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4"/>
  </p:sldMasterIdLst>
  <p:notesMasterIdLst>
    <p:notesMasterId r:id="rId32"/>
  </p:notesMasterIdLst>
  <p:handoutMasterIdLst>
    <p:handoutMasterId r:id="rId33"/>
  </p:handoutMasterIdLst>
  <p:sldIdLst>
    <p:sldId id="259" r:id="rId5"/>
    <p:sldId id="616" r:id="rId6"/>
    <p:sldId id="681" r:id="rId7"/>
    <p:sldId id="673" r:id="rId8"/>
    <p:sldId id="556" r:id="rId9"/>
    <p:sldId id="671" r:id="rId10"/>
    <p:sldId id="659" r:id="rId11"/>
    <p:sldId id="611" r:id="rId12"/>
    <p:sldId id="621" r:id="rId13"/>
    <p:sldId id="620" r:id="rId14"/>
    <p:sldId id="668" r:id="rId15"/>
    <p:sldId id="676" r:id="rId16"/>
    <p:sldId id="674" r:id="rId17"/>
    <p:sldId id="677" r:id="rId18"/>
    <p:sldId id="626" r:id="rId19"/>
    <p:sldId id="678" r:id="rId20"/>
    <p:sldId id="633" r:id="rId21"/>
    <p:sldId id="607" r:id="rId22"/>
    <p:sldId id="629" r:id="rId23"/>
    <p:sldId id="630" r:id="rId24"/>
    <p:sldId id="669" r:id="rId25"/>
    <p:sldId id="643" r:id="rId26"/>
    <p:sldId id="636" r:id="rId27"/>
    <p:sldId id="638" r:id="rId28"/>
    <p:sldId id="662" r:id="rId29"/>
    <p:sldId id="670" r:id="rId30"/>
    <p:sldId id="653" r:id="rId31"/>
  </p:sldIdLst>
  <p:sldSz cx="12192000" cy="6858000"/>
  <p:notesSz cx="6858000" cy="9144000"/>
  <p:custShowLst>
    <p:custShow name="Toastmasters" id="0">
      <p:sldLst>
        <p:sld r:id="rId5"/>
        <p:sld r:id="rId6"/>
        <p:sld r:id="rId8"/>
        <p:sld r:id="rId9"/>
        <p:sld r:id="rId25"/>
        <p:sld r:id="rId26"/>
        <p:sld r:id="rId27"/>
        <p:sld r:id="rId28"/>
        <p:sld r:id="rId29"/>
        <p:sld r:id="rId30"/>
        <p:sld r:id="rId31"/>
      </p:sldLst>
    </p:custShow>
  </p:custShow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57A2CA-7CCC-4B61-8424-EDDA22CA2D33}">
          <p14:sldIdLst>
            <p14:sldId id="259"/>
            <p14:sldId id="616"/>
            <p14:sldId id="681"/>
            <p14:sldId id="673"/>
            <p14:sldId id="556"/>
            <p14:sldId id="671"/>
            <p14:sldId id="659"/>
            <p14:sldId id="611"/>
            <p14:sldId id="621"/>
            <p14:sldId id="620"/>
          </p14:sldIdLst>
        </p14:section>
        <p14:section name="Untitled Section" id="{046BB2D9-F599-4782-8C56-8CC5807E882A}">
          <p14:sldIdLst>
            <p14:sldId id="668"/>
            <p14:sldId id="676"/>
            <p14:sldId id="674"/>
            <p14:sldId id="677"/>
            <p14:sldId id="626"/>
            <p14:sldId id="678"/>
            <p14:sldId id="633"/>
            <p14:sldId id="607"/>
            <p14:sldId id="629"/>
            <p14:sldId id="630"/>
            <p14:sldId id="669"/>
            <p14:sldId id="643"/>
            <p14:sldId id="636"/>
            <p14:sldId id="638"/>
            <p14:sldId id="662"/>
            <p14:sldId id="670"/>
            <p14:sldId id="6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Blue" initials="AB" lastIdx="27" clrIdx="0">
    <p:extLst>
      <p:ext uri="{19B8F6BF-5375-455C-9EA6-DF929625EA0E}">
        <p15:presenceInfo xmlns:p15="http://schemas.microsoft.com/office/powerpoint/2012/main" userId="Alex Blue" providerId="None"/>
      </p:ext>
    </p:extLst>
  </p:cmAuthor>
  <p:cmAuthor id="2" name="Voytek Gretka" initials="VG" lastIdx="5" clrIdx="1">
    <p:extLst>
      <p:ext uri="{19B8F6BF-5375-455C-9EA6-DF929625EA0E}">
        <p15:presenceInfo xmlns:p15="http://schemas.microsoft.com/office/powerpoint/2012/main" userId="S-1-5-21-2823908405-3494369649-3172151183-62413" providerId="AD"/>
      </p:ext>
    </p:extLst>
  </p:cmAuthor>
  <p:cmAuthor id="3" name="Patrick Roppel" initials="PR" lastIdx="6" clrIdx="2">
    <p:extLst>
      <p:ext uri="{19B8F6BF-5375-455C-9EA6-DF929625EA0E}">
        <p15:presenceInfo xmlns:p15="http://schemas.microsoft.com/office/powerpoint/2012/main" userId="Patrick Roppel" providerId="None"/>
      </p:ext>
    </p:extLst>
  </p:cmAuthor>
  <p:cmAuthor id="4" name="Guest User" initials="GU" lastIdx="8" clrIdx="3">
    <p:extLst>
      <p:ext uri="{19B8F6BF-5375-455C-9EA6-DF929625EA0E}">
        <p15:presenceInfo xmlns:p15="http://schemas.microsoft.com/office/powerpoint/2012/main" userId="S::urn:spo:anon#e58c678fc93d893b7b85b525cdcaf34a390a3c1d7bb0529da53767ddf52b66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44"/>
    <a:srgbClr val="FF0000"/>
    <a:srgbClr val="636569"/>
    <a:srgbClr val="000000"/>
    <a:srgbClr val="FFFF00"/>
    <a:srgbClr val="F58220"/>
    <a:srgbClr val="9BA8B7"/>
    <a:srgbClr val="615757"/>
    <a:srgbClr val="212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580111-406E-443A-A471-2E78B9603617}" v="3" dt="2025-11-12T03:51:43.2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49516" autoAdjust="0"/>
  </p:normalViewPr>
  <p:slideViewPr>
    <p:cSldViewPr snapToGrid="0">
      <p:cViewPr varScale="1">
        <p:scale>
          <a:sx n="40" d="100"/>
          <a:sy n="40" d="100"/>
        </p:scale>
        <p:origin x="2194" y="192"/>
      </p:cViewPr>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p:cViewPr varScale="1">
        <p:scale>
          <a:sx n="73" d="100"/>
          <a:sy n="73" d="100"/>
        </p:scale>
        <p:origin x="2981" y="2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Janusz" userId="5105070c-dbf2-4f53-97b2-23158f53ea35" providerId="ADAL" clId="{B33532A3-17E3-45A8-A940-156B6209DC72}"/>
    <pc:docChg chg="custSel modSld">
      <pc:chgData name="Alex Janusz" userId="5105070c-dbf2-4f53-97b2-23158f53ea35" providerId="ADAL" clId="{B33532A3-17E3-45A8-A940-156B6209DC72}" dt="2025-11-12T04:09:15.731" v="6" actId="6549"/>
      <pc:docMkLst>
        <pc:docMk/>
      </pc:docMkLst>
      <pc:sldChg chg="addSp delSp modSp mod">
        <pc:chgData name="Alex Janusz" userId="5105070c-dbf2-4f53-97b2-23158f53ea35" providerId="ADAL" clId="{B33532A3-17E3-45A8-A940-156B6209DC72}" dt="2025-11-12T03:51:43.228" v="5" actId="14100"/>
        <pc:sldMkLst>
          <pc:docMk/>
          <pc:sldMk cId="1457420186" sldId="620"/>
        </pc:sldMkLst>
        <pc:grpChg chg="add del mod">
          <ac:chgData name="Alex Janusz" userId="5105070c-dbf2-4f53-97b2-23158f53ea35" providerId="ADAL" clId="{B33532A3-17E3-45A8-A940-156B6209DC72}" dt="2025-11-12T03:51:11.445" v="3" actId="21"/>
          <ac:grpSpMkLst>
            <pc:docMk/>
            <pc:sldMk cId="1457420186" sldId="620"/>
            <ac:grpSpMk id="4" creationId="{D1A37FDC-BAA8-D418-6E20-57EE11501840}"/>
          </ac:grpSpMkLst>
        </pc:grpChg>
        <pc:graphicFrameChg chg="add mod">
          <ac:chgData name="Alex Janusz" userId="5105070c-dbf2-4f53-97b2-23158f53ea35" providerId="ADAL" clId="{B33532A3-17E3-45A8-A940-156B6209DC72}" dt="2025-11-12T03:51:09.741" v="2"/>
          <ac:graphicFrameMkLst>
            <pc:docMk/>
            <pc:sldMk cId="1457420186" sldId="620"/>
            <ac:graphicFrameMk id="5" creationId="{562E3CA3-9F83-41BE-8E1B-F1DC7DC9953A}"/>
          </ac:graphicFrameMkLst>
        </pc:graphicFrameChg>
        <pc:graphicFrameChg chg="add mod">
          <ac:chgData name="Alex Janusz" userId="5105070c-dbf2-4f53-97b2-23158f53ea35" providerId="ADAL" clId="{B33532A3-17E3-45A8-A940-156B6209DC72}" dt="2025-11-12T03:51:09.741" v="2"/>
          <ac:graphicFrameMkLst>
            <pc:docMk/>
            <pc:sldMk cId="1457420186" sldId="620"/>
            <ac:graphicFrameMk id="8" creationId="{1616CB1C-37CE-4377-BC92-E2588D9790A3}"/>
          </ac:graphicFrameMkLst>
        </pc:graphicFrameChg>
        <pc:picChg chg="mod">
          <ac:chgData name="Alex Janusz" userId="5105070c-dbf2-4f53-97b2-23158f53ea35" providerId="ADAL" clId="{B33532A3-17E3-45A8-A940-156B6209DC72}" dt="2025-11-12T03:51:43.228" v="5" actId="14100"/>
          <ac:picMkLst>
            <pc:docMk/>
            <pc:sldMk cId="1457420186" sldId="620"/>
            <ac:picMk id="3" creationId="{E5B59F89-AC02-1180-DDE5-17751EAAA20A}"/>
          </ac:picMkLst>
        </pc:picChg>
      </pc:sldChg>
      <pc:sldChg chg="modNotesTx">
        <pc:chgData name="Alex Janusz" userId="5105070c-dbf2-4f53-97b2-23158f53ea35" providerId="ADAL" clId="{B33532A3-17E3-45A8-A940-156B6209DC72}" dt="2025-11-12T04:09:15.731" v="6" actId="6549"/>
        <pc:sldMkLst>
          <pc:docMk/>
          <pc:sldMk cId="3030600396" sldId="662"/>
        </pc:sldMkLst>
      </pc:sldChg>
    </pc:docChg>
  </pc:docChgLst>
  <pc:docChgLst>
    <pc:chgData name="Eileen Holt" userId="c06c7055-670c-4db3-bd82-bbcc5d363593" providerId="ADAL" clId="{7E408CD0-462D-459D-BDD6-FCADC5284C16}"/>
    <pc:docChg chg="undo custSel modSld">
      <pc:chgData name="Eileen Holt" userId="c06c7055-670c-4db3-bd82-bbcc5d363593" providerId="ADAL" clId="{7E408CD0-462D-459D-BDD6-FCADC5284C16}" dt="2025-11-10T18:26:23.153" v="26" actId="20577"/>
      <pc:docMkLst>
        <pc:docMk/>
      </pc:docMkLst>
      <pc:sldChg chg="modNotesTx">
        <pc:chgData name="Eileen Holt" userId="c06c7055-670c-4db3-bd82-bbcc5d363593" providerId="ADAL" clId="{7E408CD0-462D-459D-BDD6-FCADC5284C16}" dt="2025-11-10T18:17:32.021" v="7" actId="20577"/>
        <pc:sldMkLst>
          <pc:docMk/>
          <pc:sldMk cId="4258063933" sldId="616"/>
        </pc:sldMkLst>
      </pc:sldChg>
      <pc:sldChg chg="modSp mod">
        <pc:chgData name="Eileen Holt" userId="c06c7055-670c-4db3-bd82-bbcc5d363593" providerId="ADAL" clId="{7E408CD0-462D-459D-BDD6-FCADC5284C16}" dt="2025-11-10T18:19:22.077" v="8" actId="20577"/>
        <pc:sldMkLst>
          <pc:docMk/>
          <pc:sldMk cId="3576051890" sldId="659"/>
        </pc:sldMkLst>
        <pc:spChg chg="mod">
          <ac:chgData name="Eileen Holt" userId="c06c7055-670c-4db3-bd82-bbcc5d363593" providerId="ADAL" clId="{7E408CD0-462D-459D-BDD6-FCADC5284C16}" dt="2025-11-10T18:19:22.077" v="8" actId="20577"/>
          <ac:spMkLst>
            <pc:docMk/>
            <pc:sldMk cId="3576051890" sldId="659"/>
            <ac:spMk id="3" creationId="{D646F573-BD00-40E4-D7A2-18C4436DBDC4}"/>
          </ac:spMkLst>
        </pc:spChg>
      </pc:sldChg>
      <pc:sldChg chg="modSp mod modNotesTx">
        <pc:chgData name="Eileen Holt" userId="c06c7055-670c-4db3-bd82-bbcc5d363593" providerId="ADAL" clId="{7E408CD0-462D-459D-BDD6-FCADC5284C16}" dt="2025-11-10T18:22:54.005" v="14" actId="20577"/>
        <pc:sldMkLst>
          <pc:docMk/>
          <pc:sldMk cId="3030600396" sldId="662"/>
        </pc:sldMkLst>
        <pc:spChg chg="mod">
          <ac:chgData name="Eileen Holt" userId="c06c7055-670c-4db3-bd82-bbcc5d363593" providerId="ADAL" clId="{7E408CD0-462D-459D-BDD6-FCADC5284C16}" dt="2025-11-10T18:22:37.860" v="13" actId="20577"/>
          <ac:spMkLst>
            <pc:docMk/>
            <pc:sldMk cId="3030600396" sldId="662"/>
            <ac:spMk id="10" creationId="{8F4C1434-9053-60F7-D43F-295EE8B167B2}"/>
          </ac:spMkLst>
        </pc:spChg>
      </pc:sldChg>
      <pc:sldChg chg="modSp mod modNotesTx">
        <pc:chgData name="Eileen Holt" userId="c06c7055-670c-4db3-bd82-bbcc5d363593" providerId="ADAL" clId="{7E408CD0-462D-459D-BDD6-FCADC5284C16}" dt="2025-11-10T18:26:23.153" v="26" actId="20577"/>
        <pc:sldMkLst>
          <pc:docMk/>
          <pc:sldMk cId="4145543210" sldId="681"/>
        </pc:sldMkLst>
        <pc:spChg chg="mod">
          <ac:chgData name="Eileen Holt" userId="c06c7055-670c-4db3-bd82-bbcc5d363593" providerId="ADAL" clId="{7E408CD0-462D-459D-BDD6-FCADC5284C16}" dt="2025-11-10T18:26:23.153" v="26" actId="20577"/>
          <ac:spMkLst>
            <pc:docMk/>
            <pc:sldMk cId="4145543210" sldId="681"/>
            <ac:spMk id="3" creationId="{1EAAF374-76F2-D13A-07A2-AD83347B88B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G:\My%20Drive\Public%20Speaking\2024%2012%2002%20-%20Durt%20that%20burns\diirt%20tha%20burns%20figures%20v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EEF8-4177-9A8A-9489A786206D}"/>
              </c:ext>
            </c:extLst>
          </c:dPt>
          <c:dPt>
            <c:idx val="1"/>
            <c:bubble3D val="0"/>
            <c:spPr>
              <a:pattFill prst="ltDnDiag">
                <a:fgClr>
                  <a:srgbClr val="FF0000"/>
                </a:fgClr>
                <a:bgClr>
                  <a:schemeClr val="bg1"/>
                </a:bgClr>
              </a:pattFill>
              <a:ln w="19050">
                <a:noFill/>
              </a:ln>
              <a:effectLst/>
            </c:spPr>
            <c:extLst>
              <c:ext xmlns:c16="http://schemas.microsoft.com/office/drawing/2014/chart" uri="{C3380CC4-5D6E-409C-BE32-E72D297353CC}">
                <c16:uniqueId val="{00000003-EEF8-4177-9A8A-9489A786206D}"/>
              </c:ext>
            </c:extLst>
          </c:dPt>
          <c:dLbls>
            <c:dLbl>
              <c:idx val="0"/>
              <c:layout>
                <c:manualLayout>
                  <c:x val="-0.19829664257996388"/>
                  <c:y val="9.3131770574291103E-2"/>
                </c:manualLayout>
              </c:layout>
              <c:tx>
                <c:rich>
                  <a:bodyPr rot="0" spcFirstLastPara="1" vertOverflow="ellipsis" vert="horz" wrap="square" lIns="38100" tIns="19050" rIns="38100" bIns="19050" anchor="ctr" anchorCtr="0">
                    <a:noAutofit/>
                  </a:bodyPr>
                  <a:lstStyle/>
                  <a:p>
                    <a:pPr algn="ctr">
                      <a:defRPr sz="2400" b="0" i="0" u="none" strike="noStrike" kern="1200" baseline="0">
                        <a:solidFill>
                          <a:schemeClr val="tx1">
                            <a:lumMod val="75000"/>
                            <a:lumOff val="25000"/>
                          </a:schemeClr>
                        </a:solidFill>
                        <a:latin typeface="Arial Black" panose="020B0A04020102020204" pitchFamily="34" charset="0"/>
                        <a:ea typeface="+mn-ea"/>
                        <a:cs typeface="+mn-cs"/>
                      </a:defRPr>
                    </a:pPr>
                    <a:fld id="{A376E9CD-D613-4F82-B3F3-DBE18A36565B}" type="CATEGORYNAME">
                      <a:rPr lang="en-US"/>
                      <a:pPr algn="ctr">
                        <a:defRPr sz="2400"/>
                      </a:pPr>
                      <a:t>[CATEGORY NAME]</a:t>
                    </a:fld>
                    <a:r>
                      <a:rPr lang="en-US" baseline="0" dirty="0"/>
                      <a:t>, </a:t>
                    </a:r>
                    <a:fld id="{3E8DFC58-D7EE-4019-B748-9AA0A553BE0A}" type="VALUE">
                      <a:rPr lang="en-US" baseline="0" smtClean="0"/>
                      <a:pPr algn="ctr">
                        <a:defRPr sz="2400"/>
                      </a:pPr>
                      <a:t>[VALUE]</a:t>
                    </a:fld>
                    <a:r>
                      <a:rPr lang="en-US" baseline="0" dirty="0"/>
                      <a:t> tons</a:t>
                    </a:r>
                  </a:p>
                </c:rich>
              </c:tx>
              <c:spPr>
                <a:noFill/>
                <a:ln>
                  <a:noFill/>
                </a:ln>
                <a:effectLst/>
              </c:spPr>
              <c:txPr>
                <a:bodyPr rot="0" spcFirstLastPara="1" vertOverflow="ellipsis" vert="horz" wrap="square" lIns="38100" tIns="19050" rIns="38100" bIns="19050" anchor="ctr" anchorCtr="0">
                  <a:noAutofit/>
                </a:bodyPr>
                <a:lstStyle/>
                <a:p>
                  <a:pPr algn="ctr">
                    <a:defRPr sz="2400" b="0"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5030219350196361"/>
                      <c:h val="0.26126382668991144"/>
                    </c:manualLayout>
                  </c15:layout>
                  <c15:dlblFieldTable/>
                  <c15:showDataLabelsRange val="0"/>
                </c:ext>
                <c:ext xmlns:c16="http://schemas.microsoft.com/office/drawing/2014/chart" uri="{C3380CC4-5D6E-409C-BE32-E72D297353CC}">
                  <c16:uniqueId val="{00000001-EEF8-4177-9A8A-9489A786206D}"/>
                </c:ext>
              </c:extLst>
            </c:dLbl>
            <c:dLbl>
              <c:idx val="1"/>
              <c:layout>
                <c:manualLayout>
                  <c:x val="0.25279380361460668"/>
                  <c:y val="-0.31403852367946028"/>
                </c:manualLayout>
              </c:layout>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0385351553065219"/>
                      <c:h val="0.13040582762960637"/>
                    </c:manualLayout>
                  </c15:layout>
                </c:ext>
                <c:ext xmlns:c16="http://schemas.microsoft.com/office/drawing/2014/chart" uri="{C3380CC4-5D6E-409C-BE32-E72D297353CC}">
                  <c16:uniqueId val="{00000003-EEF8-4177-9A8A-9489A786206D}"/>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Sheet2!$F$23:$F$24</c:f>
              <c:strCache>
                <c:ptCount val="2"/>
                <c:pt idx="0">
                  <c:v>OK</c:v>
                </c:pt>
                <c:pt idx="1">
                  <c:v>Bad</c:v>
                </c:pt>
              </c:strCache>
            </c:strRef>
          </c:cat>
          <c:val>
            <c:numRef>
              <c:f>Sheet2!$G$23:$G$24</c:f>
              <c:numCache>
                <c:formatCode>0.0</c:formatCode>
                <c:ptCount val="2"/>
                <c:pt idx="0">
                  <c:v>2</c:v>
                </c:pt>
                <c:pt idx="1">
                  <c:v>14.733167082294262</c:v>
                </c:pt>
              </c:numCache>
            </c:numRef>
          </c:val>
          <c:extLst>
            <c:ext xmlns:c16="http://schemas.microsoft.com/office/drawing/2014/chart" uri="{C3380CC4-5D6E-409C-BE32-E72D297353CC}">
              <c16:uniqueId val="{00000004-EEF8-4177-9A8A-9489A786206D}"/>
            </c:ext>
          </c:extLst>
        </c:ser>
        <c:dLbls>
          <c:showLegendKey val="0"/>
          <c:showVal val="0"/>
          <c:showCatName val="0"/>
          <c:showSerName val="0"/>
          <c:showPercent val="0"/>
          <c:showBubbleSize val="0"/>
          <c:showLeaderLines val="1"/>
        </c:dLbls>
        <c:firstSliceAng val="356"/>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Arial Black" panose="020B0A040201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6F6F26-A4D3-0D59-34AF-CE142E4FFE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3359EFD-54B8-3EA9-BBF8-F6E9602D75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BF513E-F0D6-4C6C-91B2-1316FE5C4C62}" type="datetimeFigureOut">
              <a:rPr lang="en-CA" smtClean="0"/>
              <a:t>2025-11-11</a:t>
            </a:fld>
            <a:endParaRPr lang="en-CA"/>
          </a:p>
        </p:txBody>
      </p:sp>
      <p:sp>
        <p:nvSpPr>
          <p:cNvPr id="4" name="Footer Placeholder 3">
            <a:extLst>
              <a:ext uri="{FF2B5EF4-FFF2-40B4-BE49-F238E27FC236}">
                <a16:creationId xmlns:a16="http://schemas.microsoft.com/office/drawing/2014/main" id="{E7093562-50CA-5104-741D-5488EAF742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7BE29FC-A5F6-0CA9-0031-B6B8FD345A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54DA7E-0B2B-440C-AEAF-E16AA220AE9D}" type="slidenum">
              <a:rPr lang="en-CA" smtClean="0"/>
              <a:t>‹#›</a:t>
            </a:fld>
            <a:endParaRPr lang="en-CA"/>
          </a:p>
        </p:txBody>
      </p:sp>
    </p:spTree>
    <p:extLst>
      <p:ext uri="{BB962C8B-B14F-4D97-AF65-F5344CB8AC3E}">
        <p14:creationId xmlns:p14="http://schemas.microsoft.com/office/powerpoint/2010/main" val="3432104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78A3E-C2BF-4EF6-BDBA-0375DC434A2B}" type="datetimeFigureOut">
              <a:rPr lang="en-CA" smtClean="0"/>
              <a:t>2025-11-11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446DF-EE4A-4622-B4A9-8568B0E29108}" type="slidenum">
              <a:rPr lang="en-CA" smtClean="0"/>
              <a:t>‹#›</a:t>
            </a:fld>
            <a:endParaRPr lang="en-CA"/>
          </a:p>
        </p:txBody>
      </p:sp>
    </p:spTree>
    <p:extLst>
      <p:ext uri="{BB962C8B-B14F-4D97-AF65-F5344CB8AC3E}">
        <p14:creationId xmlns:p14="http://schemas.microsoft.com/office/powerpoint/2010/main" val="3858184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Good evening everyone, thank you so much for coming. </a:t>
            </a:r>
          </a:p>
          <a:p>
            <a:endParaRPr lang="en-US" dirty="0"/>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1</a:t>
            </a:fld>
            <a:endParaRPr lang="en-CA"/>
          </a:p>
        </p:txBody>
      </p:sp>
    </p:spTree>
    <p:extLst>
      <p:ext uri="{BB962C8B-B14F-4D97-AF65-F5344CB8AC3E}">
        <p14:creationId xmlns:p14="http://schemas.microsoft.com/office/powerpoint/2010/main" val="3630143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3F09-2A59-6CD2-AC7D-BE5B32D9E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B75C3-C6E9-82A9-0002-1BA5CD8DAADA}"/>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7CB19E89-D13A-A5A8-299B-93909AED77AC}"/>
              </a:ext>
            </a:extLst>
          </p:cNvPr>
          <p:cNvSpPr>
            <a:spLocks noGrp="1"/>
          </p:cNvSpPr>
          <p:nvPr>
            <p:ph type="body" idx="1"/>
          </p:nvPr>
        </p:nvSpPr>
        <p:spPr/>
        <p:txBody>
          <a:bodyPr/>
          <a:lstStyle/>
          <a:p>
            <a:r>
              <a:rPr lang="en-US" dirty="0"/>
              <a:t>8:40</a:t>
            </a:r>
          </a:p>
          <a:p>
            <a:r>
              <a:rPr lang="en-US" dirty="0"/>
              <a:t>So, how important is embodied carbon in buildings?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Embodied carbon here, refers to all the carbon emissions associated with extracting, manufacturing, transporting materials, and building the building.</a:t>
            </a:r>
          </a:p>
          <a:p>
            <a:endParaRPr lang="en-US" dirty="0"/>
          </a:p>
          <a:p>
            <a:r>
              <a:rPr lang="en-US" dirty="0"/>
              <a:t>This figure shows embodied emissions for a wood frame building, a concrete building, and a concrete building with VRF heat pump heating system. </a:t>
            </a:r>
          </a:p>
          <a:p>
            <a:r>
              <a:rPr lang="en-US" dirty="0"/>
              <a:t>The bottom, has operating emissions for a new electrified building, an old electrified building, and an old gas heated building.</a:t>
            </a:r>
          </a:p>
          <a:p>
            <a:endParaRPr lang="en-US" dirty="0"/>
          </a:p>
          <a:p>
            <a:r>
              <a:rPr lang="en-US" dirty="0"/>
              <a:t>When you add those two together, you get the lifecycle emissions of the building.</a:t>
            </a:r>
          </a:p>
          <a:p>
            <a:endParaRPr lang="en-US" dirty="0"/>
          </a:p>
          <a:p>
            <a:r>
              <a:rPr lang="en-US" dirty="0"/>
              <a:t>When buildings have gas heating and hot water, operating emissions are way more than embodied emissions. </a:t>
            </a:r>
          </a:p>
          <a:p>
            <a:endParaRPr lang="en-US" dirty="0"/>
          </a:p>
          <a:p>
            <a:r>
              <a:rPr lang="en-US" dirty="0"/>
              <a:t>But once you electrify, suddenly embodied emissions are the majority. It might be tempting to say we’ve done enough, but as you saw in the last slide – we really need transformative change everywhere, not just in one sector.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electric buildings, something interesting happens, because now, not every energy retrofit will actually decrease total lifecycle emissions. We have to think carefully.</a:t>
            </a:r>
          </a:p>
          <a:p>
            <a:endParaRPr lang="en-US" dirty="0"/>
          </a:p>
          <a:p>
            <a:r>
              <a:rPr lang="en-US" dirty="0"/>
              <a:t>For example - Mechanical refrigerants are one area we really need to watch for – switching from electric heat, to a VRF system, will probably increase lifecycle emissions.</a:t>
            </a:r>
          </a:p>
          <a:p>
            <a:endParaRPr lang="en-US" dirty="0"/>
          </a:p>
          <a:p>
            <a:r>
              <a:rPr lang="en-US" dirty="0"/>
              <a:t>Likewise in envelope systems, not all retrofits are beneficial. We have to be careful, how we do things.</a:t>
            </a:r>
          </a:p>
          <a:p>
            <a:endParaRPr lang="en-CA" dirty="0"/>
          </a:p>
        </p:txBody>
      </p:sp>
      <p:sp>
        <p:nvSpPr>
          <p:cNvPr id="4" name="Slide Number Placeholder 3">
            <a:extLst>
              <a:ext uri="{FF2B5EF4-FFF2-40B4-BE49-F238E27FC236}">
                <a16:creationId xmlns:a16="http://schemas.microsoft.com/office/drawing/2014/main" id="{6ABD520F-EDA0-3AB6-BD27-D05C6EB506F0}"/>
              </a:ext>
            </a:extLst>
          </p:cNvPr>
          <p:cNvSpPr>
            <a:spLocks noGrp="1"/>
          </p:cNvSpPr>
          <p:nvPr>
            <p:ph type="sldNum" sz="quarter" idx="5"/>
          </p:nvPr>
        </p:nvSpPr>
        <p:spPr/>
        <p:txBody>
          <a:bodyPr/>
          <a:lstStyle/>
          <a:p>
            <a:fld id="{D66446DF-EE4A-4622-B4A9-8568B0E29108}" type="slidenum">
              <a:rPr lang="en-CA" smtClean="0"/>
              <a:t>10</a:t>
            </a:fld>
            <a:endParaRPr lang="en-CA"/>
          </a:p>
        </p:txBody>
      </p:sp>
    </p:spTree>
    <p:extLst>
      <p:ext uri="{BB962C8B-B14F-4D97-AF65-F5344CB8AC3E}">
        <p14:creationId xmlns:p14="http://schemas.microsoft.com/office/powerpoint/2010/main" val="323521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A7C87-D9F5-D4DC-D64F-7366AB3C7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CFC0A-D24B-6449-AC86-0F3E969ED3C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A60A231-7737-2E04-FD96-7082766E68C8}"/>
              </a:ext>
            </a:extLst>
          </p:cNvPr>
          <p:cNvSpPr>
            <a:spLocks noGrp="1"/>
          </p:cNvSpPr>
          <p:nvPr>
            <p:ph type="body" idx="1"/>
          </p:nvPr>
        </p:nvSpPr>
        <p:spPr/>
        <p:txBody>
          <a:bodyPr/>
          <a:lstStyle/>
          <a:p>
            <a:pPr marL="0" indent="0">
              <a:buFontTx/>
              <a:buNone/>
            </a:pPr>
            <a:r>
              <a:rPr lang="en-US" dirty="0"/>
              <a:t>10:40</a:t>
            </a:r>
            <a:endParaRPr lang="en-CA" dirty="0"/>
          </a:p>
        </p:txBody>
      </p:sp>
      <p:sp>
        <p:nvSpPr>
          <p:cNvPr id="4" name="Slide Number Placeholder 3">
            <a:extLst>
              <a:ext uri="{FF2B5EF4-FFF2-40B4-BE49-F238E27FC236}">
                <a16:creationId xmlns:a16="http://schemas.microsoft.com/office/drawing/2014/main" id="{F8CEB498-F7C8-89BA-715B-9C6B8DA43633}"/>
              </a:ext>
            </a:extLst>
          </p:cNvPr>
          <p:cNvSpPr>
            <a:spLocks noGrp="1"/>
          </p:cNvSpPr>
          <p:nvPr>
            <p:ph type="sldNum" sz="quarter" idx="5"/>
          </p:nvPr>
        </p:nvSpPr>
        <p:spPr/>
        <p:txBody>
          <a:bodyPr/>
          <a:lstStyle/>
          <a:p>
            <a:fld id="{D66446DF-EE4A-4622-B4A9-8568B0E29108}" type="slidenum">
              <a:rPr lang="en-CA" smtClean="0"/>
              <a:t>11</a:t>
            </a:fld>
            <a:endParaRPr lang="en-CA"/>
          </a:p>
        </p:txBody>
      </p:sp>
    </p:spTree>
    <p:extLst>
      <p:ext uri="{BB962C8B-B14F-4D97-AF65-F5344CB8AC3E}">
        <p14:creationId xmlns:p14="http://schemas.microsoft.com/office/powerpoint/2010/main" val="1800123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1CDF3-89AC-FBA3-9DD0-52596027E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C4FC5-BF31-303C-E2AE-84DFEB2F39B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8D5AF950-D5E4-CC17-E9EC-E51F5B06F7CE}"/>
              </a:ext>
            </a:extLst>
          </p:cNvPr>
          <p:cNvSpPr>
            <a:spLocks noGrp="1"/>
          </p:cNvSpPr>
          <p:nvPr>
            <p:ph type="body" idx="1"/>
          </p:nvPr>
        </p:nvSpPr>
        <p:spPr/>
        <p:txBody>
          <a:bodyPr/>
          <a:lstStyle/>
          <a:p>
            <a:pPr marL="0" indent="0">
              <a:buFontTx/>
              <a:buNone/>
            </a:pPr>
            <a:r>
              <a:rPr lang="en-US" dirty="0"/>
              <a:t>This comes from a study Evoke did last year with BC Housing, low carbon solutions for multi-unit residential buildings, </a:t>
            </a:r>
          </a:p>
          <a:p>
            <a:pPr marL="0" indent="0">
              <a:buFontTx/>
              <a:buNone/>
            </a:pPr>
            <a:endParaRPr lang="en-US" dirty="0"/>
          </a:p>
          <a:p>
            <a:pPr marL="0" indent="0">
              <a:buFontTx/>
              <a:buNone/>
            </a:pPr>
            <a:r>
              <a:rPr lang="en-US" dirty="0"/>
              <a:t>or as we like to call them, MURB.</a:t>
            </a:r>
          </a:p>
        </p:txBody>
      </p:sp>
      <p:sp>
        <p:nvSpPr>
          <p:cNvPr id="4" name="Slide Number Placeholder 3">
            <a:extLst>
              <a:ext uri="{FF2B5EF4-FFF2-40B4-BE49-F238E27FC236}">
                <a16:creationId xmlns:a16="http://schemas.microsoft.com/office/drawing/2014/main" id="{6B1C47E4-32C9-B64A-FCC9-3E14E06BF379}"/>
              </a:ext>
            </a:extLst>
          </p:cNvPr>
          <p:cNvSpPr>
            <a:spLocks noGrp="1"/>
          </p:cNvSpPr>
          <p:nvPr>
            <p:ph type="sldNum" sz="quarter" idx="5"/>
          </p:nvPr>
        </p:nvSpPr>
        <p:spPr/>
        <p:txBody>
          <a:bodyPr/>
          <a:lstStyle/>
          <a:p>
            <a:fld id="{D66446DF-EE4A-4622-B4A9-8568B0E29108}" type="slidenum">
              <a:rPr lang="en-CA" smtClean="0"/>
              <a:t>12</a:t>
            </a:fld>
            <a:endParaRPr lang="en-CA"/>
          </a:p>
        </p:txBody>
      </p:sp>
    </p:spTree>
    <p:extLst>
      <p:ext uri="{BB962C8B-B14F-4D97-AF65-F5344CB8AC3E}">
        <p14:creationId xmlns:p14="http://schemas.microsoft.com/office/powerpoint/2010/main" val="3707145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EA938-B3CD-B8B3-BF97-957007EBF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A3BBA-491C-EFE5-C8CF-710CDBD0D8C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07D37A7-A6E9-F6C2-610C-FBD3AD69C7CF}"/>
              </a:ext>
            </a:extLst>
          </p:cNvPr>
          <p:cNvSpPr>
            <a:spLocks noGrp="1"/>
          </p:cNvSpPr>
          <p:nvPr>
            <p:ph type="body" idx="1"/>
          </p:nvPr>
        </p:nvSpPr>
        <p:spPr/>
        <p:txBody>
          <a:bodyPr/>
          <a:lstStyle/>
          <a:p>
            <a:pPr marL="171450" indent="-171450">
              <a:buFontTx/>
              <a:buChar char="-"/>
            </a:pPr>
            <a:endParaRPr lang="en-US" dirty="0"/>
          </a:p>
          <a:p>
            <a:pPr marL="0" indent="0">
              <a:buFontTx/>
              <a:buNone/>
            </a:pPr>
            <a:r>
              <a:rPr lang="en-US" dirty="0"/>
              <a:t>I want to highlight that BC has an exceptionally clean grid. </a:t>
            </a:r>
          </a:p>
          <a:p>
            <a:pPr marL="0" indent="0">
              <a:buFontTx/>
              <a:buNone/>
            </a:pPr>
            <a:endParaRPr lang="en-US" dirty="0"/>
          </a:p>
          <a:p>
            <a:pPr marL="0" indent="0">
              <a:buFontTx/>
              <a:buNone/>
            </a:pPr>
            <a:r>
              <a:rPr lang="en-US" dirty="0"/>
              <a:t>A lot of the studies we see are based in the US, and the lessons there are not transferrable, and that is why you see so much conflicting information on the relative importance of embodied carbon.</a:t>
            </a:r>
          </a:p>
        </p:txBody>
      </p:sp>
      <p:sp>
        <p:nvSpPr>
          <p:cNvPr id="4" name="Slide Number Placeholder 3">
            <a:extLst>
              <a:ext uri="{FF2B5EF4-FFF2-40B4-BE49-F238E27FC236}">
                <a16:creationId xmlns:a16="http://schemas.microsoft.com/office/drawing/2014/main" id="{93431C33-EA91-1384-D5D7-D23841C44D84}"/>
              </a:ext>
            </a:extLst>
          </p:cNvPr>
          <p:cNvSpPr>
            <a:spLocks noGrp="1"/>
          </p:cNvSpPr>
          <p:nvPr>
            <p:ph type="sldNum" sz="quarter" idx="5"/>
          </p:nvPr>
        </p:nvSpPr>
        <p:spPr/>
        <p:txBody>
          <a:bodyPr/>
          <a:lstStyle/>
          <a:p>
            <a:fld id="{D66446DF-EE4A-4622-B4A9-8568B0E29108}" type="slidenum">
              <a:rPr lang="en-CA" smtClean="0"/>
              <a:t>13</a:t>
            </a:fld>
            <a:endParaRPr lang="en-CA"/>
          </a:p>
        </p:txBody>
      </p:sp>
    </p:spTree>
    <p:extLst>
      <p:ext uri="{BB962C8B-B14F-4D97-AF65-F5344CB8AC3E}">
        <p14:creationId xmlns:p14="http://schemas.microsoft.com/office/powerpoint/2010/main" val="1195238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3D390-284F-8152-9788-F74442506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81A16-6EF9-563E-285C-BBE9D3F442D3}"/>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83676E1D-A9FE-D020-7567-D37B1375A30D}"/>
              </a:ext>
            </a:extLst>
          </p:cNvPr>
          <p:cNvSpPr>
            <a:spLocks noGrp="1"/>
          </p:cNvSpPr>
          <p:nvPr>
            <p:ph type="body" idx="1"/>
          </p:nvPr>
        </p:nvSpPr>
        <p:spPr/>
        <p:txBody>
          <a:bodyPr/>
          <a:lstStyle/>
          <a:p>
            <a:pPr marL="0" indent="0">
              <a:buFontTx/>
              <a:buNone/>
            </a:pPr>
            <a:r>
              <a:rPr lang="en-US" dirty="0"/>
              <a:t>One of the main goals of this study, was to assess the envelope embodied carbon calculation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looked at what sort of calculations are needed to assess the envelope accurately. Right now, most assessments are just looking at the clear wall, they don’t think of all the intersections and connections, and the people doing them aren’t envelope engineers, sort of like where envelope R-values were 15 years ago. </a:t>
            </a:r>
          </a:p>
        </p:txBody>
      </p:sp>
      <p:sp>
        <p:nvSpPr>
          <p:cNvPr id="4" name="Slide Number Placeholder 3">
            <a:extLst>
              <a:ext uri="{FF2B5EF4-FFF2-40B4-BE49-F238E27FC236}">
                <a16:creationId xmlns:a16="http://schemas.microsoft.com/office/drawing/2014/main" id="{B452CFE6-5595-09B9-B029-4DA50169162B}"/>
              </a:ext>
            </a:extLst>
          </p:cNvPr>
          <p:cNvSpPr>
            <a:spLocks noGrp="1"/>
          </p:cNvSpPr>
          <p:nvPr>
            <p:ph type="sldNum" sz="quarter" idx="5"/>
          </p:nvPr>
        </p:nvSpPr>
        <p:spPr/>
        <p:txBody>
          <a:bodyPr/>
          <a:lstStyle/>
          <a:p>
            <a:fld id="{D66446DF-EE4A-4622-B4A9-8568B0E29108}" type="slidenum">
              <a:rPr lang="en-CA" smtClean="0"/>
              <a:t>14</a:t>
            </a:fld>
            <a:endParaRPr lang="en-CA"/>
          </a:p>
        </p:txBody>
      </p:sp>
    </p:spTree>
    <p:extLst>
      <p:ext uri="{BB962C8B-B14F-4D97-AF65-F5344CB8AC3E}">
        <p14:creationId xmlns:p14="http://schemas.microsoft.com/office/powerpoint/2010/main" val="3125330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4FF53-729C-DB5E-0ACE-51E90B209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602A2-6501-DD3C-A492-202D14F590B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998B811-FE01-EF4A-CA9D-10BEC89C4131}"/>
              </a:ext>
            </a:extLst>
          </p:cNvPr>
          <p:cNvSpPr>
            <a:spLocks noGrp="1"/>
          </p:cNvSpPr>
          <p:nvPr>
            <p:ph type="body" idx="1"/>
          </p:nvPr>
        </p:nvSpPr>
        <p:spPr/>
        <p:txBody>
          <a:bodyPr/>
          <a:lstStyle/>
          <a:p>
            <a:pPr marL="0" indent="0">
              <a:buFontTx/>
              <a:buNone/>
            </a:pPr>
            <a:r>
              <a:rPr lang="en-US" dirty="0"/>
              <a:t>In contrast, this study was completed by building envelope experts.</a:t>
            </a:r>
          </a:p>
          <a:p>
            <a:pPr marL="171450" indent="-171450">
              <a:buFontTx/>
              <a:buChar char="-"/>
            </a:pPr>
            <a:endParaRPr lang="en-US" dirty="0"/>
          </a:p>
          <a:p>
            <a:pPr marL="0" indent="0">
              <a:buFontTx/>
              <a:buNone/>
            </a:pPr>
            <a:r>
              <a:rPr lang="en-US" dirty="0"/>
              <a:t>It worked through realistic envelope designs, it looked at clip orientation and spacing, it accounted for insulation thickness and cladding weight etc. It looked at the impact of interface details – the flashing, extra framing around windows.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study did a super deep dive the impact of all these details, and then determine what’s required to get a reasonably accurate calculation.</a:t>
            </a:r>
          </a:p>
          <a:p>
            <a:pPr marL="0" indent="0">
              <a:buFontTx/>
              <a:buNone/>
            </a:pPr>
            <a:endParaRPr lang="en-US" dirty="0"/>
          </a:p>
          <a:p>
            <a:pPr marL="0" indent="0">
              <a:buFontTx/>
              <a:buNone/>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a:extLst>
              <a:ext uri="{FF2B5EF4-FFF2-40B4-BE49-F238E27FC236}">
                <a16:creationId xmlns:a16="http://schemas.microsoft.com/office/drawing/2014/main" id="{DFE63CEB-7817-857F-C8EA-1AA65B9300D1}"/>
              </a:ext>
            </a:extLst>
          </p:cNvPr>
          <p:cNvSpPr>
            <a:spLocks noGrp="1"/>
          </p:cNvSpPr>
          <p:nvPr>
            <p:ph type="sldNum" sz="quarter" idx="5"/>
          </p:nvPr>
        </p:nvSpPr>
        <p:spPr/>
        <p:txBody>
          <a:bodyPr/>
          <a:lstStyle/>
          <a:p>
            <a:fld id="{D66446DF-EE4A-4622-B4A9-8568B0E29108}" type="slidenum">
              <a:rPr lang="en-CA" smtClean="0"/>
              <a:t>15</a:t>
            </a:fld>
            <a:endParaRPr lang="en-CA"/>
          </a:p>
        </p:txBody>
      </p:sp>
    </p:spTree>
    <p:extLst>
      <p:ext uri="{BB962C8B-B14F-4D97-AF65-F5344CB8AC3E}">
        <p14:creationId xmlns:p14="http://schemas.microsoft.com/office/powerpoint/2010/main" val="1135168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5C773-22B6-FF48-C53A-43F498614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FA21E-1BE5-B019-CF39-931642726B2F}"/>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07BCCAC-7DA1-494B-3C08-93F218B04DB8}"/>
              </a:ext>
            </a:extLst>
          </p:cNvPr>
          <p:cNvSpPr>
            <a:spLocks noGrp="1"/>
          </p:cNvSpPr>
          <p:nvPr>
            <p:ph type="body" idx="1"/>
          </p:nvPr>
        </p:nvSpPr>
        <p:spPr/>
        <p:txBody>
          <a:bodyPr/>
          <a:lstStyle/>
          <a:p>
            <a:pPr marL="0" indent="0">
              <a:buFontTx/>
              <a:buNone/>
            </a:pPr>
            <a:r>
              <a:rPr lang="en-US" dirty="0"/>
              <a:t>Aside from assessing calculation methods, the study also </a:t>
            </a:r>
          </a:p>
          <a:p>
            <a:pPr marL="171450" indent="-171450">
              <a:buFontTx/>
              <a:buChar char="-"/>
            </a:pPr>
            <a:r>
              <a:rPr lang="en-US" dirty="0"/>
              <a:t>more accurately assesses the relative impact of envelope compared to structure, since prior studies haven’t assessed the envelope very well</a:t>
            </a:r>
          </a:p>
          <a:p>
            <a:pPr marL="171450" indent="-171450">
              <a:buFontTx/>
              <a:buChar char="-"/>
            </a:pPr>
            <a:r>
              <a:rPr lang="en-US" dirty="0"/>
              <a:t>focuses on building envelope design guidance, which is going to be the focus of my presentation today.</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structure it as a Q&amp;A. I’m going through common questions, and to answer I’ll provide the general guidance from the study.</a:t>
            </a: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6B43AE4-A850-7443-4EE8-2CA46484D9B4}"/>
              </a:ext>
            </a:extLst>
          </p:cNvPr>
          <p:cNvSpPr>
            <a:spLocks noGrp="1"/>
          </p:cNvSpPr>
          <p:nvPr>
            <p:ph type="sldNum" sz="quarter" idx="5"/>
          </p:nvPr>
        </p:nvSpPr>
        <p:spPr/>
        <p:txBody>
          <a:bodyPr/>
          <a:lstStyle/>
          <a:p>
            <a:fld id="{D66446DF-EE4A-4622-B4A9-8568B0E29108}" type="slidenum">
              <a:rPr lang="en-CA" smtClean="0"/>
              <a:t>16</a:t>
            </a:fld>
            <a:endParaRPr lang="en-CA"/>
          </a:p>
        </p:txBody>
      </p:sp>
    </p:spTree>
    <p:extLst>
      <p:ext uri="{BB962C8B-B14F-4D97-AF65-F5344CB8AC3E}">
        <p14:creationId xmlns:p14="http://schemas.microsoft.com/office/powerpoint/2010/main" val="3898536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EFF31-0C30-52F2-947F-5EDED7A2A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C3966-B53E-EDA3-AC34-90DAE71C25A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577EF0B-6C1A-750C-193C-A1EB089E8FA9}"/>
              </a:ext>
            </a:extLst>
          </p:cNvPr>
          <p:cNvSpPr>
            <a:spLocks noGrp="1"/>
          </p:cNvSpPr>
          <p:nvPr>
            <p:ph type="body" idx="1"/>
          </p:nvPr>
        </p:nvSpPr>
        <p:spPr/>
        <p:txBody>
          <a:bodyPr/>
          <a:lstStyle/>
          <a:p>
            <a:r>
              <a:rPr lang="en-US" dirty="0"/>
              <a:t>14min </a:t>
            </a:r>
          </a:p>
          <a:p>
            <a:endParaRPr lang="en-US" dirty="0"/>
          </a:p>
          <a:p>
            <a:r>
              <a:rPr lang="en-US" dirty="0"/>
              <a:t>we often get the impression that envelope doesn’t really matter, we hear about insulation and the structure so much. </a:t>
            </a:r>
          </a:p>
          <a:p>
            <a:endParaRPr lang="en-US" dirty="0"/>
          </a:p>
          <a:p>
            <a:r>
              <a:rPr lang="en-US" dirty="0"/>
              <a:t>Here we have the embodied emissions for high rise and low rise buildings, including the structure and the envelope. High rise is more emission intensive, because you have more concrete and metal.</a:t>
            </a:r>
          </a:p>
          <a:p>
            <a:endParaRPr lang="en-US" dirty="0"/>
          </a:p>
          <a:p>
            <a:r>
              <a:rPr lang="en-US" dirty="0"/>
              <a:t>In both cases, we the envelope is around 20-40% of the total building fabric emissions.</a:t>
            </a:r>
          </a:p>
          <a:p>
            <a:endParaRPr lang="en-US" dirty="0"/>
          </a:p>
          <a:p>
            <a:r>
              <a:rPr lang="en-US" dirty="0"/>
              <a:t>This is a pretty significant chunk, we found that most studies have underestimated envelope emissions.</a:t>
            </a:r>
          </a:p>
          <a:p>
            <a:endParaRPr lang="en-CA" dirty="0"/>
          </a:p>
        </p:txBody>
      </p:sp>
      <p:sp>
        <p:nvSpPr>
          <p:cNvPr id="4" name="Slide Number Placeholder 3">
            <a:extLst>
              <a:ext uri="{FF2B5EF4-FFF2-40B4-BE49-F238E27FC236}">
                <a16:creationId xmlns:a16="http://schemas.microsoft.com/office/drawing/2014/main" id="{6BDECA54-2C57-8566-EF5C-B57B581B3691}"/>
              </a:ext>
            </a:extLst>
          </p:cNvPr>
          <p:cNvSpPr>
            <a:spLocks noGrp="1"/>
          </p:cNvSpPr>
          <p:nvPr>
            <p:ph type="sldNum" sz="quarter" idx="5"/>
          </p:nvPr>
        </p:nvSpPr>
        <p:spPr/>
        <p:txBody>
          <a:bodyPr/>
          <a:lstStyle/>
          <a:p>
            <a:fld id="{D66446DF-EE4A-4622-B4A9-8568B0E29108}" type="slidenum">
              <a:rPr lang="en-CA" smtClean="0"/>
              <a:t>17</a:t>
            </a:fld>
            <a:endParaRPr lang="en-CA"/>
          </a:p>
        </p:txBody>
      </p:sp>
    </p:spTree>
    <p:extLst>
      <p:ext uri="{BB962C8B-B14F-4D97-AF65-F5344CB8AC3E}">
        <p14:creationId xmlns:p14="http://schemas.microsoft.com/office/powerpoint/2010/main" val="164366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a:lnSpc>
                <a:spcPts val="1400"/>
              </a:lnSpc>
              <a:spcBef>
                <a:spcPts val="600"/>
              </a:spcBef>
              <a:spcAft>
                <a:spcPts val="600"/>
              </a:spcAft>
            </a:pPr>
            <a:r>
              <a:rPr lang="en-US" sz="1800" dirty="0">
                <a:effectLst/>
                <a:latin typeface="Poppins Light" panose="00000400000000000000" pitchFamily="2" charset="0"/>
                <a:ea typeface="Calibri" panose="020F0502020204030204" pitchFamily="34" charset="0"/>
                <a:cs typeface="Times New Roman" panose="02020603050405020304" pitchFamily="18" charset="0"/>
              </a:rPr>
              <a:t>does insulation pay off, even in BCs super clean grid?</a:t>
            </a:r>
          </a:p>
          <a:p>
            <a:pPr>
              <a:lnSpc>
                <a:spcPts val="1400"/>
              </a:lnSpc>
              <a:spcBef>
                <a:spcPts val="600"/>
              </a:spcBef>
              <a:spcAft>
                <a:spcPts val="600"/>
              </a:spcAft>
            </a:pPr>
            <a:endParaRPr lang="en-US" sz="1800" dirty="0">
              <a:effectLst/>
              <a:latin typeface="Poppins Light" panose="00000400000000000000" pitchFamily="2" charset="0"/>
              <a:ea typeface="Calibri" panose="020F0502020204030204" pitchFamily="34" charset="0"/>
              <a:cs typeface="Times New Roman" panose="02020603050405020304" pitchFamily="18" charset="0"/>
            </a:endParaRPr>
          </a:p>
          <a:p>
            <a:pPr>
              <a:lnSpc>
                <a:spcPts val="1400"/>
              </a:lnSpc>
              <a:spcBef>
                <a:spcPts val="600"/>
              </a:spcBef>
              <a:spcAft>
                <a:spcPts val="600"/>
              </a:spcAft>
            </a:pPr>
            <a:r>
              <a:rPr lang="en-US" sz="1800" dirty="0">
                <a:effectLst/>
                <a:latin typeface="Poppins Light" panose="00000400000000000000" pitchFamily="2" charset="0"/>
                <a:ea typeface="Calibri" panose="020F0502020204030204" pitchFamily="34" charset="0"/>
                <a:cs typeface="Times New Roman" panose="02020603050405020304" pitchFamily="18" charset="0"/>
              </a:rPr>
              <a:t>And Yes, it does – if thermal bridging is mitigated and you’re seeing energy savings. </a:t>
            </a:r>
          </a:p>
          <a:p>
            <a:pPr>
              <a:lnSpc>
                <a:spcPts val="1400"/>
              </a:lnSpc>
              <a:spcBef>
                <a:spcPts val="600"/>
              </a:spcBef>
              <a:spcAft>
                <a:spcPts val="600"/>
              </a:spcAft>
            </a:pPr>
            <a:endParaRPr lang="en-US" sz="1800" dirty="0">
              <a:effectLst/>
              <a:latin typeface="Poppins Light" panose="00000400000000000000" pitchFamily="2" charset="0"/>
              <a:ea typeface="Calibri" panose="020F0502020204030204" pitchFamily="34" charset="0"/>
              <a:cs typeface="Times New Roman" panose="02020603050405020304" pitchFamily="18" charset="0"/>
            </a:endParaRPr>
          </a:p>
          <a:p>
            <a:pPr>
              <a:lnSpc>
                <a:spcPts val="1400"/>
              </a:lnSpc>
              <a:spcBef>
                <a:spcPts val="600"/>
              </a:spcBef>
              <a:spcAft>
                <a:spcPts val="600"/>
              </a:spcAft>
            </a:pPr>
            <a:r>
              <a:rPr lang="en-US" sz="1800" dirty="0">
                <a:effectLst/>
                <a:latin typeface="Poppins Light" panose="00000400000000000000" pitchFamily="2" charset="0"/>
                <a:ea typeface="Calibri" panose="020F0502020204030204" pitchFamily="34" charset="0"/>
                <a:cs typeface="Times New Roman" panose="02020603050405020304" pitchFamily="18" charset="0"/>
              </a:rPr>
              <a:t>It doesn’t take any kind of special requirement to assess – we found if you just look at the energy model results, and is that savings making a TEDI impact. If it’s helping, then the you are achieving a net GHG savings.</a:t>
            </a:r>
          </a:p>
          <a:p>
            <a:pPr>
              <a:lnSpc>
                <a:spcPts val="1400"/>
              </a:lnSpc>
              <a:spcBef>
                <a:spcPts val="600"/>
              </a:spcBef>
              <a:spcAft>
                <a:spcPts val="600"/>
              </a:spcAft>
            </a:pPr>
            <a:endParaRPr lang="en-US" sz="1800" dirty="0">
              <a:effectLst/>
              <a:latin typeface="Poppins Light" panose="00000400000000000000" pitchFamily="2" charset="0"/>
              <a:ea typeface="Calibri" panose="020F0502020204030204" pitchFamily="34" charset="0"/>
              <a:cs typeface="Times New Roman" panose="02020603050405020304" pitchFamily="18" charset="0"/>
            </a:endParaRPr>
          </a:p>
          <a:p>
            <a:pPr>
              <a:lnSpc>
                <a:spcPts val="1400"/>
              </a:lnSpc>
              <a:spcBef>
                <a:spcPts val="600"/>
              </a:spcBef>
              <a:spcAft>
                <a:spcPts val="600"/>
              </a:spcAft>
            </a:pPr>
            <a:r>
              <a:rPr lang="en-US" sz="1800" dirty="0">
                <a:effectLst/>
                <a:latin typeface="Poppins Light" panose="00000400000000000000" pitchFamily="2" charset="0"/>
                <a:ea typeface="Calibri" panose="020F0502020204030204" pitchFamily="34" charset="0"/>
                <a:cs typeface="Times New Roman" panose="02020603050405020304" pitchFamily="18" charset="0"/>
              </a:rPr>
              <a:t>If you don’t mitigate thermal bridging though, then it’s not worth it for electrically heated buildings.</a:t>
            </a:r>
          </a:p>
          <a:p>
            <a:pPr>
              <a:lnSpc>
                <a:spcPts val="1400"/>
              </a:lnSpc>
              <a:spcBef>
                <a:spcPts val="600"/>
              </a:spcBef>
              <a:spcAft>
                <a:spcPts val="600"/>
              </a:spcAft>
            </a:pPr>
            <a:endParaRPr lang="en-US" sz="1800" dirty="0">
              <a:effectLst/>
              <a:latin typeface="Poppins Light" panose="000004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400"/>
              </a:lnSpc>
              <a:spcBef>
                <a:spcPts val="600"/>
              </a:spcBef>
              <a:spcAft>
                <a:spcPts val="600"/>
              </a:spcAft>
              <a:buClrTx/>
              <a:buSzTx/>
              <a:buFontTx/>
              <a:buNone/>
              <a:tabLst/>
              <a:defRPr/>
            </a:pPr>
            <a:r>
              <a:rPr lang="en-US" sz="1800" b="0" dirty="0">
                <a:solidFill>
                  <a:srgbClr val="FF0000"/>
                </a:solidFill>
                <a:highlight>
                  <a:srgbClr val="FFFF00"/>
                </a:highlight>
              </a:rPr>
              <a:t>This applies more generally to roofs as well, if you're seeing significant savings, than it’s most likely achieving a net benefit.</a:t>
            </a:r>
          </a:p>
          <a:p>
            <a:pPr>
              <a:lnSpc>
                <a:spcPts val="1400"/>
              </a:lnSpc>
              <a:spcBef>
                <a:spcPts val="600"/>
              </a:spcBef>
              <a:spcAft>
                <a:spcPts val="600"/>
              </a:spcAft>
            </a:pPr>
            <a:endParaRPr lang="en-US" sz="1800" dirty="0">
              <a:effectLst/>
              <a:latin typeface="Poppins Light" panose="00000400000000000000" pitchFamily="2"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18</a:t>
            </a:fld>
            <a:endParaRPr lang="en-CA"/>
          </a:p>
        </p:txBody>
      </p:sp>
    </p:spTree>
    <p:extLst>
      <p:ext uri="{BB962C8B-B14F-4D97-AF65-F5344CB8AC3E}">
        <p14:creationId xmlns:p14="http://schemas.microsoft.com/office/powerpoint/2010/main" val="639260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476F3-C92C-B289-5C57-6457673A6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590C4-B108-D801-1F7C-6EA2839B5327}"/>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FB18FCC-0B4C-A999-8B2D-87A7C740D6E7}"/>
              </a:ext>
            </a:extLst>
          </p:cNvPr>
          <p:cNvSpPr>
            <a:spLocks noGrp="1"/>
          </p:cNvSpPr>
          <p:nvPr>
            <p:ph type="body" idx="1"/>
          </p:nvPr>
        </p:nvSpPr>
        <p:spPr/>
        <p:txBody>
          <a:bodyPr/>
          <a:lstStyle/>
          <a:p>
            <a:r>
              <a:rPr lang="en-US" dirty="0"/>
              <a:t>When it comes to triple glazed, sure, its great if you have gas heating. But for electric buildings, it’s sort of a wash. Ind</a:t>
            </a:r>
          </a:p>
          <a:p>
            <a:endParaRPr lang="en-US" dirty="0"/>
          </a:p>
          <a:p>
            <a:r>
              <a:rPr lang="en-US" dirty="0"/>
              <a:t>Might have a mob after me for this one, but personally, I think there is a strong case to be made for double-glazed windows. Double glazed is pretty good, and there’s significant cost savings. </a:t>
            </a:r>
          </a:p>
          <a:p>
            <a:endParaRPr lang="en-US" dirty="0"/>
          </a:p>
          <a:p>
            <a:r>
              <a:rPr lang="en-US" dirty="0"/>
              <a:t>Much more influential, was the frame material. Switching from aluminum to fiberglass, could reduce building lifecycle emissions by around 15%.</a:t>
            </a:r>
          </a:p>
          <a:p>
            <a:endParaRPr lang="en-CA" dirty="0"/>
          </a:p>
        </p:txBody>
      </p:sp>
      <p:sp>
        <p:nvSpPr>
          <p:cNvPr id="4" name="Slide Number Placeholder 3">
            <a:extLst>
              <a:ext uri="{FF2B5EF4-FFF2-40B4-BE49-F238E27FC236}">
                <a16:creationId xmlns:a16="http://schemas.microsoft.com/office/drawing/2014/main" id="{E08C3A5F-E095-B661-1963-68A1A06F4495}"/>
              </a:ext>
            </a:extLst>
          </p:cNvPr>
          <p:cNvSpPr>
            <a:spLocks noGrp="1"/>
          </p:cNvSpPr>
          <p:nvPr>
            <p:ph type="sldNum" sz="quarter" idx="5"/>
          </p:nvPr>
        </p:nvSpPr>
        <p:spPr/>
        <p:txBody>
          <a:bodyPr/>
          <a:lstStyle/>
          <a:p>
            <a:fld id="{D66446DF-EE4A-4622-B4A9-8568B0E29108}" type="slidenum">
              <a:rPr lang="en-CA" smtClean="0"/>
              <a:t>19</a:t>
            </a:fld>
            <a:endParaRPr lang="en-CA"/>
          </a:p>
        </p:txBody>
      </p:sp>
    </p:spTree>
    <p:extLst>
      <p:ext uri="{BB962C8B-B14F-4D97-AF65-F5344CB8AC3E}">
        <p14:creationId xmlns:p14="http://schemas.microsoft.com/office/powerpoint/2010/main" val="334843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My name is Alex, I work at Evoke Buildings Engineering. We’re a building science and energy consulting firm, presently about 25 people in Vancouver and Victoria. </a:t>
            </a:r>
          </a:p>
          <a:p>
            <a:endParaRPr lang="en-US" dirty="0"/>
          </a:p>
          <a:p>
            <a:r>
              <a:rPr lang="en-US" b="1" dirty="0"/>
              <a:t>I studied mechanical engineering</a:t>
            </a:r>
            <a:r>
              <a:rPr lang="en-US" dirty="0"/>
              <a:t>, I have a masters of building science, and during the past 6 years I’ve worked at RDH and then Evoke as an energy consultant. Aside from energy modelling, I’ve dabbled a bit in embodied carbon analysis, thermal analysis, depreciation reports, and policy research. </a:t>
            </a:r>
          </a:p>
          <a:p>
            <a:endParaRPr lang="en-US" dirty="0">
              <a:solidFill>
                <a:schemeClr val="bg1"/>
              </a:solidFill>
            </a:endParaRPr>
          </a:p>
          <a:p>
            <a:r>
              <a:rPr lang="en-US" dirty="0">
                <a:solidFill>
                  <a:schemeClr val="bg1"/>
                </a:solidFill>
              </a:rPr>
              <a:t>Today, I’m talking about something I’m very passionate about, deep energy retrofits.</a:t>
            </a:r>
          </a:p>
          <a:p>
            <a:endParaRPr lang="en-US" dirty="0">
              <a:solidFill>
                <a:schemeClr val="bg1"/>
              </a:solidFill>
            </a:endParaRPr>
          </a:p>
          <a:p>
            <a:r>
              <a:rPr lang="en-US" dirty="0">
                <a:solidFill>
                  <a:schemeClr val="bg1"/>
                </a:solidFill>
              </a:rPr>
              <a:t>How many people know the definition of a deep energy retrofit?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66446DF-EE4A-4622-B4A9-8568B0E29108}" type="slidenum">
              <a:rPr lang="en-CA" smtClean="0"/>
              <a:t>2</a:t>
            </a:fld>
            <a:endParaRPr lang="en-CA"/>
          </a:p>
        </p:txBody>
      </p:sp>
    </p:spTree>
    <p:extLst>
      <p:ext uri="{BB962C8B-B14F-4D97-AF65-F5344CB8AC3E}">
        <p14:creationId xmlns:p14="http://schemas.microsoft.com/office/powerpoint/2010/main" val="277452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D4173-44B6-F19B-4704-B5D612943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97A4A-B205-1955-D14A-826392D9AA23}"/>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8582564-77DE-742F-B158-C327E9839D03}"/>
              </a:ext>
            </a:extLst>
          </p:cNvPr>
          <p:cNvSpPr>
            <a:spLocks noGrp="1"/>
          </p:cNvSpPr>
          <p:nvPr>
            <p:ph type="body" idx="1"/>
          </p:nvPr>
        </p:nvSpPr>
        <p:spPr/>
        <p:txBody>
          <a:bodyPr/>
          <a:lstStyle/>
          <a:p>
            <a:r>
              <a:rPr lang="en-CA" dirty="0"/>
              <a:t>Where are the big savings? </a:t>
            </a:r>
          </a:p>
          <a:p>
            <a:endParaRPr lang="en-CA" dirty="0"/>
          </a:p>
          <a:p>
            <a:r>
              <a:rPr lang="en-CA" dirty="0"/>
              <a:t>Well, they’re in the bigger picture decisions.</a:t>
            </a:r>
          </a:p>
          <a:p>
            <a:endParaRPr lang="en-CA" dirty="0"/>
          </a:p>
          <a:p>
            <a:r>
              <a:rPr lang="en-CA" dirty="0"/>
              <a:t>One big difference is switching out the backup wall – I was really torn, whether to includes this or not, because this was not the intent of this study, but looking through it – I was blown away to see that the backup wall is the single most significant envelope decision. Going steel frame, window wall, or panelized curtainwall can make a huge difference.</a:t>
            </a:r>
          </a:p>
          <a:p>
            <a:endParaRPr lang="en-CA" dirty="0"/>
          </a:p>
          <a:p>
            <a:r>
              <a:rPr lang="en-CA" dirty="0"/>
              <a:t>Next factor for walls, is the cladding. Fiber cement cladding. Cladding is something you can change, that doesn’t impact thermal performance as much, so this is a really key place to chase savings.</a:t>
            </a:r>
          </a:p>
          <a:p>
            <a:endParaRPr lang="en-CA" dirty="0"/>
          </a:p>
          <a:p>
            <a:r>
              <a:rPr lang="en-CA" dirty="0"/>
              <a:t>In Windows – the frame material is really significant. Switching to non-metal is huge.</a:t>
            </a:r>
          </a:p>
          <a:p>
            <a:endParaRPr lang="en-CA" dirty="0"/>
          </a:p>
          <a:p>
            <a:r>
              <a:rPr lang="en-CA" dirty="0"/>
              <a:t>Perhaps the least impactful option, is the insulation. Which is funny, because we hear about it so much, but its problematic, because the performance is not equivalent, and it’s not the most intensive component by a long shot.</a:t>
            </a:r>
          </a:p>
          <a:p>
            <a:endParaRPr lang="en-CA" dirty="0"/>
          </a:p>
          <a:p>
            <a:r>
              <a:rPr lang="en-CA" dirty="0"/>
              <a:t>To us, this really highlights that to achieve a low emission design, its about so much more than the insulation. It’s about finding savings all over.</a:t>
            </a:r>
          </a:p>
          <a:p>
            <a:endParaRPr lang="en-CA" dirty="0"/>
          </a:p>
          <a:p>
            <a:r>
              <a:rPr lang="en-CA" dirty="0"/>
              <a:t>Another </a:t>
            </a:r>
            <a:r>
              <a:rPr lang="en-CA" dirty="0" err="1"/>
              <a:t>rthing</a:t>
            </a:r>
            <a:r>
              <a:rPr lang="en-CA" dirty="0"/>
              <a:t> I need to point out, is that Aluminum emissions are very sensitive to how its made. These numbers are based on dirty, coal power aluminum, because those were the only numbers available. If we built with BC aluminum, the savings would be HUGE. We have a huge opportunity in BC to reduce emissions and support the economy by buying local.</a:t>
            </a:r>
          </a:p>
          <a:p>
            <a:endParaRPr lang="en-CA" dirty="0"/>
          </a:p>
          <a:p>
            <a:endParaRPr lang="en-US" dirty="0"/>
          </a:p>
        </p:txBody>
      </p:sp>
      <p:sp>
        <p:nvSpPr>
          <p:cNvPr id="4" name="Slide Number Placeholder 3">
            <a:extLst>
              <a:ext uri="{FF2B5EF4-FFF2-40B4-BE49-F238E27FC236}">
                <a16:creationId xmlns:a16="http://schemas.microsoft.com/office/drawing/2014/main" id="{FBA8F7FF-94A6-342F-5346-2C46AA51A5C6}"/>
              </a:ext>
            </a:extLst>
          </p:cNvPr>
          <p:cNvSpPr>
            <a:spLocks noGrp="1"/>
          </p:cNvSpPr>
          <p:nvPr>
            <p:ph type="sldNum" sz="quarter" idx="5"/>
          </p:nvPr>
        </p:nvSpPr>
        <p:spPr/>
        <p:txBody>
          <a:bodyPr/>
          <a:lstStyle/>
          <a:p>
            <a:fld id="{D66446DF-EE4A-4622-B4A9-8568B0E29108}" type="slidenum">
              <a:rPr lang="en-CA" smtClean="0"/>
              <a:t>20</a:t>
            </a:fld>
            <a:endParaRPr lang="en-CA"/>
          </a:p>
        </p:txBody>
      </p:sp>
    </p:spTree>
    <p:extLst>
      <p:ext uri="{BB962C8B-B14F-4D97-AF65-F5344CB8AC3E}">
        <p14:creationId xmlns:p14="http://schemas.microsoft.com/office/powerpoint/2010/main" val="3139586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1C484-9FBD-2ACF-90BA-3ABC32F5C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F000D-4DA8-78E3-9BDC-2EAE54508E3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25EBD01-C3D5-19AF-A478-98FFD207D3DA}"/>
              </a:ext>
            </a:extLst>
          </p:cNvPr>
          <p:cNvSpPr>
            <a:spLocks noGrp="1"/>
          </p:cNvSpPr>
          <p:nvPr>
            <p:ph type="body" idx="1"/>
          </p:nvPr>
        </p:nvSpPr>
        <p:spPr/>
        <p:txBody>
          <a:bodyPr/>
          <a:lstStyle/>
          <a:p>
            <a:pPr marL="0" indent="0">
              <a:buFontTx/>
              <a:buNone/>
            </a:pPr>
            <a:r>
              <a:rPr lang="en-US" dirty="0"/>
              <a:t>20min</a:t>
            </a:r>
          </a:p>
          <a:p>
            <a:pPr marL="0" indent="0">
              <a:buFontTx/>
              <a:buNone/>
            </a:pPr>
            <a:endParaRPr lang="en-US" dirty="0"/>
          </a:p>
          <a:p>
            <a:pPr marL="0" indent="0">
              <a:buFontTx/>
              <a:buNone/>
            </a:pPr>
            <a:r>
              <a:rPr lang="en-US" dirty="0"/>
              <a:t>This next part, I’m going to be talking about how an envelope first approach can have some significant benefits for the affordability, as well as enabling durability and safety upgrades. </a:t>
            </a:r>
            <a:endParaRPr lang="en-CA" dirty="0"/>
          </a:p>
        </p:txBody>
      </p:sp>
      <p:sp>
        <p:nvSpPr>
          <p:cNvPr id="4" name="Slide Number Placeholder 3">
            <a:extLst>
              <a:ext uri="{FF2B5EF4-FFF2-40B4-BE49-F238E27FC236}">
                <a16:creationId xmlns:a16="http://schemas.microsoft.com/office/drawing/2014/main" id="{B99D5F26-FECD-E46E-5544-9A6730D56E2C}"/>
              </a:ext>
            </a:extLst>
          </p:cNvPr>
          <p:cNvSpPr>
            <a:spLocks noGrp="1"/>
          </p:cNvSpPr>
          <p:nvPr>
            <p:ph type="sldNum" sz="quarter" idx="5"/>
          </p:nvPr>
        </p:nvSpPr>
        <p:spPr/>
        <p:txBody>
          <a:bodyPr/>
          <a:lstStyle/>
          <a:p>
            <a:fld id="{D66446DF-EE4A-4622-B4A9-8568B0E29108}" type="slidenum">
              <a:rPr lang="en-CA" smtClean="0"/>
              <a:t>21</a:t>
            </a:fld>
            <a:endParaRPr lang="en-CA"/>
          </a:p>
        </p:txBody>
      </p:sp>
    </p:spTree>
    <p:extLst>
      <p:ext uri="{BB962C8B-B14F-4D97-AF65-F5344CB8AC3E}">
        <p14:creationId xmlns:p14="http://schemas.microsoft.com/office/powerpoint/2010/main" val="386591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542AD-E66C-43BC-00C1-58CE4E125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6EE31-5925-7DE6-AF77-4ECA2567A64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1843B15-D7E2-8A72-AD10-DF3924DE2743}"/>
              </a:ext>
            </a:extLst>
          </p:cNvPr>
          <p:cNvSpPr>
            <a:spLocks noGrp="1"/>
          </p:cNvSpPr>
          <p:nvPr>
            <p:ph type="body" idx="1"/>
          </p:nvPr>
        </p:nvSpPr>
        <p:spPr/>
        <p:txBody>
          <a:bodyPr/>
          <a:lstStyle/>
          <a:p>
            <a:r>
              <a:rPr lang="en-US" dirty="0"/>
              <a:t>Back in the gold old days, </a:t>
            </a:r>
            <a:r>
              <a:rPr lang="en-US" dirty="0" err="1"/>
              <a:t>ie</a:t>
            </a:r>
            <a:r>
              <a:rPr lang="en-US" dirty="0"/>
              <a:t> 2020, a mechanical system upgrade was putting in a condensing boiler, oversize it, capacity cheap. </a:t>
            </a:r>
          </a:p>
          <a:p>
            <a:endParaRPr lang="en-US" dirty="0"/>
          </a:p>
          <a:p>
            <a:r>
              <a:rPr lang="en-US" dirty="0"/>
              <a:t>These projects highlighted for me that we are in a new paradigm, </a:t>
            </a:r>
          </a:p>
          <a:p>
            <a:endParaRPr lang="en-US" dirty="0"/>
          </a:p>
          <a:p>
            <a:r>
              <a:rPr lang="en-US" dirty="0"/>
              <a:t>Heat pumps, are super expensive. </a:t>
            </a:r>
          </a:p>
          <a:p>
            <a:endParaRPr lang="en-US" dirty="0"/>
          </a:p>
          <a:p>
            <a:r>
              <a:rPr lang="en-US" dirty="0"/>
              <a:t>It used to be that envelope upgrades and renewals were far more expensive than mechanical equipment, no comparison. But that has changed.</a:t>
            </a:r>
          </a:p>
        </p:txBody>
      </p:sp>
      <p:sp>
        <p:nvSpPr>
          <p:cNvPr id="4" name="Slide Number Placeholder 3">
            <a:extLst>
              <a:ext uri="{FF2B5EF4-FFF2-40B4-BE49-F238E27FC236}">
                <a16:creationId xmlns:a16="http://schemas.microsoft.com/office/drawing/2014/main" id="{430568F2-6DE2-C8B8-5582-E4BDD3DF5A36}"/>
              </a:ext>
            </a:extLst>
          </p:cNvPr>
          <p:cNvSpPr>
            <a:spLocks noGrp="1"/>
          </p:cNvSpPr>
          <p:nvPr>
            <p:ph type="sldNum" sz="quarter" idx="5"/>
          </p:nvPr>
        </p:nvSpPr>
        <p:spPr/>
        <p:txBody>
          <a:bodyPr/>
          <a:lstStyle/>
          <a:p>
            <a:fld id="{D66446DF-EE4A-4622-B4A9-8568B0E29108}" type="slidenum">
              <a:rPr lang="en-CA" smtClean="0"/>
              <a:t>22</a:t>
            </a:fld>
            <a:endParaRPr lang="en-CA"/>
          </a:p>
        </p:txBody>
      </p:sp>
    </p:spTree>
    <p:extLst>
      <p:ext uri="{BB962C8B-B14F-4D97-AF65-F5344CB8AC3E}">
        <p14:creationId xmlns:p14="http://schemas.microsoft.com/office/powerpoint/2010/main" val="2793915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FB2C0-CC66-18D0-9FA9-B2CF85C1B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48FE0-D313-CBBD-5BAA-51708B8D8635}"/>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A21EEB1-E88A-C802-BACD-6EE471A161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22m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is the average capital cost for each measure on five of our projects. The </a:t>
            </a:r>
            <a:r>
              <a:rPr lang="en-US" dirty="0" err="1"/>
              <a:t>vertrical</a:t>
            </a:r>
            <a:r>
              <a:rPr lang="en-US" dirty="0"/>
              <a:t> axis is the cost of the equipment, per suite. The horizontal axis is $ per % savings, so, further left means you get more savings, with less money.</a:t>
            </a:r>
          </a:p>
          <a:p>
            <a:endParaRPr lang="en-US" dirty="0"/>
          </a:p>
          <a:p>
            <a:r>
              <a:rPr lang="en-US" dirty="0"/>
              <a:t>When I saw the estimates for these retrofits, knock me over with a feather – The single most expensive system was the multi-zone heat pumps, this is like a VRF system, big unit on the roof, refrigerant piping comes down and is run through the building in bulkheads, and it provides heating and cooling to multiple suites.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CA" dirty="0"/>
              <a:t>On a lot of projects, the team wants to pick upgrades based on $/percent savings, how do we get to the target as cheaply as possible. And based on that metric, multi-zone heat pumps are pretty good bang for your buck. The envelope upgrades are over here to the right.</a:t>
            </a:r>
          </a:p>
          <a:p>
            <a:endParaRPr lang="en-CA" dirty="0"/>
          </a:p>
          <a:p>
            <a:r>
              <a:rPr lang="en-CA" dirty="0"/>
              <a:t>But the issue here, is you’re really just talking about upfront costs. But what about over the long run? </a:t>
            </a:r>
            <a:r>
              <a:rPr lang="en-US" dirty="0"/>
              <a:t>heat pumps last around 15-20 years.</a:t>
            </a:r>
          </a:p>
          <a:p>
            <a:endParaRPr lang="en-US" dirty="0"/>
          </a:p>
          <a:p>
            <a:r>
              <a:rPr lang="en-US" dirty="0"/>
              <a:t>Well, I think this mechanical equipment is going to be just as expensive to replace, as it is to put in. </a:t>
            </a:r>
          </a:p>
          <a:p>
            <a:endParaRPr lang="en-US" dirty="0"/>
          </a:p>
          <a:p>
            <a:r>
              <a:rPr lang="en-US" dirty="0"/>
              <a:t>For the multizone heat pump, it might seem like we are setting up all the pipes for the future, but there is no guarantee we can re-use them, because refrigerants are changing in the next couple years. So they may have to tear out the copper line sets and replace those, or these type of systems may not be allowed at all.</a:t>
            </a:r>
          </a:p>
          <a:p>
            <a:endParaRPr lang="en-US" dirty="0"/>
          </a:p>
          <a:p>
            <a:r>
              <a:rPr lang="en-US" b="1" dirty="0"/>
              <a:t>In 15 to 20 years, will the owner have an extra $60,000 per unit, to replace all these heat pumps? That’s like $240 per suite, every month. </a:t>
            </a:r>
          </a:p>
          <a:p>
            <a:endParaRPr lang="en-US" b="1" dirty="0"/>
          </a:p>
          <a:p>
            <a:r>
              <a:rPr lang="en-US" b="1" dirty="0"/>
              <a:t>So, how do we do it differently?</a:t>
            </a:r>
          </a:p>
          <a:p>
            <a:endParaRPr lang="en-CA" dirty="0"/>
          </a:p>
          <a:p>
            <a:endParaRPr lang="en-CA" dirty="0"/>
          </a:p>
        </p:txBody>
      </p:sp>
      <p:sp>
        <p:nvSpPr>
          <p:cNvPr id="4" name="Slide Number Placeholder 3">
            <a:extLst>
              <a:ext uri="{FF2B5EF4-FFF2-40B4-BE49-F238E27FC236}">
                <a16:creationId xmlns:a16="http://schemas.microsoft.com/office/drawing/2014/main" id="{D54DB89E-D13D-386C-277E-D7F021271F73}"/>
              </a:ext>
            </a:extLst>
          </p:cNvPr>
          <p:cNvSpPr>
            <a:spLocks noGrp="1"/>
          </p:cNvSpPr>
          <p:nvPr>
            <p:ph type="sldNum" sz="quarter" idx="5"/>
          </p:nvPr>
        </p:nvSpPr>
        <p:spPr/>
        <p:txBody>
          <a:bodyPr/>
          <a:lstStyle/>
          <a:p>
            <a:fld id="{D66446DF-EE4A-4622-B4A9-8568B0E29108}" type="slidenum">
              <a:rPr lang="en-CA" smtClean="0"/>
              <a:t>23</a:t>
            </a:fld>
            <a:endParaRPr lang="en-CA"/>
          </a:p>
        </p:txBody>
      </p:sp>
    </p:spTree>
    <p:extLst>
      <p:ext uri="{BB962C8B-B14F-4D97-AF65-F5344CB8AC3E}">
        <p14:creationId xmlns:p14="http://schemas.microsoft.com/office/powerpoint/2010/main" val="1993557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ECCBF-36D2-53D6-E929-ECBEB2D8E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03F1B-7FB8-3D79-E63A-68901E3DD32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2F8AE13-4BE0-7BFB-8C22-C49B7069EBD5}"/>
              </a:ext>
            </a:extLst>
          </p:cNvPr>
          <p:cNvSpPr>
            <a:spLocks noGrp="1"/>
          </p:cNvSpPr>
          <p:nvPr>
            <p:ph type="body" idx="1"/>
          </p:nvPr>
        </p:nvSpPr>
        <p:spPr/>
        <p:txBody>
          <a:bodyPr/>
          <a:lstStyle/>
          <a:p>
            <a:r>
              <a:rPr lang="en-US" dirty="0"/>
              <a:t>I think, if you’ve got this huge capital - use that upfront cash to renew the envelope as much as possible. </a:t>
            </a:r>
          </a:p>
          <a:p>
            <a:endParaRPr lang="en-US" dirty="0"/>
          </a:p>
          <a:p>
            <a:r>
              <a:rPr lang="en-US" dirty="0"/>
              <a:t>That money can modernize the performance of the building and minimize upkeep costs for decades. You can upgrade the safety, like seismic, you can massively improve the airtightness, and water control. You can add insulation everywhere, solve any durability issues. </a:t>
            </a:r>
          </a:p>
          <a:p>
            <a:endParaRPr lang="en-US" dirty="0"/>
          </a:p>
          <a:p>
            <a:r>
              <a:rPr lang="en-US" dirty="0"/>
              <a:t>These upgrades will last the life of the building.</a:t>
            </a:r>
          </a:p>
        </p:txBody>
      </p:sp>
      <p:sp>
        <p:nvSpPr>
          <p:cNvPr id="4" name="Slide Number Placeholder 3">
            <a:extLst>
              <a:ext uri="{FF2B5EF4-FFF2-40B4-BE49-F238E27FC236}">
                <a16:creationId xmlns:a16="http://schemas.microsoft.com/office/drawing/2014/main" id="{9E6FB7C6-7071-2C29-651A-E38B09C073DD}"/>
              </a:ext>
            </a:extLst>
          </p:cNvPr>
          <p:cNvSpPr>
            <a:spLocks noGrp="1"/>
          </p:cNvSpPr>
          <p:nvPr>
            <p:ph type="sldNum" sz="quarter" idx="5"/>
          </p:nvPr>
        </p:nvSpPr>
        <p:spPr/>
        <p:txBody>
          <a:bodyPr/>
          <a:lstStyle/>
          <a:p>
            <a:fld id="{D66446DF-EE4A-4622-B4A9-8568B0E29108}" type="slidenum">
              <a:rPr lang="en-CA" smtClean="0"/>
              <a:t>24</a:t>
            </a:fld>
            <a:endParaRPr lang="en-CA"/>
          </a:p>
        </p:txBody>
      </p:sp>
    </p:spTree>
    <p:extLst>
      <p:ext uri="{BB962C8B-B14F-4D97-AF65-F5344CB8AC3E}">
        <p14:creationId xmlns:p14="http://schemas.microsoft.com/office/powerpoint/2010/main" val="2868890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comes with some serious mechanical synergies. It used to be, spend $2M on the envelope, save $40,000 on your boiler, but in this new paradigm, we’re talking about a significantly smaller and simpler heat pump 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envelope retrofit minimize loads and gives you the opportunity to do envelope penetrations, which provides an ideal situation installing small, unitized HRVs and heat pumps, like the ones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small unitized equipment, it still is a significant retrofit initially. You still need drainage, ducts, and wiring.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there’s a three key advantages.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is you get much better ventilation, and can downsize or eliminate the makeup air unit.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the embodied carbon is much lower, since there’s much less refrigerant.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three, in 15 years, the costs are much lower – it’s like replacing your washer and dryer, rather than rewiring your house.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For anyone that knows the reframed pilot program – this was the most common strategy. </a:t>
            </a:r>
          </a:p>
        </p:txBody>
      </p:sp>
      <p:sp>
        <p:nvSpPr>
          <p:cNvPr id="4" name="Slide Number Placeholder 3"/>
          <p:cNvSpPr>
            <a:spLocks noGrp="1"/>
          </p:cNvSpPr>
          <p:nvPr>
            <p:ph type="sldNum" sz="quarter" idx="5"/>
          </p:nvPr>
        </p:nvSpPr>
        <p:spPr/>
        <p:txBody>
          <a:bodyPr/>
          <a:lstStyle/>
          <a:p>
            <a:fld id="{D66446DF-EE4A-4622-B4A9-8568B0E29108}" type="slidenum">
              <a:rPr lang="en-CA" smtClean="0"/>
              <a:t>25</a:t>
            </a:fld>
            <a:endParaRPr lang="en-CA"/>
          </a:p>
        </p:txBody>
      </p:sp>
    </p:spTree>
    <p:extLst>
      <p:ext uri="{BB962C8B-B14F-4D97-AF65-F5344CB8AC3E}">
        <p14:creationId xmlns:p14="http://schemas.microsoft.com/office/powerpoint/2010/main" val="678890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0D0F0-7B13-A89C-49DF-A93F2E1E9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77A46-5C15-6E5C-93D2-0982CABD7359}"/>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6122D58D-49D9-9F66-2AB4-8ABC268A52DC}"/>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So how do we make the most of the deep retrofits?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Heat pumps are crucial, we should electrify these buildings and provide cooling.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But, let's not lose sight of the fact that this is about more than heat pumps and energy targets.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is about reducing lifecycle carbon emissions.</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This is about creating safe, durable buildings.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is about creating affordable buildings.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Thank you.</a:t>
            </a:r>
            <a:endParaRPr lang="en-CA"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5A53CB7-D29B-437E-479C-F9D1F60C9188}"/>
              </a:ext>
            </a:extLst>
          </p:cNvPr>
          <p:cNvSpPr>
            <a:spLocks noGrp="1"/>
          </p:cNvSpPr>
          <p:nvPr>
            <p:ph type="sldNum" sz="quarter" idx="5"/>
          </p:nvPr>
        </p:nvSpPr>
        <p:spPr/>
        <p:txBody>
          <a:bodyPr/>
          <a:lstStyle/>
          <a:p>
            <a:fld id="{D66446DF-EE4A-4622-B4A9-8568B0E29108}" type="slidenum">
              <a:rPr lang="en-CA" smtClean="0"/>
              <a:t>26</a:t>
            </a:fld>
            <a:endParaRPr lang="en-CA"/>
          </a:p>
        </p:txBody>
      </p:sp>
    </p:spTree>
    <p:extLst>
      <p:ext uri="{BB962C8B-B14F-4D97-AF65-F5344CB8AC3E}">
        <p14:creationId xmlns:p14="http://schemas.microsoft.com/office/powerpoint/2010/main" val="1732359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min</a:t>
            </a:r>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27</a:t>
            </a:fld>
            <a:endParaRPr lang="en-CA"/>
          </a:p>
        </p:txBody>
      </p:sp>
    </p:spTree>
    <p:extLst>
      <p:ext uri="{BB962C8B-B14F-4D97-AF65-F5344CB8AC3E}">
        <p14:creationId xmlns:p14="http://schemas.microsoft.com/office/powerpoint/2010/main" val="1329237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55B94-E871-B789-BE1C-CA8B715F2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E602A-2E50-CC8E-843B-67B5C6878D87}"/>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2C6FAD8E-CB62-F63C-9A6C-1585FCB74F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 deep retrofit achieves over 50% energy savings. Typically, they involve electrifying gas systems as well, which reduces the carbon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Deep retrofits seem like a lot of money, for some old buildings, </a:t>
            </a:r>
            <a:r>
              <a:rPr lang="en-CA" sz="1200" kern="1200">
                <a:solidFill>
                  <a:schemeClr val="tx1"/>
                </a:solidFill>
                <a:effectLst/>
                <a:latin typeface="+mn-lt"/>
                <a:ea typeface="+mn-ea"/>
                <a:cs typeface="+mn-cs"/>
              </a:rPr>
              <a:t>but theres </a:t>
            </a:r>
            <a:r>
              <a:rPr lang="en-CA" sz="1200" kern="1200" dirty="0">
                <a:solidFill>
                  <a:schemeClr val="tx1"/>
                </a:solidFill>
                <a:effectLst/>
                <a:latin typeface="+mn-lt"/>
                <a:ea typeface="+mn-ea"/>
                <a:cs typeface="+mn-cs"/>
              </a:rPr>
              <a:t>a lot of benefits and alignment with policy goals. </a:t>
            </a: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Deep energy retrofits </a:t>
            </a:r>
            <a:r>
              <a:rPr lang="en-CA" sz="1200" b="0" kern="1200" dirty="0">
                <a:solidFill>
                  <a:schemeClr val="tx1"/>
                </a:solidFill>
                <a:effectLst/>
                <a:latin typeface="+mn-lt"/>
                <a:ea typeface="+mn-ea"/>
                <a:cs typeface="+mn-cs"/>
              </a:rPr>
              <a:t>are a major </a:t>
            </a:r>
            <a:r>
              <a:rPr lang="en-CA" sz="1200" kern="1200" dirty="0">
                <a:solidFill>
                  <a:schemeClr val="tx1"/>
                </a:solidFill>
                <a:effectLst/>
                <a:latin typeface="+mn-lt"/>
                <a:ea typeface="+mn-ea"/>
                <a:cs typeface="+mn-cs"/>
              </a:rPr>
              <a:t>piece we need to figure out to reach net-zero by 2050. We won’t rebuild everything in the next 25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Deep retrofits are significantly faster and cheaper.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One that’s really important, particularly for affordable housing, is you get  to keep the tenants and place, and you spend less on the building, so you can keep the rents really 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Retrofits have much lower embodied carbon, which is crucial.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And you’re adding cooling which makes them more resilient.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E5531AE-99ED-9723-E3AB-7F3CC629BA58}"/>
              </a:ext>
            </a:extLst>
          </p:cNvPr>
          <p:cNvSpPr>
            <a:spLocks noGrp="1"/>
          </p:cNvSpPr>
          <p:nvPr>
            <p:ph type="sldNum" sz="quarter" idx="5"/>
          </p:nvPr>
        </p:nvSpPr>
        <p:spPr/>
        <p:txBody>
          <a:bodyPr/>
          <a:lstStyle/>
          <a:p>
            <a:fld id="{D66446DF-EE4A-4622-B4A9-8568B0E29108}" type="slidenum">
              <a:rPr lang="en-CA" smtClean="0"/>
              <a:t>3</a:t>
            </a:fld>
            <a:endParaRPr lang="en-CA"/>
          </a:p>
        </p:txBody>
      </p:sp>
    </p:spTree>
    <p:extLst>
      <p:ext uri="{BB962C8B-B14F-4D97-AF65-F5344CB8AC3E}">
        <p14:creationId xmlns:p14="http://schemas.microsoft.com/office/powerpoint/2010/main" val="126342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80CDC-9DBE-DBE2-4CA0-4CFA268CF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6858B-FD9F-F14F-C5BA-CA4FD2DDE699}"/>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EBC41BC-539E-D334-BD28-FB2E0910AA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Evoke this </a:t>
            </a:r>
            <a:r>
              <a:rPr lang="en-CA" sz="1200" kern="1200" dirty="0">
                <a:solidFill>
                  <a:schemeClr val="tx1"/>
                </a:solidFill>
                <a:effectLst/>
                <a:latin typeface="+mn-lt"/>
                <a:ea typeface="+mn-ea"/>
                <a:cs typeface="+mn-cs"/>
              </a:rPr>
              <a:t>year we did a tonne of affordable housing retrofit projects. These projects were largely pursuing the CMHC CGAH program, which provides up to $170,000 funding, per unit, if they can meet very stringent energy and emission targets. Remember a deep retrofit is 50% energy and GHG savings? Well, these project have to hit 70% energy savings, and 80% GHG savings.</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I worked on several of these buildings, </a:t>
            </a:r>
            <a:r>
              <a:rPr lang="en-CA" sz="1200" kern="1200" dirty="0">
                <a:solidFill>
                  <a:schemeClr val="tx1"/>
                </a:solidFill>
                <a:effectLst/>
                <a:latin typeface="+mn-lt"/>
                <a:ea typeface="+mn-ea"/>
                <a:cs typeface="+mn-cs"/>
              </a:rPr>
              <a:t>and I wanted to use tonight as an opportunity to reflect on what we’re achieving.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Now, I want to apologize, for the cryptic title. I’ll admit, </a:t>
            </a:r>
            <a:r>
              <a:rPr lang="en-CA" sz="1200" kern="1200" dirty="0" err="1">
                <a:solidFill>
                  <a:schemeClr val="tx1"/>
                </a:solidFill>
                <a:effectLst/>
                <a:latin typeface="+mn-lt"/>
                <a:ea typeface="+mn-ea"/>
                <a:cs typeface="+mn-cs"/>
              </a:rPr>
              <a:t>chatgpt</a:t>
            </a:r>
            <a:r>
              <a:rPr lang="en-CA" sz="1200" kern="1200" dirty="0">
                <a:solidFill>
                  <a:schemeClr val="tx1"/>
                </a:solidFill>
                <a:effectLst/>
                <a:latin typeface="+mn-lt"/>
                <a:ea typeface="+mn-ea"/>
                <a:cs typeface="+mn-cs"/>
              </a:rPr>
              <a:t> may have been involved.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Rethinking value in deep energy retrofits, refers to the fact that it often becomes value engineering exercise, where we try to achieve the energy target as cheaply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But I think that overlook the real value that these projects </a:t>
            </a:r>
            <a:r>
              <a:rPr lang="en-CA" sz="1200" b="1" kern="1200" dirty="0">
                <a:solidFill>
                  <a:schemeClr val="tx1"/>
                </a:solidFill>
                <a:effectLst/>
                <a:latin typeface="+mn-lt"/>
                <a:ea typeface="+mn-ea"/>
                <a:cs typeface="+mn-cs"/>
              </a:rPr>
              <a:t>CAN </a:t>
            </a:r>
            <a:r>
              <a:rPr lang="en-CA" sz="1200" b="0" kern="1200" dirty="0">
                <a:solidFill>
                  <a:schemeClr val="tx1"/>
                </a:solidFill>
                <a:effectLst/>
                <a:latin typeface="+mn-lt"/>
                <a:ea typeface="+mn-ea"/>
                <a:cs typeface="+mn-cs"/>
              </a:rPr>
              <a:t> and </a:t>
            </a:r>
            <a:r>
              <a:rPr lang="en-CA" sz="1200" b="1" kern="1200" dirty="0">
                <a:solidFill>
                  <a:schemeClr val="tx1"/>
                </a:solidFill>
                <a:effectLst/>
                <a:latin typeface="+mn-lt"/>
                <a:ea typeface="+mn-ea"/>
                <a:cs typeface="+mn-cs"/>
              </a:rPr>
              <a:t>SHOULD provide.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What we should be asking,</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E1D302F-8D42-7C46-A46E-163CC4E4E24D}"/>
              </a:ext>
            </a:extLst>
          </p:cNvPr>
          <p:cNvSpPr>
            <a:spLocks noGrp="1"/>
          </p:cNvSpPr>
          <p:nvPr>
            <p:ph type="sldNum" sz="quarter" idx="5"/>
          </p:nvPr>
        </p:nvSpPr>
        <p:spPr/>
        <p:txBody>
          <a:bodyPr/>
          <a:lstStyle/>
          <a:p>
            <a:fld id="{D66446DF-EE4A-4622-B4A9-8568B0E29108}" type="slidenum">
              <a:rPr lang="en-CA" smtClean="0"/>
              <a:t>4</a:t>
            </a:fld>
            <a:endParaRPr lang="en-CA"/>
          </a:p>
        </p:txBody>
      </p:sp>
    </p:spTree>
    <p:extLst>
      <p:ext uri="{BB962C8B-B14F-4D97-AF65-F5344CB8AC3E}">
        <p14:creationId xmlns:p14="http://schemas.microsoft.com/office/powerpoint/2010/main" val="201734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How do we make the most of these retrofits?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We have this incredible chance </a:t>
            </a:r>
            <a:r>
              <a:rPr lang="en-CA" sz="1200" b="0" kern="1200" dirty="0">
                <a:solidFill>
                  <a:schemeClr val="tx1"/>
                </a:solidFill>
                <a:effectLst/>
                <a:latin typeface="+mn-lt"/>
                <a:ea typeface="+mn-ea"/>
                <a:cs typeface="+mn-cs"/>
              </a:rPr>
              <a:t>to overhaul these buildings, and likely only one chance before 2050</a:t>
            </a:r>
            <a:r>
              <a:rPr lang="en-CA" sz="1200" b="1" kern="1200" dirty="0">
                <a:solidFill>
                  <a:schemeClr val="tx1"/>
                </a:solidFill>
                <a:effectLst/>
                <a:latin typeface="+mn-lt"/>
                <a:ea typeface="+mn-ea"/>
                <a:cs typeface="+mn-cs"/>
              </a:rPr>
              <a:t>.  How do </a:t>
            </a:r>
            <a:r>
              <a:rPr lang="en-CA" sz="1200" b="0" kern="1200" dirty="0">
                <a:solidFill>
                  <a:schemeClr val="tx1"/>
                </a:solidFill>
                <a:effectLst/>
                <a:latin typeface="+mn-lt"/>
                <a:ea typeface="+mn-ea"/>
                <a:cs typeface="+mn-cs"/>
              </a:rPr>
              <a:t>we maximise the benefit for the owner, the occupants, and the planet? Because ultimately that is our responsibility as engineers.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I’m not talking about abstract ethical theory here, </a:t>
            </a:r>
            <a:r>
              <a:rPr lang="en-US" dirty="0"/>
              <a:t>because we’re seeing some retrofits that are fundamentally worrying.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retrofits that overlook </a:t>
            </a:r>
            <a:r>
              <a:rPr lang="en-US" b="1" dirty="0"/>
              <a:t>huge durability </a:t>
            </a:r>
            <a:r>
              <a:rPr lang="en-US" dirty="0"/>
              <a:t>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retrofits that the owners up for </a:t>
            </a:r>
            <a:r>
              <a:rPr lang="en-US" b="1" dirty="0"/>
              <a:t>massive upkeep costs </a:t>
            </a:r>
            <a:r>
              <a:rPr lang="en-US" dirty="0"/>
              <a:t>down the road.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saw one, where they retrofitted in new high efficiency windows, but you could see </a:t>
            </a:r>
            <a:r>
              <a:rPr lang="en-US" b="1" dirty="0"/>
              <a:t>daylight</a:t>
            </a:r>
            <a:r>
              <a:rPr lang="en-US" dirty="0"/>
              <a:t> through cracks in the wall.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kind of VALUE, is that providing?</a:t>
            </a:r>
            <a:endParaRPr lang="en-CA" sz="1200" b="1" kern="1200" dirty="0">
              <a:solidFill>
                <a:schemeClr val="tx1"/>
              </a:solidFill>
              <a:effectLst/>
              <a:latin typeface="+mn-lt"/>
              <a:ea typeface="+mn-ea"/>
              <a:cs typeface="+mn-cs"/>
            </a:endParaRPr>
          </a:p>
          <a:p>
            <a:endParaRPr lang="en-CA"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66446DF-EE4A-4622-B4A9-8568B0E29108}" type="slidenum">
              <a:rPr lang="en-CA" smtClean="0"/>
              <a:t>5</a:t>
            </a:fld>
            <a:endParaRPr lang="en-CA"/>
          </a:p>
        </p:txBody>
      </p:sp>
    </p:spTree>
    <p:extLst>
      <p:ext uri="{BB962C8B-B14F-4D97-AF65-F5344CB8AC3E}">
        <p14:creationId xmlns:p14="http://schemas.microsoft.com/office/powerpoint/2010/main" val="130770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F7230-9258-24C5-E59D-FF75CEF4C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38465-6044-B5D2-B949-178752190D59}"/>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9D199E1-8636-E11B-2B74-34DDC1E3EF0B}"/>
              </a:ext>
            </a:extLst>
          </p:cNvPr>
          <p:cNvSpPr>
            <a:spLocks noGrp="1"/>
          </p:cNvSpPr>
          <p:nvPr>
            <p:ph type="body" idx="1"/>
          </p:nvPr>
        </p:nvSpPr>
        <p:spPr/>
        <p:txBody>
          <a:bodyPr/>
          <a:lstStyle/>
          <a:p>
            <a:endParaRPr lang="en-US" dirty="0"/>
          </a:p>
          <a:p>
            <a:r>
              <a:rPr lang="en-US" dirty="0"/>
              <a:t>5:15</a:t>
            </a:r>
          </a:p>
          <a:p>
            <a:r>
              <a:rPr lang="en-US" dirty="0"/>
              <a:t>These programs focus a lot on operating energy and operating costs, but I think that these don’t really address the goals, of making these building affordable and low emission. </a:t>
            </a:r>
          </a:p>
          <a:p>
            <a:endParaRPr lang="en-US" dirty="0"/>
          </a:p>
          <a:p>
            <a:r>
              <a:rPr lang="en-US" dirty="0"/>
              <a:t>But I think that’s missing a few really important things.</a:t>
            </a:r>
          </a:p>
          <a:p>
            <a:endParaRPr lang="en-US" dirty="0"/>
          </a:p>
          <a:p>
            <a:r>
              <a:rPr lang="en-US" dirty="0"/>
              <a:t>One is embodied emissions, which is now an equally important to operating emissions. </a:t>
            </a:r>
          </a:p>
          <a:p>
            <a:endParaRPr lang="en-US" dirty="0"/>
          </a:p>
          <a:p>
            <a:r>
              <a:rPr lang="en-US" dirty="0"/>
              <a:t>Another is upkeep costs, because just addressing low hanging fruit, can actually lead to some really expensive upkeep costs down the road, when there might not be any grants to fix them.</a:t>
            </a:r>
          </a:p>
          <a:p>
            <a:endParaRPr lang="en-US" dirty="0"/>
          </a:p>
          <a:p>
            <a:r>
              <a:rPr lang="en-US" dirty="0"/>
              <a:t>Another objective, is these projects should really be aiming to provide health and safety improvements, but that there’s no prescriptive requirements for health and safety improvements in these programs, and not a lot in the code – for example addressing seismic, humidity issues, ventilation, or overheating- these are things we have to be mindful of as designers.</a:t>
            </a:r>
          </a:p>
        </p:txBody>
      </p:sp>
      <p:sp>
        <p:nvSpPr>
          <p:cNvPr id="4" name="Slide Number Placeholder 3">
            <a:extLst>
              <a:ext uri="{FF2B5EF4-FFF2-40B4-BE49-F238E27FC236}">
                <a16:creationId xmlns:a16="http://schemas.microsoft.com/office/drawing/2014/main" id="{B3D45058-3BA8-FC39-94D3-C55D72048602}"/>
              </a:ext>
            </a:extLst>
          </p:cNvPr>
          <p:cNvSpPr>
            <a:spLocks noGrp="1"/>
          </p:cNvSpPr>
          <p:nvPr>
            <p:ph type="sldNum" sz="quarter" idx="5"/>
          </p:nvPr>
        </p:nvSpPr>
        <p:spPr/>
        <p:txBody>
          <a:bodyPr/>
          <a:lstStyle/>
          <a:p>
            <a:fld id="{D66446DF-EE4A-4622-B4A9-8568B0E29108}" type="slidenum">
              <a:rPr lang="en-CA" smtClean="0"/>
              <a:t>6</a:t>
            </a:fld>
            <a:endParaRPr lang="en-CA"/>
          </a:p>
        </p:txBody>
      </p:sp>
    </p:spTree>
    <p:extLst>
      <p:ext uri="{BB962C8B-B14F-4D97-AF65-F5344CB8AC3E}">
        <p14:creationId xmlns:p14="http://schemas.microsoft.com/office/powerpoint/2010/main" val="130100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AAF97-DA17-91CB-5128-8EBA420FA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82F38-0C87-EC89-0724-BBF84F6C241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FE6F03D-4E4E-094B-D310-E5580905C969}"/>
              </a:ext>
            </a:extLst>
          </p:cNvPr>
          <p:cNvSpPr>
            <a:spLocks noGrp="1"/>
          </p:cNvSpPr>
          <p:nvPr>
            <p:ph type="body" idx="1"/>
          </p:nvPr>
        </p:nvSpPr>
        <p:spPr/>
        <p:txBody>
          <a:bodyPr/>
          <a:lstStyle/>
          <a:p>
            <a:pPr marL="0" indent="0">
              <a:buFontTx/>
              <a:buNone/>
            </a:pPr>
            <a:r>
              <a:rPr lang="en-US" dirty="0"/>
              <a:t>I’m going to first talk about embodied carbon more broadly, and why I think it’s important. </a:t>
            </a:r>
          </a:p>
          <a:p>
            <a:pPr marL="0" indent="0">
              <a:buFontTx/>
              <a:buNone/>
            </a:pPr>
            <a:endParaRPr lang="en-US" dirty="0"/>
          </a:p>
          <a:p>
            <a:pPr marL="0" indent="0">
              <a:buFontTx/>
              <a:buNone/>
            </a:pPr>
            <a:r>
              <a:rPr lang="en-US" dirty="0"/>
              <a:t>I’m then going to talk low-carbon envelope design, because we did some research and found, and found a lot of misguided information out there.</a:t>
            </a:r>
          </a:p>
          <a:p>
            <a:pPr marL="0" indent="0">
              <a:buFontTx/>
              <a:buNone/>
            </a:pPr>
            <a:endParaRPr lang="en-US" dirty="0"/>
          </a:p>
          <a:p>
            <a:pPr marL="0" indent="0">
              <a:buFontTx/>
              <a:buNone/>
            </a:pPr>
            <a:r>
              <a:rPr lang="en-US" dirty="0"/>
              <a:t>In terms of the upkeep costs, durability, and safety improvements, I’m going to be talking about where this money is going, some upkeep cost implications, and how an envelope first approach can really make these safe, durable, and affordable retrofits.</a:t>
            </a:r>
            <a:endParaRPr lang="en-CA" dirty="0"/>
          </a:p>
        </p:txBody>
      </p:sp>
      <p:sp>
        <p:nvSpPr>
          <p:cNvPr id="4" name="Slide Number Placeholder 3">
            <a:extLst>
              <a:ext uri="{FF2B5EF4-FFF2-40B4-BE49-F238E27FC236}">
                <a16:creationId xmlns:a16="http://schemas.microsoft.com/office/drawing/2014/main" id="{BF356341-3ED1-493E-81F5-7C27F478CDBD}"/>
              </a:ext>
            </a:extLst>
          </p:cNvPr>
          <p:cNvSpPr>
            <a:spLocks noGrp="1"/>
          </p:cNvSpPr>
          <p:nvPr>
            <p:ph type="sldNum" sz="quarter" idx="5"/>
          </p:nvPr>
        </p:nvSpPr>
        <p:spPr/>
        <p:txBody>
          <a:bodyPr/>
          <a:lstStyle/>
          <a:p>
            <a:fld id="{D66446DF-EE4A-4622-B4A9-8568B0E29108}" type="slidenum">
              <a:rPr lang="en-CA" smtClean="0"/>
              <a:t>7</a:t>
            </a:fld>
            <a:endParaRPr lang="en-CA"/>
          </a:p>
        </p:txBody>
      </p:sp>
    </p:spTree>
    <p:extLst>
      <p:ext uri="{BB962C8B-B14F-4D97-AF65-F5344CB8AC3E}">
        <p14:creationId xmlns:p14="http://schemas.microsoft.com/office/powerpoint/2010/main" val="384333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indent="0">
              <a:buFontTx/>
              <a:buNone/>
            </a:pPr>
            <a:r>
              <a:rPr lang="en-US" dirty="0"/>
              <a:t>7 min</a:t>
            </a:r>
            <a:endParaRPr lang="en-CA" dirty="0"/>
          </a:p>
        </p:txBody>
      </p:sp>
      <p:sp>
        <p:nvSpPr>
          <p:cNvPr id="4" name="Slide Number Placeholder 3"/>
          <p:cNvSpPr>
            <a:spLocks noGrp="1"/>
          </p:cNvSpPr>
          <p:nvPr>
            <p:ph type="sldNum" sz="quarter" idx="5"/>
          </p:nvPr>
        </p:nvSpPr>
        <p:spPr/>
        <p:txBody>
          <a:bodyPr/>
          <a:lstStyle/>
          <a:p>
            <a:fld id="{D66446DF-EE4A-4622-B4A9-8568B0E29108}" type="slidenum">
              <a:rPr lang="en-CA" smtClean="0"/>
              <a:t>8</a:t>
            </a:fld>
            <a:endParaRPr lang="en-CA"/>
          </a:p>
        </p:txBody>
      </p:sp>
    </p:spTree>
    <p:extLst>
      <p:ext uri="{BB962C8B-B14F-4D97-AF65-F5344CB8AC3E}">
        <p14:creationId xmlns:p14="http://schemas.microsoft.com/office/powerpoint/2010/main" val="1657474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E40A3-D597-D0E8-0C53-CBCBB4B97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EE265-B52D-A6C2-024E-8AB90F34DAAE}"/>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828D3114-2933-2376-6C06-F0508D6BC5AD}"/>
              </a:ext>
            </a:extLst>
          </p:cNvPr>
          <p:cNvSpPr>
            <a:spLocks noGrp="1"/>
          </p:cNvSpPr>
          <p:nvPr>
            <p:ph type="body" idx="1"/>
          </p:nvPr>
        </p:nvSpPr>
        <p:spPr/>
        <p:txBody>
          <a:bodyPr/>
          <a:lstStyle/>
          <a:p>
            <a:r>
              <a:rPr lang="en-US" dirty="0"/>
              <a:t>6.00 I want to start off by talking about the big picture, this won’t be a deep dive, but it’s worth discussing because I find there a lot of confusion around what net-zero is, what we’re aiming for.</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Now, what is net zero? Well, in terms of absolute targets, the carbon emissions that earths ecosystem can sustain, is 2-3 tonnes per person each year.</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Canadas average carbon footprint is 17 Tons CO2 per year. </a:t>
            </a:r>
            <a:r>
              <a:rPr lang="en-CA" sz="1200" kern="1200" dirty="0">
                <a:solidFill>
                  <a:schemeClr val="tx1"/>
                </a:solidFill>
                <a:effectLst/>
                <a:latin typeface="+mn-lt"/>
                <a:ea typeface="+mn-ea"/>
                <a:cs typeface="+mn-cs"/>
              </a:rPr>
              <a:t>Now, half of that is from personal consumption - things you would deal with in your day to day life, like how you get to work, the food you eat, and how your heat your house. This other half, is Alberta.</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So, how do we get from here, to there? Well, as you can tell - it’s not going to be a little tweak here or there. It will require transformative changes in every sector.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It looks hard right? Some of you are probably thinking, </a:t>
            </a:r>
            <a:r>
              <a:rPr lang="en-CA" sz="1200" kern="1200" dirty="0" err="1">
                <a:solidFill>
                  <a:schemeClr val="tx1"/>
                </a:solidFill>
                <a:effectLst/>
                <a:latin typeface="+mn-lt"/>
                <a:ea typeface="+mn-ea"/>
                <a:cs typeface="+mn-cs"/>
              </a:rPr>
              <a:t>Aghh</a:t>
            </a:r>
            <a:r>
              <a:rPr lang="en-CA" sz="1200" kern="1200" dirty="0">
                <a:solidFill>
                  <a:schemeClr val="tx1"/>
                </a:solidFill>
                <a:effectLst/>
                <a:latin typeface="+mn-lt"/>
                <a:ea typeface="+mn-ea"/>
                <a:cs typeface="+mn-cs"/>
              </a:rPr>
              <a:t>, is it really worth surviving, if we have to eat lentils and ride bikes around the rest of our lives?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But remember, 90% of the problem is solved if we stop burning stuff. Think about that. Now, it will take awhile unfortunately, but every expert I’ve talked to about their field, thinks this doable. Of course, that comes with a price tag.</a:t>
            </a:r>
            <a:endParaRPr lang="en-CA" dirty="0"/>
          </a:p>
        </p:txBody>
      </p:sp>
      <p:sp>
        <p:nvSpPr>
          <p:cNvPr id="4" name="Slide Number Placeholder 3">
            <a:extLst>
              <a:ext uri="{FF2B5EF4-FFF2-40B4-BE49-F238E27FC236}">
                <a16:creationId xmlns:a16="http://schemas.microsoft.com/office/drawing/2014/main" id="{3061442F-1DEC-23F9-0138-54A621FBBA16}"/>
              </a:ext>
            </a:extLst>
          </p:cNvPr>
          <p:cNvSpPr>
            <a:spLocks noGrp="1"/>
          </p:cNvSpPr>
          <p:nvPr>
            <p:ph type="sldNum" sz="quarter" idx="5"/>
          </p:nvPr>
        </p:nvSpPr>
        <p:spPr/>
        <p:txBody>
          <a:bodyPr/>
          <a:lstStyle/>
          <a:p>
            <a:fld id="{D66446DF-EE4A-4622-B4A9-8568B0E29108}" type="slidenum">
              <a:rPr lang="en-CA" smtClean="0"/>
              <a:t>9</a:t>
            </a:fld>
            <a:endParaRPr lang="en-CA"/>
          </a:p>
        </p:txBody>
      </p:sp>
    </p:spTree>
    <p:extLst>
      <p:ext uri="{BB962C8B-B14F-4D97-AF65-F5344CB8AC3E}">
        <p14:creationId xmlns:p14="http://schemas.microsoft.com/office/powerpoint/2010/main" val="782977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pic>
        <p:nvPicPr>
          <p:cNvPr id="12" name="Picture 11" descr="A picture containing floor, building, indoor, tile&#10;&#10;Description automatically generated">
            <a:extLst>
              <a:ext uri="{FF2B5EF4-FFF2-40B4-BE49-F238E27FC236}">
                <a16:creationId xmlns:a16="http://schemas.microsoft.com/office/drawing/2014/main" id="{3AB3F462-F077-49FB-8BD9-41AB7E700C8E}"/>
              </a:ext>
            </a:extLst>
          </p:cNvPr>
          <p:cNvPicPr>
            <a:picLocks noChangeAspect="1"/>
          </p:cNvPicPr>
          <p:nvPr/>
        </p:nvPicPr>
        <p:blipFill rotWithShape="1">
          <a:blip r:embed="rId2">
            <a:extLst>
              <a:ext uri="{28A0092B-C50C-407E-A947-70E740481C1C}">
                <a14:useLocalDpi xmlns:a14="http://schemas.microsoft.com/office/drawing/2010/main" val="0"/>
              </a:ext>
            </a:extLst>
          </a:blip>
          <a:srcRect t="-2" b="46838"/>
          <a:stretch/>
        </p:blipFill>
        <p:spPr>
          <a:xfrm>
            <a:off x="-3176" y="-1"/>
            <a:ext cx="12188825" cy="4320000"/>
          </a:xfrm>
          <a:prstGeom prst="rect">
            <a:avLst/>
          </a:prstGeom>
        </p:spPr>
      </p:pic>
      <p:sp>
        <p:nvSpPr>
          <p:cNvPr id="8" name="Rectangle 7">
            <a:extLst>
              <a:ext uri="{FF2B5EF4-FFF2-40B4-BE49-F238E27FC236}">
                <a16:creationId xmlns:a16="http://schemas.microsoft.com/office/drawing/2014/main" id="{DA134939-39C0-4522-A125-A13DFDA66490}"/>
              </a:ext>
            </a:extLst>
          </p:cNvPr>
          <p:cNvSpPr/>
          <p:nvPr/>
        </p:nvSpPr>
        <p:spPr>
          <a:xfrm>
            <a:off x="0" y="4264090"/>
            <a:ext cx="12188825" cy="259391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602757" y="4459356"/>
            <a:ext cx="10113645" cy="743682"/>
          </a:xfrm>
        </p:spPr>
        <p:txBody>
          <a:bodyPr tIns="0" bIns="0" anchor="b">
            <a:noAutofit/>
          </a:bodyPr>
          <a:lstStyle>
            <a:lvl1pPr>
              <a:defRPr sz="3600" b="0">
                <a:solidFill>
                  <a:srgbClr val="FFFFFF"/>
                </a:solidFill>
                <a:latin typeface="Poppins" panose="00000500000000000000" pitchFamily="2" charset="0"/>
                <a:cs typeface="Poppins" panose="00000500000000000000" pitchFamily="2" charset="0"/>
              </a:defRPr>
            </a:lvl1pPr>
          </a:lstStyle>
          <a:p>
            <a:r>
              <a:rPr lang="en-US"/>
              <a:t>Click to edit Master title style</a:t>
            </a:r>
          </a:p>
        </p:txBody>
      </p:sp>
      <p:sp>
        <p:nvSpPr>
          <p:cNvPr id="4" name="Text Placeholder 3"/>
          <p:cNvSpPr>
            <a:spLocks noGrp="1"/>
          </p:cNvSpPr>
          <p:nvPr>
            <p:ph type="body" sz="half" idx="2"/>
          </p:nvPr>
        </p:nvSpPr>
        <p:spPr>
          <a:xfrm>
            <a:off x="602757" y="5374994"/>
            <a:ext cx="10113264" cy="609600"/>
          </a:xfrm>
        </p:spPr>
        <p:txBody>
          <a:bodyPr lIns="91440" tIns="0" rIns="91440" bIns="0">
            <a:normAutofit/>
          </a:bodyPr>
          <a:lstStyle>
            <a:lvl1pPr marL="0" indent="0">
              <a:spcBef>
                <a:spcPts val="0"/>
              </a:spcBef>
              <a:spcAft>
                <a:spcPts val="600"/>
              </a:spcAft>
              <a:buNone/>
              <a:defRPr sz="1800">
                <a:solidFill>
                  <a:srgbClr val="FFFFFF"/>
                </a:solidFill>
                <a:latin typeface="Roboto" panose="02000000000000000000" pitchFamily="2" charset="0"/>
                <a:ea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02757" y="6180137"/>
            <a:ext cx="6818262" cy="365125"/>
          </a:xfrm>
          <a:prstGeom prst="rect">
            <a:avLst/>
          </a:prstGeom>
        </p:spPr>
        <p:txBody>
          <a:bodyPr/>
          <a:lstStyle>
            <a:lvl1pPr>
              <a:defRPr>
                <a:latin typeface="Roboto" panose="02000000000000000000" pitchFamily="2" charset="0"/>
                <a:ea typeface="Roboto" panose="02000000000000000000" pitchFamily="2" charset="0"/>
              </a:defRPr>
            </a:lvl1pPr>
          </a:lstStyle>
          <a:p>
            <a:endParaRPr lang="en-US"/>
          </a:p>
        </p:txBody>
      </p:sp>
      <p:pic>
        <p:nvPicPr>
          <p:cNvPr id="9" name="Picture 8" descr="A picture containing text, clipart&#10;&#10;Description automatically generated">
            <a:extLst>
              <a:ext uri="{FF2B5EF4-FFF2-40B4-BE49-F238E27FC236}">
                <a16:creationId xmlns:a16="http://schemas.microsoft.com/office/drawing/2014/main" id="{59A1208A-FE07-40AF-8AC3-A0D94C6DEEA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0293385" y="6153249"/>
            <a:ext cx="1675597" cy="418900"/>
          </a:xfrm>
          <a:prstGeom prst="rect">
            <a:avLst/>
          </a:prstGeom>
        </p:spPr>
      </p:pic>
    </p:spTree>
    <p:extLst>
      <p:ext uri="{BB962C8B-B14F-4D97-AF65-F5344CB8AC3E}">
        <p14:creationId xmlns:p14="http://schemas.microsoft.com/office/powerpoint/2010/main" val="861527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7537704"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106068" y="781621"/>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922154" y="781621"/>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06067" y="3220607"/>
            <a:ext cx="3517567" cy="2855771"/>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Graphic 8">
            <a:extLst>
              <a:ext uri="{FF2B5EF4-FFF2-40B4-BE49-F238E27FC236}">
                <a16:creationId xmlns:a16="http://schemas.microsoft.com/office/drawing/2014/main" id="{D1282BAC-FC2C-4D58-B8AC-C26D9BAB18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0661164" y="6458558"/>
            <a:ext cx="1366736" cy="341684"/>
          </a:xfrm>
          <a:prstGeom prst="rect">
            <a:avLst/>
          </a:prstGeom>
        </p:spPr>
      </p:pic>
      <p:sp>
        <p:nvSpPr>
          <p:cNvPr id="5" name="Footer Placeholder 4">
            <a:extLst>
              <a:ext uri="{FF2B5EF4-FFF2-40B4-BE49-F238E27FC236}">
                <a16:creationId xmlns:a16="http://schemas.microsoft.com/office/drawing/2014/main" id="{4C37EA60-5C7B-4773-2AB6-C639DAAB9BF4}"/>
              </a:ext>
            </a:extLst>
          </p:cNvPr>
          <p:cNvSpPr>
            <a:spLocks noGrp="1"/>
          </p:cNvSpPr>
          <p:nvPr>
            <p:ph type="ftr" sz="quarter" idx="10"/>
          </p:nvPr>
        </p:nvSpPr>
        <p:spPr>
          <a:xfrm>
            <a:off x="210872" y="6446837"/>
            <a:ext cx="6818262" cy="365125"/>
          </a:xfrm>
          <a:prstGeom prst="rect">
            <a:avLst/>
          </a:prstGeom>
        </p:spPr>
        <p:txBody>
          <a:bodyPr/>
          <a:lstStyle/>
          <a:p>
            <a:endParaRPr lang="en-US" dirty="0"/>
          </a:p>
        </p:txBody>
      </p:sp>
    </p:spTree>
    <p:extLst>
      <p:ext uri="{BB962C8B-B14F-4D97-AF65-F5344CB8AC3E}">
        <p14:creationId xmlns:p14="http://schemas.microsoft.com/office/powerpoint/2010/main" val="389051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21202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7248-5514-40B7-85C6-FD67BBFE0DA1}"/>
              </a:ext>
            </a:extLst>
          </p:cNvPr>
          <p:cNvSpPr>
            <a:spLocks noGrp="1"/>
          </p:cNvSpPr>
          <p:nvPr>
            <p:ph type="title"/>
          </p:nvPr>
        </p:nvSpPr>
        <p:spPr>
          <a:xfrm>
            <a:off x="2696164" y="1972452"/>
            <a:ext cx="6507169" cy="682998"/>
          </a:xfrm>
        </p:spPr>
        <p:txBody>
          <a:bodyPr/>
          <a:lstStyle>
            <a:lvl1pPr>
              <a:defRPr>
                <a:solidFill>
                  <a:schemeClr val="bg1"/>
                </a:solidFill>
              </a:defRPr>
            </a:lvl1pPr>
          </a:lstStyle>
          <a:p>
            <a:r>
              <a:rPr lang="en-US"/>
              <a:t>Click to edit Master title style</a:t>
            </a:r>
            <a:endParaRPr lang="en-CA" dirty="0"/>
          </a:p>
        </p:txBody>
      </p:sp>
      <p:pic>
        <p:nvPicPr>
          <p:cNvPr id="4" name="Graphic 3">
            <a:extLst>
              <a:ext uri="{FF2B5EF4-FFF2-40B4-BE49-F238E27FC236}">
                <a16:creationId xmlns:a16="http://schemas.microsoft.com/office/drawing/2014/main" id="{6CED4A67-F79A-4BDD-972C-F9C9DCC06D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3999923" y="3383902"/>
            <a:ext cx="3899650" cy="974912"/>
          </a:xfrm>
          <a:prstGeom prst="rect">
            <a:avLst/>
          </a:prstGeom>
        </p:spPr>
      </p:pic>
      <p:sp>
        <p:nvSpPr>
          <p:cNvPr id="3" name="Footer Placeholder 2">
            <a:extLst>
              <a:ext uri="{FF2B5EF4-FFF2-40B4-BE49-F238E27FC236}">
                <a16:creationId xmlns:a16="http://schemas.microsoft.com/office/drawing/2014/main" id="{3B768B4B-808F-1282-4B7C-28149D141B72}"/>
              </a:ext>
            </a:extLst>
          </p:cNvPr>
          <p:cNvSpPr>
            <a:spLocks noGrp="1"/>
          </p:cNvSpPr>
          <p:nvPr>
            <p:ph type="ftr" sz="quarter" idx="10"/>
          </p:nvPr>
        </p:nvSpPr>
        <p:spPr>
          <a:xfrm>
            <a:off x="210872" y="6446837"/>
            <a:ext cx="6818262" cy="365125"/>
          </a:xfrm>
          <a:prstGeom prst="rect">
            <a:avLst/>
          </a:prstGeom>
        </p:spPr>
        <p:txBody>
          <a:bodyPr/>
          <a:lstStyle/>
          <a:p>
            <a:endParaRPr lang="en-US" dirty="0"/>
          </a:p>
        </p:txBody>
      </p:sp>
    </p:spTree>
    <p:extLst>
      <p:ext uri="{BB962C8B-B14F-4D97-AF65-F5344CB8AC3E}">
        <p14:creationId xmlns:p14="http://schemas.microsoft.com/office/powerpoint/2010/main" val="1455091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12" name="Picture 11" descr="A picture containing floor, building, indoor, tile&#10;&#10;Description automatically generated">
            <a:extLst>
              <a:ext uri="{FF2B5EF4-FFF2-40B4-BE49-F238E27FC236}">
                <a16:creationId xmlns:a16="http://schemas.microsoft.com/office/drawing/2014/main" id="{2816A34F-E3C9-4E69-988B-36F4A27038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b="46838"/>
          <a:stretch/>
        </p:blipFill>
        <p:spPr>
          <a:xfrm>
            <a:off x="-3176" y="-1"/>
            <a:ext cx="12188825" cy="4320000"/>
          </a:xfrm>
          <a:prstGeom prst="rect">
            <a:avLst/>
          </a:prstGeom>
        </p:spPr>
      </p:pic>
      <p:sp>
        <p:nvSpPr>
          <p:cNvPr id="13" name="Rectangle 12">
            <a:extLst>
              <a:ext uri="{FF2B5EF4-FFF2-40B4-BE49-F238E27FC236}">
                <a16:creationId xmlns:a16="http://schemas.microsoft.com/office/drawing/2014/main" id="{832F8951-34A6-42A4-B44B-34170F6EB975}"/>
              </a:ext>
            </a:extLst>
          </p:cNvPr>
          <p:cNvSpPr/>
          <p:nvPr userDrawn="1"/>
        </p:nvSpPr>
        <p:spPr>
          <a:xfrm>
            <a:off x="0" y="4264090"/>
            <a:ext cx="12188825" cy="259391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5" name="Text Placeholder 3">
            <a:extLst>
              <a:ext uri="{FF2B5EF4-FFF2-40B4-BE49-F238E27FC236}">
                <a16:creationId xmlns:a16="http://schemas.microsoft.com/office/drawing/2014/main" id="{6DD25FC1-E697-4320-A6DE-9B766DAEB2AB}"/>
              </a:ext>
            </a:extLst>
          </p:cNvPr>
          <p:cNvSpPr>
            <a:spLocks noGrp="1"/>
          </p:cNvSpPr>
          <p:nvPr>
            <p:ph type="body" sz="half" idx="2"/>
          </p:nvPr>
        </p:nvSpPr>
        <p:spPr>
          <a:xfrm>
            <a:off x="602757" y="5374994"/>
            <a:ext cx="10113264" cy="609600"/>
          </a:xfrm>
        </p:spPr>
        <p:txBody>
          <a:bodyPr lIns="91440" tIns="0" rIns="91440" bIns="0">
            <a:normAutofit/>
          </a:bodyPr>
          <a:lstStyle>
            <a:lvl1pPr marL="0" indent="0">
              <a:spcBef>
                <a:spcPts val="0"/>
              </a:spcBef>
              <a:spcAft>
                <a:spcPts val="600"/>
              </a:spcAft>
              <a:buNone/>
              <a:defRPr sz="1800">
                <a:solidFill>
                  <a:srgbClr val="FFFFFF"/>
                </a:solidFill>
                <a:latin typeface="Roboto" panose="02000000000000000000" pitchFamily="2" charset="0"/>
                <a:ea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2" name="Graphic 1">
            <a:extLst>
              <a:ext uri="{FF2B5EF4-FFF2-40B4-BE49-F238E27FC236}">
                <a16:creationId xmlns:a16="http://schemas.microsoft.com/office/drawing/2014/main" id="{79F4EF00-9446-BBE4-8C1F-B501B6ED794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99161" y="6335329"/>
            <a:ext cx="1366736" cy="457200"/>
          </a:xfrm>
          <a:prstGeom prst="rect">
            <a:avLst/>
          </a:prstGeom>
        </p:spPr>
      </p:pic>
      <p:sp>
        <p:nvSpPr>
          <p:cNvPr id="3" name="Footer Placeholder 2">
            <a:extLst>
              <a:ext uri="{FF2B5EF4-FFF2-40B4-BE49-F238E27FC236}">
                <a16:creationId xmlns:a16="http://schemas.microsoft.com/office/drawing/2014/main" id="{BB836DDB-9784-7498-BBA4-D50C45BD940E}"/>
              </a:ext>
            </a:extLst>
          </p:cNvPr>
          <p:cNvSpPr>
            <a:spLocks noGrp="1"/>
          </p:cNvSpPr>
          <p:nvPr>
            <p:ph type="ftr" sz="quarter" idx="10"/>
          </p:nvPr>
        </p:nvSpPr>
        <p:spPr>
          <a:xfrm>
            <a:off x="210872" y="6446837"/>
            <a:ext cx="6818262" cy="365125"/>
          </a:xfrm>
          <a:prstGeom prst="rect">
            <a:avLst/>
          </a:prstGeom>
        </p:spPr>
        <p:txBody>
          <a:bodyPr/>
          <a:lstStyle/>
          <a:p>
            <a:endParaRPr lang="en-US" dirty="0"/>
          </a:p>
        </p:txBody>
      </p:sp>
    </p:spTree>
    <p:extLst>
      <p:ext uri="{BB962C8B-B14F-4D97-AF65-F5344CB8AC3E}">
        <p14:creationId xmlns:p14="http://schemas.microsoft.com/office/powerpoint/2010/main" val="592649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itle 1"/>
          <p:cNvSpPr>
            <a:spLocks noGrp="1"/>
          </p:cNvSpPr>
          <p:nvPr>
            <p:ph type="title"/>
          </p:nvPr>
        </p:nvSpPr>
        <p:spPr>
          <a:xfrm>
            <a:off x="920261" y="177307"/>
            <a:ext cx="10515600" cy="846667"/>
          </a:xfrm>
          <a:prstGeom prst="rect">
            <a:avLst/>
          </a:prstGeom>
        </p:spPr>
        <p:txBody>
          <a:bodyPr/>
          <a:lstStyle>
            <a:lvl1pPr algn="l" defTabSz="914400" rtl="0" eaLnBrk="1" latinLnBrk="0" hangingPunct="1">
              <a:lnSpc>
                <a:spcPct val="90000"/>
              </a:lnSpc>
              <a:spcBef>
                <a:spcPct val="0"/>
              </a:spcBef>
              <a:buNone/>
              <a:defRPr lang="en-US" sz="3600" kern="1200" dirty="0">
                <a:solidFill>
                  <a:schemeClr val="tx1"/>
                </a:solidFill>
                <a:latin typeface="Poppins" panose="00000500000000000000" pitchFamily="2" charset="0"/>
                <a:ea typeface="+mj-ea"/>
                <a:cs typeface="Poppins" panose="00000500000000000000" pitchFamily="2" charset="0"/>
              </a:defRPr>
            </a:lvl1pPr>
          </a:lstStyle>
          <a:p>
            <a:r>
              <a:rPr lang="en-US"/>
              <a:t>Click to edit Master title style</a:t>
            </a:r>
          </a:p>
        </p:txBody>
      </p:sp>
    </p:spTree>
    <p:extLst>
      <p:ext uri="{BB962C8B-B14F-4D97-AF65-F5344CB8AC3E}">
        <p14:creationId xmlns:p14="http://schemas.microsoft.com/office/powerpoint/2010/main" val="28550797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920261" y="177307"/>
            <a:ext cx="10515600" cy="846667"/>
          </a:xfrm>
          <a:prstGeom prst="rect">
            <a:avLst/>
          </a:prstGeom>
        </p:spPr>
        <p:txBody>
          <a:bodyPr/>
          <a:lstStyle>
            <a:lvl1pPr algn="l" defTabSz="914400" rtl="0" eaLnBrk="1" latinLnBrk="0" hangingPunct="1">
              <a:lnSpc>
                <a:spcPct val="90000"/>
              </a:lnSpc>
              <a:spcBef>
                <a:spcPct val="0"/>
              </a:spcBef>
              <a:buNone/>
              <a:defRPr lang="en-US" sz="3600" kern="1200" dirty="0">
                <a:solidFill>
                  <a:schemeClr val="tx1"/>
                </a:solidFill>
                <a:latin typeface="Poppins" panose="00000500000000000000" pitchFamily="2" charset="0"/>
                <a:ea typeface="+mj-ea"/>
                <a:cs typeface="Poppins" panose="00000500000000000000" pitchFamily="2" charset="0"/>
              </a:defRPr>
            </a:lvl1pPr>
          </a:lstStyle>
          <a:p>
            <a:r>
              <a:rPr lang="en-US" dirty="0"/>
              <a:t>Click to edit Master title style</a:t>
            </a:r>
          </a:p>
        </p:txBody>
      </p:sp>
      <p:sp>
        <p:nvSpPr>
          <p:cNvPr id="7" name="Content Placeholder 5">
            <a:extLst>
              <a:ext uri="{FF2B5EF4-FFF2-40B4-BE49-F238E27FC236}">
                <a16:creationId xmlns:a16="http://schemas.microsoft.com/office/drawing/2014/main" id="{CDEB54D4-8C33-4E26-946F-852366F5D885}"/>
              </a:ext>
            </a:extLst>
          </p:cNvPr>
          <p:cNvSpPr>
            <a:spLocks noGrp="1"/>
          </p:cNvSpPr>
          <p:nvPr>
            <p:ph sz="quarter" idx="4"/>
          </p:nvPr>
        </p:nvSpPr>
        <p:spPr>
          <a:xfrm>
            <a:off x="5906344" y="1973589"/>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bg>
      <p:bgPr>
        <a:solidFill>
          <a:srgbClr val="21202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5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627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Poppins Light" panose="00000400000000000000" pitchFamily="2" charset="0"/>
                <a:ea typeface="Roboto Medium" panose="02000000000000000000" pitchFamily="2" charset="0"/>
                <a:cs typeface="Poppins Light" panose="000004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25400">
            <a:solidFill>
              <a:srgbClr val="F58220"/>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E6C4DC1-EA5C-40AF-A7AD-8A98C2FD97A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0661164" y="6458558"/>
            <a:ext cx="1366736" cy="341684"/>
          </a:xfrm>
          <a:prstGeom prst="rect">
            <a:avLst/>
          </a:prstGeom>
        </p:spPr>
      </p:pic>
      <p:sp>
        <p:nvSpPr>
          <p:cNvPr id="4" name="Footer Placeholder 3">
            <a:extLst>
              <a:ext uri="{FF2B5EF4-FFF2-40B4-BE49-F238E27FC236}">
                <a16:creationId xmlns:a16="http://schemas.microsoft.com/office/drawing/2014/main" id="{4CF65D51-AB30-3600-ACA7-E22D7A926C72}"/>
              </a:ext>
            </a:extLst>
          </p:cNvPr>
          <p:cNvSpPr>
            <a:spLocks noGrp="1"/>
          </p:cNvSpPr>
          <p:nvPr>
            <p:ph type="ftr" sz="quarter" idx="10"/>
          </p:nvPr>
        </p:nvSpPr>
        <p:spPr>
          <a:xfrm>
            <a:off x="210872" y="6446837"/>
            <a:ext cx="6818262" cy="365125"/>
          </a:xfrm>
          <a:prstGeom prst="rect">
            <a:avLst/>
          </a:prstGeom>
        </p:spPr>
        <p:txBody>
          <a:bodyPr/>
          <a:lstStyle>
            <a:lvl1pPr>
              <a:defRPr/>
            </a:lvl1pPr>
          </a:lstStyle>
          <a:p>
            <a:endParaRPr lang="en-US" dirty="0"/>
          </a:p>
        </p:txBody>
      </p:sp>
    </p:spTree>
    <p:extLst>
      <p:ext uri="{BB962C8B-B14F-4D97-AF65-F5344CB8AC3E}">
        <p14:creationId xmlns:p14="http://schemas.microsoft.com/office/powerpoint/2010/main" val="37439756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a:xfrm>
            <a:off x="210872" y="6462713"/>
            <a:ext cx="6818262" cy="365125"/>
          </a:xfrm>
          <a:prstGeom prst="rect">
            <a:avLst/>
          </a:prstGeom>
        </p:spPr>
        <p:txBody>
          <a:bodyPr/>
          <a:lstStyle>
            <a:lvl1pPr>
              <a:defRPr/>
            </a:lvl1pPr>
          </a:lstStyle>
          <a:p>
            <a:endParaRPr lang="en-US" dirty="0"/>
          </a:p>
        </p:txBody>
      </p:sp>
      <p:sp>
        <p:nvSpPr>
          <p:cNvPr id="11" name="Title Placeholder 1">
            <a:extLst>
              <a:ext uri="{FF2B5EF4-FFF2-40B4-BE49-F238E27FC236}">
                <a16:creationId xmlns:a16="http://schemas.microsoft.com/office/drawing/2014/main" id="{8083F228-67F2-4C45-B294-69B09C0E1678}"/>
              </a:ext>
            </a:extLst>
          </p:cNvPr>
          <p:cNvSpPr>
            <a:spLocks noGrp="1"/>
          </p:cNvSpPr>
          <p:nvPr>
            <p:ph type="title"/>
          </p:nvPr>
        </p:nvSpPr>
        <p:spPr>
          <a:xfrm>
            <a:off x="210872" y="307775"/>
            <a:ext cx="6507169" cy="682998"/>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2034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210872" y="6472238"/>
            <a:ext cx="6818262" cy="365125"/>
          </a:xfrm>
          <a:prstGeom prst="rect">
            <a:avLst/>
          </a:prstGeom>
        </p:spPr>
        <p:txBody>
          <a:bodyPr/>
          <a:lstStyle/>
          <a:p>
            <a:endParaRPr lang="en-US"/>
          </a:p>
        </p:txBody>
      </p:sp>
      <p:sp>
        <p:nvSpPr>
          <p:cNvPr id="13" name="Title Placeholder 1">
            <a:extLst>
              <a:ext uri="{FF2B5EF4-FFF2-40B4-BE49-F238E27FC236}">
                <a16:creationId xmlns:a16="http://schemas.microsoft.com/office/drawing/2014/main" id="{538C236C-D09E-4489-AC24-5AED74EB255B}"/>
              </a:ext>
            </a:extLst>
          </p:cNvPr>
          <p:cNvSpPr txBox="1">
            <a:spLocks/>
          </p:cNvSpPr>
          <p:nvPr/>
        </p:nvSpPr>
        <p:spPr>
          <a:xfrm>
            <a:off x="210872" y="307775"/>
            <a:ext cx="6507169" cy="6829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i="0" kern="1200" spc="-50" baseline="0">
                <a:solidFill>
                  <a:schemeClr val="tx1">
                    <a:lumMod val="75000"/>
                    <a:lumOff val="25000"/>
                  </a:schemeClr>
                </a:solidFill>
                <a:latin typeface="Poppins" panose="00000500000000000000" pitchFamily="2" charset="0"/>
                <a:ea typeface="+mj-ea"/>
                <a:cs typeface="Poppins" panose="00000500000000000000" pitchFamily="2" charset="0"/>
              </a:defRPr>
            </a:lvl1pPr>
          </a:lstStyle>
          <a:p>
            <a:r>
              <a:rPr lang="en-US" dirty="0"/>
              <a:t>Click to edit Master title style</a:t>
            </a:r>
          </a:p>
        </p:txBody>
      </p:sp>
    </p:spTree>
    <p:extLst>
      <p:ext uri="{BB962C8B-B14F-4D97-AF65-F5344CB8AC3E}">
        <p14:creationId xmlns:p14="http://schemas.microsoft.com/office/powerpoint/2010/main" val="2469559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5B3EA82-4850-6302-9D9C-26D4FF7DDEE4}"/>
              </a:ext>
            </a:extLst>
          </p:cNvPr>
          <p:cNvSpPr>
            <a:spLocks noGrp="1"/>
          </p:cNvSpPr>
          <p:nvPr>
            <p:ph type="ftr" sz="quarter" idx="10"/>
          </p:nvPr>
        </p:nvSpPr>
        <p:spPr>
          <a:xfrm>
            <a:off x="210872" y="6446837"/>
            <a:ext cx="6818262" cy="365125"/>
          </a:xfrm>
          <a:prstGeom prst="rect">
            <a:avLst/>
          </a:prstGeom>
        </p:spPr>
        <p:txBody>
          <a:bodyPr/>
          <a:lstStyle/>
          <a:p>
            <a:endParaRPr lang="en-US" dirty="0"/>
          </a:p>
        </p:txBody>
      </p:sp>
    </p:spTree>
    <p:extLst>
      <p:ext uri="{BB962C8B-B14F-4D97-AF65-F5344CB8AC3E}">
        <p14:creationId xmlns:p14="http://schemas.microsoft.com/office/powerpoint/2010/main" val="420043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pic>
        <p:nvPicPr>
          <p:cNvPr id="6" name="Graphic 5">
            <a:extLst>
              <a:ext uri="{FF2B5EF4-FFF2-40B4-BE49-F238E27FC236}">
                <a16:creationId xmlns:a16="http://schemas.microsoft.com/office/drawing/2014/main" id="{6A282F07-3703-41D1-A382-5E80814AA12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0661164" y="6458558"/>
            <a:ext cx="1366736" cy="341684"/>
          </a:xfrm>
          <a:prstGeom prst="rect">
            <a:avLst/>
          </a:prstGeom>
        </p:spPr>
      </p:pic>
      <p:sp>
        <p:nvSpPr>
          <p:cNvPr id="2" name="Footer Placeholder 1">
            <a:extLst>
              <a:ext uri="{FF2B5EF4-FFF2-40B4-BE49-F238E27FC236}">
                <a16:creationId xmlns:a16="http://schemas.microsoft.com/office/drawing/2014/main" id="{6A3C5DFE-9A72-0A91-12C5-AC00C174D4F9}"/>
              </a:ext>
            </a:extLst>
          </p:cNvPr>
          <p:cNvSpPr>
            <a:spLocks noGrp="1"/>
          </p:cNvSpPr>
          <p:nvPr>
            <p:ph type="ftr" sz="quarter" idx="10"/>
          </p:nvPr>
        </p:nvSpPr>
        <p:spPr>
          <a:xfrm>
            <a:off x="210872" y="6446837"/>
            <a:ext cx="6818262" cy="365125"/>
          </a:xfrm>
          <a:prstGeom prst="rect">
            <a:avLst/>
          </a:prstGeom>
        </p:spPr>
        <p:txBody>
          <a:bodyPr/>
          <a:lstStyle/>
          <a:p>
            <a:endParaRPr lang="en-US" dirty="0"/>
          </a:p>
        </p:txBody>
      </p:sp>
    </p:spTree>
    <p:extLst>
      <p:ext uri="{BB962C8B-B14F-4D97-AF65-F5344CB8AC3E}">
        <p14:creationId xmlns:p14="http://schemas.microsoft.com/office/powerpoint/2010/main" val="155388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D4BA5-FF9C-E890-7BDB-98A8415FAD2A}"/>
              </a:ext>
            </a:extLst>
          </p:cNvPr>
          <p:cNvSpPr>
            <a:spLocks noGrp="1"/>
          </p:cNvSpPr>
          <p:nvPr>
            <p:ph type="title"/>
          </p:nvPr>
        </p:nvSpPr>
        <p:spPr/>
        <p:txBody>
          <a:bodyPr/>
          <a:lstStyle/>
          <a:p>
            <a:r>
              <a:rPr lang="en-US"/>
              <a:t>Click to edit Master title style</a:t>
            </a:r>
            <a:endParaRPr lang="en-CA"/>
          </a:p>
        </p:txBody>
      </p:sp>
      <p:graphicFrame>
        <p:nvGraphicFramePr>
          <p:cNvPr id="7" name="Table 6">
            <a:extLst>
              <a:ext uri="{FF2B5EF4-FFF2-40B4-BE49-F238E27FC236}">
                <a16:creationId xmlns:a16="http://schemas.microsoft.com/office/drawing/2014/main" id="{A951F602-58CD-3DB7-5EEB-C84A0AC5BC22}"/>
              </a:ext>
            </a:extLst>
          </p:cNvPr>
          <p:cNvGraphicFramePr>
            <a:graphicFrameLocks noGrp="1"/>
          </p:cNvGraphicFramePr>
          <p:nvPr>
            <p:extLst>
              <p:ext uri="{D42A27DB-BD31-4B8C-83A1-F6EECF244321}">
                <p14:modId xmlns:p14="http://schemas.microsoft.com/office/powerpoint/2010/main" val="1883542111"/>
              </p:ext>
            </p:extLst>
          </p:nvPr>
        </p:nvGraphicFramePr>
        <p:xfrm>
          <a:off x="2032000" y="2070340"/>
          <a:ext cx="8128000" cy="2970393"/>
        </p:xfrm>
        <a:graphic>
          <a:graphicData uri="http://schemas.openxmlformats.org/drawingml/2006/table">
            <a:tbl>
              <a:tblPr firstRow="1" bandRow="1">
                <a:tableStyleId>{5940675A-B579-460E-94D1-54222C63F5DA}</a:tableStyleId>
              </a:tblPr>
              <a:tblGrid>
                <a:gridCol w="1625600">
                  <a:extLst>
                    <a:ext uri="{9D8B030D-6E8A-4147-A177-3AD203B41FA5}">
                      <a16:colId xmlns:a16="http://schemas.microsoft.com/office/drawing/2014/main" val="3409440068"/>
                    </a:ext>
                  </a:extLst>
                </a:gridCol>
                <a:gridCol w="1625600">
                  <a:extLst>
                    <a:ext uri="{9D8B030D-6E8A-4147-A177-3AD203B41FA5}">
                      <a16:colId xmlns:a16="http://schemas.microsoft.com/office/drawing/2014/main" val="1107381529"/>
                    </a:ext>
                  </a:extLst>
                </a:gridCol>
                <a:gridCol w="1625600">
                  <a:extLst>
                    <a:ext uri="{9D8B030D-6E8A-4147-A177-3AD203B41FA5}">
                      <a16:colId xmlns:a16="http://schemas.microsoft.com/office/drawing/2014/main" val="1016213106"/>
                    </a:ext>
                  </a:extLst>
                </a:gridCol>
                <a:gridCol w="1625600">
                  <a:extLst>
                    <a:ext uri="{9D8B030D-6E8A-4147-A177-3AD203B41FA5}">
                      <a16:colId xmlns:a16="http://schemas.microsoft.com/office/drawing/2014/main" val="4267129970"/>
                    </a:ext>
                  </a:extLst>
                </a:gridCol>
                <a:gridCol w="1625600">
                  <a:extLst>
                    <a:ext uri="{9D8B030D-6E8A-4147-A177-3AD203B41FA5}">
                      <a16:colId xmlns:a16="http://schemas.microsoft.com/office/drawing/2014/main" val="3961042831"/>
                    </a:ext>
                  </a:extLst>
                </a:gridCol>
              </a:tblGrid>
              <a:tr h="374513">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892742645"/>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943901371"/>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946682907"/>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123222097"/>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924459240"/>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557599657"/>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95394417"/>
                  </a:ext>
                </a:extLst>
              </a:tr>
              <a:tr h="370840">
                <a:tc>
                  <a:txBody>
                    <a:bodyPr/>
                    <a:lstStyle/>
                    <a:p>
                      <a:endParaRPr lang="en-CA" dirty="0"/>
                    </a:p>
                  </a:txBody>
                  <a:tcPr>
                    <a:lnL w="6350" cap="flat" cmpd="sng" algn="ctr">
                      <a:solidFill>
                        <a:schemeClr val="bg1"/>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dirty="0"/>
                    </a:p>
                  </a:txBody>
                  <a:tcPr>
                    <a:lnL w="6350" cap="flat" cmpd="sng" algn="ctr">
                      <a:solidFill>
                        <a:schemeClr val="bg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3883568"/>
                  </a:ext>
                </a:extLst>
              </a:tr>
            </a:tbl>
          </a:graphicData>
        </a:graphic>
      </p:graphicFrame>
      <p:sp>
        <p:nvSpPr>
          <p:cNvPr id="4" name="Footer Placeholder 3">
            <a:extLst>
              <a:ext uri="{FF2B5EF4-FFF2-40B4-BE49-F238E27FC236}">
                <a16:creationId xmlns:a16="http://schemas.microsoft.com/office/drawing/2014/main" id="{00120A86-C989-1F37-5866-5D937E547797}"/>
              </a:ext>
            </a:extLst>
          </p:cNvPr>
          <p:cNvSpPr>
            <a:spLocks noGrp="1"/>
          </p:cNvSpPr>
          <p:nvPr>
            <p:ph type="ftr" sz="quarter" idx="10"/>
          </p:nvPr>
        </p:nvSpPr>
        <p:spPr>
          <a:xfrm>
            <a:off x="210872" y="6446837"/>
            <a:ext cx="6818262" cy="365125"/>
          </a:xfrm>
          <a:prstGeom prst="rect">
            <a:avLst/>
          </a:prstGeom>
        </p:spPr>
        <p:txBody>
          <a:bodyPr/>
          <a:lstStyle/>
          <a:p>
            <a:endParaRPr lang="en-US" dirty="0"/>
          </a:p>
        </p:txBody>
      </p:sp>
    </p:spTree>
    <p:extLst>
      <p:ext uri="{BB962C8B-B14F-4D97-AF65-F5344CB8AC3E}">
        <p14:creationId xmlns:p14="http://schemas.microsoft.com/office/powerpoint/2010/main" val="2101231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643465" y="812799"/>
            <a:ext cx="3517567" cy="2067559"/>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6"/>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descr="Background pattern&#10;&#10;Description automatically generated">
            <a:extLst>
              <a:ext uri="{FF2B5EF4-FFF2-40B4-BE49-F238E27FC236}">
                <a16:creationId xmlns:a16="http://schemas.microsoft.com/office/drawing/2014/main" id="{E82FE703-C017-444A-90E8-7D509DBF7A8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0682923" y="6468524"/>
            <a:ext cx="1408810" cy="317673"/>
          </a:xfrm>
          <a:prstGeom prst="rect">
            <a:avLst/>
          </a:prstGeom>
        </p:spPr>
      </p:pic>
      <p:pic>
        <p:nvPicPr>
          <p:cNvPr id="5" name="Picture 4" descr="Background pattern&#10;&#10;Description automatically generated">
            <a:extLst>
              <a:ext uri="{FF2B5EF4-FFF2-40B4-BE49-F238E27FC236}">
                <a16:creationId xmlns:a16="http://schemas.microsoft.com/office/drawing/2014/main" id="{B4D73BB7-1CF3-67DE-A208-A59BCB44EB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9432" y="6363478"/>
            <a:ext cx="1491573" cy="336335"/>
          </a:xfrm>
          <a:prstGeom prst="rect">
            <a:avLst/>
          </a:prstGeom>
        </p:spPr>
      </p:pic>
      <p:sp>
        <p:nvSpPr>
          <p:cNvPr id="6" name="Footer Placeholder 5">
            <a:extLst>
              <a:ext uri="{FF2B5EF4-FFF2-40B4-BE49-F238E27FC236}">
                <a16:creationId xmlns:a16="http://schemas.microsoft.com/office/drawing/2014/main" id="{0D59E0A5-E835-C6C7-08E9-854FEB8FC9AF}"/>
              </a:ext>
            </a:extLst>
          </p:cNvPr>
          <p:cNvSpPr>
            <a:spLocks noGrp="1"/>
          </p:cNvSpPr>
          <p:nvPr>
            <p:ph type="ftr" sz="quarter" idx="10"/>
          </p:nvPr>
        </p:nvSpPr>
        <p:spPr>
          <a:xfrm>
            <a:off x="210872" y="6446837"/>
            <a:ext cx="6818262" cy="365125"/>
          </a:xfrm>
          <a:prstGeom prst="rect">
            <a:avLst/>
          </a:prstGeom>
        </p:spPr>
        <p:txBody>
          <a:bodyPr/>
          <a:lstStyle/>
          <a:p>
            <a:endParaRPr lang="en-US" dirty="0"/>
          </a:p>
        </p:txBody>
      </p:sp>
    </p:spTree>
    <p:extLst>
      <p:ext uri="{BB962C8B-B14F-4D97-AF65-F5344CB8AC3E}">
        <p14:creationId xmlns:p14="http://schemas.microsoft.com/office/powerpoint/2010/main" val="94953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userDrawn="1"/>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210872" y="307775"/>
            <a:ext cx="6507169" cy="68299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24055" y="1548554"/>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a:cxnSpLocks/>
          </p:cNvCxnSpPr>
          <p:nvPr/>
        </p:nvCxnSpPr>
        <p:spPr>
          <a:xfrm>
            <a:off x="0" y="1197584"/>
            <a:ext cx="4152122" cy="0"/>
          </a:xfrm>
          <a:prstGeom prst="line">
            <a:avLst/>
          </a:prstGeom>
          <a:ln w="25400">
            <a:solidFill>
              <a:srgbClr val="F5822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A2AA33C8-F3B7-4C88-96F6-361683A65158}"/>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rcRect/>
          <a:stretch/>
        </p:blipFill>
        <p:spPr>
          <a:xfrm>
            <a:off x="10661164" y="6458558"/>
            <a:ext cx="1366736" cy="341684"/>
          </a:xfrm>
          <a:prstGeom prst="rect">
            <a:avLst/>
          </a:prstGeom>
        </p:spPr>
      </p:pic>
      <p:sp>
        <p:nvSpPr>
          <p:cNvPr id="4" name="TextBox 3">
            <a:extLst>
              <a:ext uri="{FF2B5EF4-FFF2-40B4-BE49-F238E27FC236}">
                <a16:creationId xmlns:a16="http://schemas.microsoft.com/office/drawing/2014/main" id="{D32FB0DE-04D6-33C6-F897-5A9C05EBD90E}"/>
              </a:ext>
            </a:extLst>
          </p:cNvPr>
          <p:cNvSpPr txBox="1"/>
          <p:nvPr userDrawn="1"/>
        </p:nvSpPr>
        <p:spPr>
          <a:xfrm>
            <a:off x="164100" y="6444734"/>
            <a:ext cx="870155" cy="369332"/>
          </a:xfrm>
          <a:prstGeom prst="rect">
            <a:avLst/>
          </a:prstGeom>
          <a:noFill/>
        </p:spPr>
        <p:txBody>
          <a:bodyPr wrap="square" rtlCol="0">
            <a:spAutoFit/>
          </a:bodyPr>
          <a:lstStyle/>
          <a:p>
            <a:fld id="{91F19821-2827-41C1-9228-C954F65EF9F1}" type="slidenum">
              <a:rPr lang="en-CA" smtClean="0">
                <a:solidFill>
                  <a:schemeClr val="bg1"/>
                </a:solidFill>
              </a:rPr>
              <a:t>‹#›</a:t>
            </a:fld>
            <a:endParaRPr lang="en-CA" dirty="0">
              <a:solidFill>
                <a:schemeClr val="bg1"/>
              </a:solidFill>
            </a:endParaRPr>
          </a:p>
        </p:txBody>
      </p:sp>
    </p:spTree>
    <p:extLst>
      <p:ext uri="{BB962C8B-B14F-4D97-AF65-F5344CB8AC3E}">
        <p14:creationId xmlns:p14="http://schemas.microsoft.com/office/powerpoint/2010/main" val="11186286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53" r:id="rId15"/>
  </p:sldLayoutIdLst>
  <p:hf hdr="0" ftr="0" dt="0"/>
  <p:txStyles>
    <p:titleStyle>
      <a:lvl1pPr algn="l" defTabSz="914400" rtl="0" eaLnBrk="1" latinLnBrk="0" hangingPunct="1">
        <a:lnSpc>
          <a:spcPct val="90000"/>
        </a:lnSpc>
        <a:spcBef>
          <a:spcPct val="0"/>
        </a:spcBef>
        <a:buNone/>
        <a:defRPr sz="3600" i="0" kern="1200" spc="-50" baseline="0">
          <a:solidFill>
            <a:schemeClr val="tx1">
              <a:lumMod val="75000"/>
              <a:lumOff val="25000"/>
            </a:schemeClr>
          </a:solidFill>
          <a:latin typeface="Poppins" panose="00000500000000000000" pitchFamily="2" charset="0"/>
          <a:ea typeface="+mj-ea"/>
          <a:cs typeface="Poppins" panose="00000500000000000000" pitchFamily="2" charset="0"/>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rgbClr val="F58220"/>
          </a:solidFill>
          <a:latin typeface="Roboto Medium" panose="02000000000000000000" pitchFamily="2" charset="0"/>
          <a:ea typeface="Roboto Medium" panose="02000000000000000000" pitchFamily="2" charset="0"/>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rgbClr val="636569"/>
          </a:solidFill>
          <a:latin typeface="Roboto Black" panose="02000000000000000000" pitchFamily="2" charset="0"/>
          <a:ea typeface="Roboto Black" panose="02000000000000000000" pitchFamily="2" charset="0"/>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Poppins Light" panose="00000400000000000000" pitchFamily="2" charset="0"/>
          <a:ea typeface="+mn-ea"/>
          <a:cs typeface="Poppins Light" panose="00000400000000000000" pitchFamily="2"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Poppins Light" panose="00000400000000000000" pitchFamily="2" charset="0"/>
          <a:ea typeface="+mn-ea"/>
          <a:cs typeface="Poppins Light" panose="00000400000000000000" pitchFamily="2"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Poppins Light" panose="00000400000000000000" pitchFamily="2" charset="0"/>
          <a:ea typeface="+mn-ea"/>
          <a:cs typeface="Poppins Light" panose="00000400000000000000" pitchFamily="2"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0.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5.tiff"/><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5.tiff"/><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9.png"/><Relationship Id="rId7" Type="http://schemas.openxmlformats.org/officeDocument/2006/relationships/image" Target="../media/image32.sv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24.tiff"/><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slide" Target="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60.png"/><Relationship Id="rId4" Type="http://schemas.openxmlformats.org/officeDocument/2006/relationships/slide" Target="slide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56CC2E-AEC7-4548-BD18-0AAF075225B6}"/>
              </a:ext>
            </a:extLst>
          </p:cNvPr>
          <p:cNvSpPr>
            <a:spLocks noGrp="1"/>
          </p:cNvSpPr>
          <p:nvPr>
            <p:ph type="body" sz="half" idx="2"/>
          </p:nvPr>
        </p:nvSpPr>
        <p:spPr>
          <a:xfrm>
            <a:off x="548968" y="5902118"/>
            <a:ext cx="9323165" cy="609600"/>
          </a:xfrm>
        </p:spPr>
        <p:txBody>
          <a:bodyPr>
            <a:normAutofit fontScale="92500" lnSpcReduction="10000"/>
          </a:bodyPr>
          <a:lstStyle/>
          <a:p>
            <a:r>
              <a:rPr lang="en-CA" dirty="0"/>
              <a:t>BCBEC Annual General Meeting</a:t>
            </a:r>
          </a:p>
          <a:p>
            <a:r>
              <a:rPr lang="en-CA" dirty="0"/>
              <a:t>November 14, 2025</a:t>
            </a:r>
          </a:p>
        </p:txBody>
      </p:sp>
      <p:sp>
        <p:nvSpPr>
          <p:cNvPr id="3" name="Title 2">
            <a:extLst>
              <a:ext uri="{FF2B5EF4-FFF2-40B4-BE49-F238E27FC236}">
                <a16:creationId xmlns:a16="http://schemas.microsoft.com/office/drawing/2014/main" id="{85C8FD6A-CA0C-4F15-92F2-248038AF0038}"/>
              </a:ext>
            </a:extLst>
          </p:cNvPr>
          <p:cNvSpPr>
            <a:spLocks noGrp="1"/>
          </p:cNvSpPr>
          <p:nvPr>
            <p:ph type="title" idx="4294967295"/>
          </p:nvPr>
        </p:nvSpPr>
        <p:spPr>
          <a:xfrm>
            <a:off x="548968" y="4700588"/>
            <a:ext cx="11271250" cy="993775"/>
          </a:xfrm>
        </p:spPr>
        <p:txBody>
          <a:bodyPr>
            <a:normAutofit fontScale="90000"/>
          </a:bodyPr>
          <a:lstStyle/>
          <a:p>
            <a:r>
              <a:rPr lang="en-US" dirty="0">
                <a:solidFill>
                  <a:schemeClr val="bg1"/>
                </a:solidFill>
              </a:rPr>
              <a:t>Beyond Energy Targets: Rethinking Value in Deep Energy Retrofits </a:t>
            </a:r>
            <a:endParaRPr lang="en-CA" dirty="0">
              <a:solidFill>
                <a:schemeClr val="bg1"/>
              </a:solidFill>
            </a:endParaRPr>
          </a:p>
        </p:txBody>
      </p:sp>
    </p:spTree>
    <p:extLst>
      <p:ext uri="{BB962C8B-B14F-4D97-AF65-F5344CB8AC3E}">
        <p14:creationId xmlns:p14="http://schemas.microsoft.com/office/powerpoint/2010/main" val="4004813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30D42-C619-1861-9860-4E00E0338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8B10D-FAC5-733E-9F86-86752EEF4A1E}"/>
              </a:ext>
            </a:extLst>
          </p:cNvPr>
          <p:cNvSpPr>
            <a:spLocks noGrp="1"/>
          </p:cNvSpPr>
          <p:nvPr>
            <p:ph type="title"/>
          </p:nvPr>
        </p:nvSpPr>
        <p:spPr>
          <a:xfrm>
            <a:off x="208366" y="133829"/>
            <a:ext cx="10515600" cy="846667"/>
          </a:xfrm>
        </p:spPr>
        <p:txBody>
          <a:bodyPr/>
          <a:lstStyle/>
          <a:p>
            <a:r>
              <a:rPr lang="en-CA" dirty="0"/>
              <a:t>Embodied Carbon for BC Buildings</a:t>
            </a:r>
          </a:p>
        </p:txBody>
      </p:sp>
      <p:sp>
        <p:nvSpPr>
          <p:cNvPr id="6" name="TextBox 5">
            <a:extLst>
              <a:ext uri="{FF2B5EF4-FFF2-40B4-BE49-F238E27FC236}">
                <a16:creationId xmlns:a16="http://schemas.microsoft.com/office/drawing/2014/main" id="{A25A6392-FBF9-338B-5672-C12B5E34816B}"/>
              </a:ext>
            </a:extLst>
          </p:cNvPr>
          <p:cNvSpPr txBox="1"/>
          <p:nvPr/>
        </p:nvSpPr>
        <p:spPr>
          <a:xfrm>
            <a:off x="5151991" y="3720302"/>
            <a:ext cx="1201783" cy="369332"/>
          </a:xfrm>
          <a:prstGeom prst="rect">
            <a:avLst/>
          </a:prstGeom>
          <a:noFill/>
        </p:spPr>
        <p:txBody>
          <a:bodyPr wrap="square" rtlCol="0">
            <a:spAutoFit/>
          </a:bodyPr>
          <a:lstStyle/>
          <a:p>
            <a:r>
              <a:rPr lang="en-US" dirty="0"/>
              <a:t>Low-Rise</a:t>
            </a:r>
            <a:endParaRPr lang="en-CA" dirty="0"/>
          </a:p>
        </p:txBody>
      </p:sp>
      <p:sp>
        <p:nvSpPr>
          <p:cNvPr id="7" name="TextBox 6">
            <a:extLst>
              <a:ext uri="{FF2B5EF4-FFF2-40B4-BE49-F238E27FC236}">
                <a16:creationId xmlns:a16="http://schemas.microsoft.com/office/drawing/2014/main" id="{C1D00D17-DB11-E585-E5AA-222BE378485D}"/>
              </a:ext>
            </a:extLst>
          </p:cNvPr>
          <p:cNvSpPr txBox="1"/>
          <p:nvPr/>
        </p:nvSpPr>
        <p:spPr>
          <a:xfrm>
            <a:off x="5752882" y="4523065"/>
            <a:ext cx="1201783" cy="369332"/>
          </a:xfrm>
          <a:prstGeom prst="rect">
            <a:avLst/>
          </a:prstGeom>
          <a:noFill/>
        </p:spPr>
        <p:txBody>
          <a:bodyPr wrap="square" rtlCol="0">
            <a:spAutoFit/>
          </a:bodyPr>
          <a:lstStyle/>
          <a:p>
            <a:r>
              <a:rPr lang="en-US" dirty="0"/>
              <a:t>Highrise</a:t>
            </a:r>
            <a:endParaRPr lang="en-CA" dirty="0"/>
          </a:p>
        </p:txBody>
      </p:sp>
      <p:sp>
        <p:nvSpPr>
          <p:cNvPr id="10" name="TextBox 9">
            <a:extLst>
              <a:ext uri="{FF2B5EF4-FFF2-40B4-BE49-F238E27FC236}">
                <a16:creationId xmlns:a16="http://schemas.microsoft.com/office/drawing/2014/main" id="{A183C324-0F33-CDEF-D1B4-8EBFB2261018}"/>
              </a:ext>
            </a:extLst>
          </p:cNvPr>
          <p:cNvSpPr txBox="1"/>
          <p:nvPr/>
        </p:nvSpPr>
        <p:spPr>
          <a:xfrm>
            <a:off x="-19008" y="6083302"/>
            <a:ext cx="11480269" cy="338554"/>
          </a:xfrm>
          <a:prstGeom prst="rect">
            <a:avLst/>
          </a:prstGeom>
          <a:noFill/>
        </p:spPr>
        <p:txBody>
          <a:bodyPr wrap="square">
            <a:spAutoFit/>
          </a:bodyPr>
          <a:lstStyle/>
          <a:p>
            <a:r>
              <a:rPr lang="en-CA" sz="800" b="0" i="0" u="none" strike="noStrike" dirty="0">
                <a:solidFill>
                  <a:schemeClr val="bg1">
                    <a:lumMod val="75000"/>
                  </a:schemeClr>
                </a:solidFill>
                <a:effectLst/>
                <a:latin typeface="Century Gothic" panose="020B0502020202020204" pitchFamily="34" charset="0"/>
              </a:rPr>
              <a:t>Source:</a:t>
            </a:r>
            <a:r>
              <a:rPr lang="en-CA" sz="800" dirty="0">
                <a:solidFill>
                  <a:schemeClr val="bg1">
                    <a:lumMod val="75000"/>
                  </a:schemeClr>
                </a:solidFill>
                <a:latin typeface="Century Gothic" panose="020B0502020202020204" pitchFamily="34" charset="0"/>
              </a:rPr>
              <a:t> BC Housing 2025 “Low Carbon Solutions for Multi-Unit Residential Buildings”</a:t>
            </a:r>
          </a:p>
          <a:p>
            <a:r>
              <a:rPr lang="en-CA" sz="800" dirty="0" err="1">
                <a:solidFill>
                  <a:schemeClr val="bg1">
                    <a:lumMod val="75000"/>
                  </a:schemeClr>
                </a:solidFill>
                <a:latin typeface="Century Gothic" panose="020B0502020202020204" pitchFamily="34" charset="0"/>
              </a:rPr>
              <a:t>CoV</a:t>
            </a:r>
            <a:r>
              <a:rPr lang="en-CA" sz="800" dirty="0">
                <a:solidFill>
                  <a:schemeClr val="bg1">
                    <a:lumMod val="75000"/>
                  </a:schemeClr>
                </a:solidFill>
                <a:latin typeface="Century Gothic" panose="020B0502020202020204" pitchFamily="34" charset="0"/>
              </a:rPr>
              <a:t> 2021 </a:t>
            </a:r>
            <a:r>
              <a:rPr lang="en-US" sz="800" dirty="0">
                <a:solidFill>
                  <a:schemeClr val="bg1">
                    <a:lumMod val="75000"/>
                  </a:schemeClr>
                </a:solidFill>
              </a:rPr>
              <a:t>Greenhouse Gas Emissions of Refrigerants in Residential Heat Pump Based Mechanical Systems “”</a:t>
            </a:r>
            <a:endParaRPr lang="en-CA" sz="800" dirty="0">
              <a:solidFill>
                <a:schemeClr val="bg1">
                  <a:lumMod val="75000"/>
                </a:schemeClr>
              </a:solidFill>
              <a:latin typeface="Century Gothic" panose="020B0502020202020204" pitchFamily="34" charset="0"/>
            </a:endParaRPr>
          </a:p>
        </p:txBody>
      </p:sp>
      <p:pic>
        <p:nvPicPr>
          <p:cNvPr id="3" name="Picture 2">
            <a:extLst>
              <a:ext uri="{FF2B5EF4-FFF2-40B4-BE49-F238E27FC236}">
                <a16:creationId xmlns:a16="http://schemas.microsoft.com/office/drawing/2014/main" id="{E5B59F89-AC02-1180-DDE5-17751EAAA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30738" y="1645682"/>
            <a:ext cx="10320834" cy="4776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420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C1A02-C4D0-EB4B-9DCF-8C8910978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3CBF0-6670-0E7C-293C-09C2F2A230A2}"/>
              </a:ext>
            </a:extLst>
          </p:cNvPr>
          <p:cNvSpPr>
            <a:spLocks noGrp="1"/>
          </p:cNvSpPr>
          <p:nvPr>
            <p:ph type="title"/>
          </p:nvPr>
        </p:nvSpPr>
        <p:spPr/>
        <p:txBody>
          <a:bodyPr/>
          <a:lstStyle/>
          <a:p>
            <a:r>
              <a:rPr lang="en-US" dirty="0"/>
              <a:t>Overview</a:t>
            </a:r>
            <a:endParaRPr lang="en-CA" dirty="0"/>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37043A7A-4B5A-1EAA-890C-E287510D4497}"/>
                  </a:ext>
                </a:extLst>
              </p:cNvPr>
              <p:cNvGraphicFramePr>
                <a:graphicFrameLocks noChangeAspect="1"/>
              </p:cNvGraphicFramePr>
              <p:nvPr>
                <p:extLst>
                  <p:ext uri="{D42A27DB-BD31-4B8C-83A1-F6EECF244321}">
                    <p14:modId xmlns:p14="http://schemas.microsoft.com/office/powerpoint/2010/main" val="2405839554"/>
                  </p:ext>
                </p:extLst>
              </p:nvPr>
            </p:nvGraphicFramePr>
            <p:xfrm>
              <a:off x="0" y="0"/>
              <a:ext cx="12192000" cy="6858000"/>
            </p:xfrm>
            <a:graphic>
              <a:graphicData uri="http://schemas.microsoft.com/office/powerpoint/2016/slidezoom">
                <pslz:sldZm>
                  <pslz:sldZmObj sldId="659" cId="3576051890">
                    <pslz:zmPr id="{E4460D4D-7BCE-41FD-B14D-F856019F6784}" returnToParent="0" transitionDur="1000">
                      <p166:blipFill xmlns:p166="http://schemas.microsoft.com/office/powerpoint/2016/6/main">
                        <a:blip r:embed="rId3"/>
                        <a:stretch>
                          <a:fillRect/>
                        </a:stretch>
                      </p166:blipFill>
                      <p166:spPr xmlns:p166="http://schemas.microsoft.com/office/powerpoint/2016/6/main">
                        <a:xfrm>
                          <a:off x="0" y="0"/>
                          <a:ext cx="12192000" cy="6858000"/>
                        </a:xfrm>
                        <a:prstGeom prst="rect">
                          <a:avLst/>
                        </a:prstGeom>
                        <a:ln w="3175">
                          <a:solidFill>
                            <a:prstClr val="ltGray"/>
                          </a:solidFill>
                        </a:ln>
                      </p166:spPr>
                    </pslz:zmPr>
                  </pslz:sldZmObj>
                </pslz:sldZm>
              </a:graphicData>
            </a:graphic>
          </p:graphicFrame>
        </mc:Choice>
        <mc:Fallback xmlns="">
          <p:pic>
            <p:nvPicPr>
              <p:cNvPr id="10" name="Slide Zoom 9">
                <a:hlinkClick r:id="rId4" action="ppaction://hlinksldjump"/>
                <a:extLst>
                  <a:ext uri="{FF2B5EF4-FFF2-40B4-BE49-F238E27FC236}">
                    <a16:creationId xmlns:a16="http://schemas.microsoft.com/office/drawing/2014/main" id="{37043A7A-4B5A-1EAA-890C-E287510D4497}"/>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a:ln w="3175">
                <a:solidFill>
                  <a:prstClr val="ltGray"/>
                </a:solidFill>
              </a:ln>
            </p:spPr>
          </p:pic>
        </mc:Fallback>
      </mc:AlternateContent>
      <p:sp>
        <p:nvSpPr>
          <p:cNvPr id="11" name="Rectangle 10">
            <a:extLst>
              <a:ext uri="{FF2B5EF4-FFF2-40B4-BE49-F238E27FC236}">
                <a16:creationId xmlns:a16="http://schemas.microsoft.com/office/drawing/2014/main" id="{C91E8168-DC7E-2E6D-0BF6-4136868A73DD}"/>
              </a:ext>
            </a:extLst>
          </p:cNvPr>
          <p:cNvSpPr/>
          <p:nvPr/>
        </p:nvSpPr>
        <p:spPr>
          <a:xfrm>
            <a:off x="0" y="0"/>
            <a:ext cx="12192000" cy="2999822"/>
          </a:xfrm>
          <a:prstGeom prst="rect">
            <a:avLst/>
          </a:prstGeom>
          <a:solidFill>
            <a:srgbClr val="000000">
              <a:alpha val="1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1A994EBF-3049-7244-7A1D-41D7C5262377}"/>
              </a:ext>
            </a:extLst>
          </p:cNvPr>
          <p:cNvSpPr/>
          <p:nvPr/>
        </p:nvSpPr>
        <p:spPr>
          <a:xfrm>
            <a:off x="0" y="3535680"/>
            <a:ext cx="12192000" cy="3322321"/>
          </a:xfrm>
          <a:prstGeom prst="rect">
            <a:avLst/>
          </a:prstGeom>
          <a:solidFill>
            <a:srgbClr val="000000">
              <a:alpha val="1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Content Placeholder 4">
            <a:extLst>
              <a:ext uri="{FF2B5EF4-FFF2-40B4-BE49-F238E27FC236}">
                <a16:creationId xmlns:a16="http://schemas.microsoft.com/office/drawing/2014/main" id="{412B56E3-35C5-4A4F-8456-4612DDB954E7}"/>
              </a:ext>
            </a:extLst>
          </p:cNvPr>
          <p:cNvSpPr>
            <a:spLocks noGrp="1"/>
          </p:cNvSpPr>
          <p:nvPr>
            <p:ph idx="1"/>
          </p:nvPr>
        </p:nvSpPr>
        <p:spPr/>
        <p:txBody>
          <a:bodyPr/>
          <a:lstStyle/>
          <a:p>
            <a:endParaRPr lang="en-CA" dirty="0"/>
          </a:p>
        </p:txBody>
      </p:sp>
    </p:spTree>
    <p:extLst>
      <p:ext uri="{BB962C8B-B14F-4D97-AF65-F5344CB8AC3E}">
        <p14:creationId xmlns:p14="http://schemas.microsoft.com/office/powerpoint/2010/main" val="1556253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7500C-AF20-5ABE-E40C-3CB2F71E003D}"/>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231BAC74-EE54-A9FC-6FBB-4284B97C6387}"/>
              </a:ext>
            </a:extLst>
          </p:cNvPr>
          <p:cNvSpPr>
            <a:spLocks noGrp="1"/>
          </p:cNvSpPr>
          <p:nvPr>
            <p:ph type="title"/>
          </p:nvPr>
        </p:nvSpPr>
        <p:spPr>
          <a:xfrm>
            <a:off x="210872" y="307775"/>
            <a:ext cx="6507169" cy="682998"/>
          </a:xfrm>
        </p:spPr>
        <p:txBody>
          <a:bodyPr/>
          <a:lstStyle/>
          <a:p>
            <a:r>
              <a:rPr lang="en-US" dirty="0"/>
              <a:t>Goals</a:t>
            </a:r>
            <a:endParaRPr lang="en-CA" dirty="0"/>
          </a:p>
        </p:txBody>
      </p:sp>
      <p:pic>
        <p:nvPicPr>
          <p:cNvPr id="2" name="Picture 1">
            <a:extLst>
              <a:ext uri="{FF2B5EF4-FFF2-40B4-BE49-F238E27FC236}">
                <a16:creationId xmlns:a16="http://schemas.microsoft.com/office/drawing/2014/main" id="{0381BA83-5278-57A0-A22A-F528A5BF4337}"/>
              </a:ext>
            </a:extLst>
          </p:cNvPr>
          <p:cNvPicPr>
            <a:picLocks noChangeAspect="1"/>
          </p:cNvPicPr>
          <p:nvPr/>
        </p:nvPicPr>
        <p:blipFill>
          <a:blip r:embed="rId3"/>
          <a:stretch>
            <a:fillRect/>
          </a:stretch>
        </p:blipFill>
        <p:spPr>
          <a:xfrm>
            <a:off x="0" y="0"/>
            <a:ext cx="4879009" cy="6305550"/>
          </a:xfrm>
          <a:prstGeom prst="rect">
            <a:avLst/>
          </a:prstGeom>
        </p:spPr>
      </p:pic>
      <p:grpSp>
        <p:nvGrpSpPr>
          <p:cNvPr id="3" name="Group 2">
            <a:extLst>
              <a:ext uri="{FF2B5EF4-FFF2-40B4-BE49-F238E27FC236}">
                <a16:creationId xmlns:a16="http://schemas.microsoft.com/office/drawing/2014/main" id="{E6B10BDE-D692-E3D0-1A19-D73AF844E88A}"/>
              </a:ext>
            </a:extLst>
          </p:cNvPr>
          <p:cNvGrpSpPr/>
          <p:nvPr/>
        </p:nvGrpSpPr>
        <p:grpSpPr>
          <a:xfrm>
            <a:off x="5159827" y="1653795"/>
            <a:ext cx="6630728" cy="3659605"/>
            <a:chOff x="4248123" y="1658465"/>
            <a:chExt cx="8060306" cy="4448612"/>
          </a:xfrm>
        </p:grpSpPr>
        <p:pic>
          <p:nvPicPr>
            <p:cNvPr id="4" name="Picture 3" descr="A building with many windows&#10;&#10;Description automatically generated">
              <a:extLst>
                <a:ext uri="{FF2B5EF4-FFF2-40B4-BE49-F238E27FC236}">
                  <a16:creationId xmlns:a16="http://schemas.microsoft.com/office/drawing/2014/main" id="{D7827101-F86C-6BE7-E30F-3760B3C2083D}"/>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10139556" y="3129076"/>
              <a:ext cx="2168873" cy="1231130"/>
            </a:xfrm>
            <a:prstGeom prst="rect">
              <a:avLst/>
            </a:prstGeom>
          </p:spPr>
        </p:pic>
        <p:pic>
          <p:nvPicPr>
            <p:cNvPr id="5" name="Picture 4" descr="A building with many windows&#10;&#10;Description automatically generated">
              <a:extLst>
                <a:ext uri="{FF2B5EF4-FFF2-40B4-BE49-F238E27FC236}">
                  <a16:creationId xmlns:a16="http://schemas.microsoft.com/office/drawing/2014/main" id="{B0A391E2-27AB-06C7-21D9-4966F5165627}"/>
                </a:ext>
              </a:extLst>
            </p:cNvPr>
            <p:cNvPicPr>
              <a:picLocks noChangeAspect="1"/>
            </p:cNvPicPr>
            <p:nvPr/>
          </p:nvPicPr>
          <p:blipFill rotWithShape="1">
            <a:blip r:embed="rId5">
              <a:extLst>
                <a:ext uri="{28A0092B-C50C-407E-A947-70E740481C1C}">
                  <a14:useLocalDpi xmlns:a14="http://schemas.microsoft.com/office/drawing/2010/main" val="0"/>
                </a:ext>
              </a:extLst>
            </a:blip>
            <a:srcRect l="28457" r="33892"/>
            <a:stretch/>
          </p:blipFill>
          <p:spPr>
            <a:xfrm>
              <a:off x="8108175" y="1658465"/>
              <a:ext cx="2190559" cy="3302531"/>
            </a:xfrm>
            <a:prstGeom prst="rect">
              <a:avLst/>
            </a:prstGeom>
            <a:scene3d>
              <a:camera prst="orthographicFront">
                <a:rot lat="0" lon="0" rev="0"/>
              </a:camera>
              <a:lightRig rig="threePt" dir="t"/>
            </a:scene3d>
          </p:spPr>
        </p:pic>
        <p:pic>
          <p:nvPicPr>
            <p:cNvPr id="6" name="Picture 5" descr="A building with many windows&#10;&#10;Description automatically generated">
              <a:extLst>
                <a:ext uri="{FF2B5EF4-FFF2-40B4-BE49-F238E27FC236}">
                  <a16:creationId xmlns:a16="http://schemas.microsoft.com/office/drawing/2014/main" id="{D621F4BF-5C79-2B63-5480-3C2413F98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8123" y="1833370"/>
              <a:ext cx="4887847" cy="4019786"/>
            </a:xfrm>
            <a:prstGeom prst="rect">
              <a:avLst/>
            </a:prstGeom>
            <a:scene3d>
              <a:camera prst="orthographicFront">
                <a:rot lat="0" lon="2400000" rev="0"/>
              </a:camera>
              <a:lightRig rig="threePt" dir="t"/>
            </a:scene3d>
          </p:spPr>
        </p:pic>
        <p:sp>
          <p:nvSpPr>
            <p:cNvPr id="7" name="TextBox 6">
              <a:extLst>
                <a:ext uri="{FF2B5EF4-FFF2-40B4-BE49-F238E27FC236}">
                  <a16:creationId xmlns:a16="http://schemas.microsoft.com/office/drawing/2014/main" id="{B1E8D386-F402-C874-1582-3292430C0EEB}"/>
                </a:ext>
              </a:extLst>
            </p:cNvPr>
            <p:cNvSpPr txBox="1"/>
            <p:nvPr/>
          </p:nvSpPr>
          <p:spPr>
            <a:xfrm>
              <a:off x="8432144" y="4683171"/>
              <a:ext cx="1895071" cy="369332"/>
            </a:xfrm>
            <a:prstGeom prst="rect">
              <a:avLst/>
            </a:prstGeom>
            <a:noFill/>
          </p:spPr>
          <p:txBody>
            <a:bodyPr wrap="none" rtlCol="0">
              <a:spAutoFit/>
            </a:bodyPr>
            <a:lstStyle/>
            <a:p>
              <a:r>
                <a:rPr lang="en-CA" dirty="0">
                  <a:latin typeface="Roboto Medium" panose="02000000000000000000" pitchFamily="2" charset="0"/>
                  <a:ea typeface="Roboto Medium" panose="02000000000000000000" pitchFamily="2" charset="0"/>
                </a:rPr>
                <a:t>High-Rise MURB</a:t>
              </a:r>
            </a:p>
          </p:txBody>
        </p:sp>
        <p:sp>
          <p:nvSpPr>
            <p:cNvPr id="8" name="TextBox 7">
              <a:extLst>
                <a:ext uri="{FF2B5EF4-FFF2-40B4-BE49-F238E27FC236}">
                  <a16:creationId xmlns:a16="http://schemas.microsoft.com/office/drawing/2014/main" id="{CAFE875E-30FE-1A8E-9C72-A1E8E6B3D68A}"/>
                </a:ext>
              </a:extLst>
            </p:cNvPr>
            <p:cNvSpPr txBox="1"/>
            <p:nvPr/>
          </p:nvSpPr>
          <p:spPr>
            <a:xfrm>
              <a:off x="5567555" y="5658117"/>
              <a:ext cx="3369534" cy="448960"/>
            </a:xfrm>
            <a:prstGeom prst="rect">
              <a:avLst/>
            </a:prstGeom>
            <a:noFill/>
          </p:spPr>
          <p:txBody>
            <a:bodyPr wrap="none" rtlCol="0">
              <a:spAutoFit/>
            </a:bodyPr>
            <a:lstStyle/>
            <a:p>
              <a:r>
                <a:rPr lang="en-CA" dirty="0">
                  <a:latin typeface="Roboto Medium" panose="02000000000000000000" pitchFamily="2" charset="0"/>
                  <a:ea typeface="Roboto Medium" panose="02000000000000000000" pitchFamily="2" charset="0"/>
                </a:rPr>
                <a:t>Existing High-Rise MURB</a:t>
              </a:r>
            </a:p>
          </p:txBody>
        </p:sp>
        <p:sp>
          <p:nvSpPr>
            <p:cNvPr id="9" name="TextBox 8">
              <a:extLst>
                <a:ext uri="{FF2B5EF4-FFF2-40B4-BE49-F238E27FC236}">
                  <a16:creationId xmlns:a16="http://schemas.microsoft.com/office/drawing/2014/main" id="{6D935240-2E75-5634-D7A6-52C01F28AE49}"/>
                </a:ext>
              </a:extLst>
            </p:cNvPr>
            <p:cNvSpPr txBox="1"/>
            <p:nvPr/>
          </p:nvSpPr>
          <p:spPr>
            <a:xfrm>
              <a:off x="10401969" y="4260057"/>
              <a:ext cx="1840568" cy="369332"/>
            </a:xfrm>
            <a:prstGeom prst="rect">
              <a:avLst/>
            </a:prstGeom>
            <a:noFill/>
          </p:spPr>
          <p:txBody>
            <a:bodyPr wrap="none" rtlCol="0">
              <a:spAutoFit/>
            </a:bodyPr>
            <a:lstStyle/>
            <a:p>
              <a:r>
                <a:rPr lang="en-CA" dirty="0">
                  <a:latin typeface="Roboto Medium" panose="02000000000000000000" pitchFamily="2" charset="0"/>
                  <a:ea typeface="Roboto Medium" panose="02000000000000000000" pitchFamily="2" charset="0"/>
                </a:rPr>
                <a:t>Low-Rise MURB</a:t>
              </a:r>
            </a:p>
          </p:txBody>
        </p:sp>
      </p:grpSp>
    </p:spTree>
    <p:extLst>
      <p:ext uri="{BB962C8B-B14F-4D97-AF65-F5344CB8AC3E}">
        <p14:creationId xmlns:p14="http://schemas.microsoft.com/office/powerpoint/2010/main" val="1023373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6144-5327-42E1-D66C-3E394D8F3729}"/>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12B49A6A-2851-2716-9CA0-3203E9991665}"/>
              </a:ext>
            </a:extLst>
          </p:cNvPr>
          <p:cNvSpPr>
            <a:spLocks noGrp="1"/>
          </p:cNvSpPr>
          <p:nvPr>
            <p:ph type="title"/>
          </p:nvPr>
        </p:nvSpPr>
        <p:spPr>
          <a:xfrm>
            <a:off x="210872" y="307775"/>
            <a:ext cx="6507169" cy="682998"/>
          </a:xfrm>
        </p:spPr>
        <p:txBody>
          <a:bodyPr/>
          <a:lstStyle/>
          <a:p>
            <a:r>
              <a:rPr lang="en-US" dirty="0"/>
              <a:t>Emission Factors</a:t>
            </a:r>
            <a:endParaRPr lang="en-CA" dirty="0"/>
          </a:p>
        </p:txBody>
      </p:sp>
      <p:pic>
        <p:nvPicPr>
          <p:cNvPr id="2" name="Picture 1" descr="A graph showing electrical grid carbon intensity&#10;&#10;Description automatically generated">
            <a:extLst>
              <a:ext uri="{FF2B5EF4-FFF2-40B4-BE49-F238E27FC236}">
                <a16:creationId xmlns:a16="http://schemas.microsoft.com/office/drawing/2014/main" id="{31EF1BB9-F142-BDF6-EE1C-8AB2FDC92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97" y="1311091"/>
            <a:ext cx="8544615" cy="5048678"/>
          </a:xfrm>
          <a:prstGeom prst="rect">
            <a:avLst/>
          </a:prstGeom>
        </p:spPr>
      </p:pic>
      <p:sp>
        <p:nvSpPr>
          <p:cNvPr id="3" name="Rectangle 2">
            <a:extLst>
              <a:ext uri="{FF2B5EF4-FFF2-40B4-BE49-F238E27FC236}">
                <a16:creationId xmlns:a16="http://schemas.microsoft.com/office/drawing/2014/main" id="{5FF9812E-8ACA-47C1-B0F6-07553CF14701}"/>
              </a:ext>
            </a:extLst>
          </p:cNvPr>
          <p:cNvSpPr/>
          <p:nvPr/>
        </p:nvSpPr>
        <p:spPr>
          <a:xfrm>
            <a:off x="656251" y="1770185"/>
            <a:ext cx="2256934" cy="1817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BF7D7383-959D-5F13-33D7-FCE97C89B72D}"/>
              </a:ext>
            </a:extLst>
          </p:cNvPr>
          <p:cNvSpPr txBox="1"/>
          <p:nvPr/>
        </p:nvSpPr>
        <p:spPr>
          <a:xfrm>
            <a:off x="5919278" y="5931877"/>
            <a:ext cx="1847260" cy="369332"/>
          </a:xfrm>
          <a:prstGeom prst="rect">
            <a:avLst/>
          </a:prstGeom>
          <a:solidFill>
            <a:schemeClr val="bg1"/>
          </a:solidFill>
        </p:spPr>
        <p:txBody>
          <a:bodyPr wrap="square" rtlCol="0">
            <a:spAutoFit/>
          </a:bodyPr>
          <a:lstStyle/>
          <a:p>
            <a:r>
              <a:rPr lang="en-US" b="1" dirty="0">
                <a:latin typeface="Aptos" panose="020B0004020202020204" pitchFamily="34" charset="0"/>
              </a:rPr>
              <a:t>(Kg CO</a:t>
            </a:r>
            <a:r>
              <a:rPr lang="en-US" b="1" dirty="0">
                <a:latin typeface="Roboto Medium" panose="02000000000000000000" pitchFamily="2" charset="0"/>
                <a:ea typeface="Roboto Medium" panose="02000000000000000000" pitchFamily="2" charset="0"/>
                <a:cs typeface="Roboto Medium" panose="02000000000000000000" pitchFamily="2" charset="0"/>
              </a:rPr>
              <a:t>₂</a:t>
            </a:r>
            <a:r>
              <a:rPr lang="en-US" b="1" dirty="0">
                <a:latin typeface="Aptos" panose="020B0004020202020204" pitchFamily="34" charset="0"/>
              </a:rPr>
              <a:t> / kWh)</a:t>
            </a:r>
            <a:endParaRPr lang="en-CA" b="1" dirty="0">
              <a:latin typeface="Aptos" panose="020B0004020202020204" pitchFamily="34" charset="0"/>
            </a:endParaRPr>
          </a:p>
        </p:txBody>
      </p:sp>
    </p:spTree>
    <p:extLst>
      <p:ext uri="{BB962C8B-B14F-4D97-AF65-F5344CB8AC3E}">
        <p14:creationId xmlns:p14="http://schemas.microsoft.com/office/powerpoint/2010/main" val="1974739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C8264-0578-816F-09F1-A0F8FA69C340}"/>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46185460-11B6-896C-01AF-05E402B57A5B}"/>
              </a:ext>
            </a:extLst>
          </p:cNvPr>
          <p:cNvSpPr>
            <a:spLocks noGrp="1"/>
          </p:cNvSpPr>
          <p:nvPr>
            <p:ph type="title"/>
          </p:nvPr>
        </p:nvSpPr>
        <p:spPr>
          <a:xfrm>
            <a:off x="210872" y="307775"/>
            <a:ext cx="6507169" cy="682998"/>
          </a:xfrm>
        </p:spPr>
        <p:txBody>
          <a:bodyPr/>
          <a:lstStyle/>
          <a:p>
            <a:r>
              <a:rPr lang="en-US" dirty="0"/>
              <a:t>Goals</a:t>
            </a:r>
            <a:endParaRPr lang="en-CA" dirty="0"/>
          </a:p>
        </p:txBody>
      </p:sp>
      <p:sp>
        <p:nvSpPr>
          <p:cNvPr id="17" name="Title 3">
            <a:extLst>
              <a:ext uri="{FF2B5EF4-FFF2-40B4-BE49-F238E27FC236}">
                <a16:creationId xmlns:a16="http://schemas.microsoft.com/office/drawing/2014/main" id="{ADC876F8-27AB-02A5-27F8-548314108222}"/>
              </a:ext>
            </a:extLst>
          </p:cNvPr>
          <p:cNvSpPr txBox="1">
            <a:spLocks/>
          </p:cNvSpPr>
          <p:nvPr/>
        </p:nvSpPr>
        <p:spPr>
          <a:xfrm>
            <a:off x="675788" y="1902487"/>
            <a:ext cx="6814342" cy="4792511"/>
          </a:xfrm>
          <a:prstGeom prst="rect">
            <a:avLst/>
          </a:prstGeom>
        </p:spPr>
        <p:txBody>
          <a:bodyPr vert="horz" lIns="60960" tIns="30480" rIns="60960" bIns="30480" rtlCol="0" anchor="t" anchorCtr="0">
            <a:noAutofit/>
          </a:bodyPr>
          <a:lstStyle>
            <a:lvl1pPr algn="l" defTabSz="1028700" rtl="0" eaLnBrk="1" latinLnBrk="0" hangingPunct="1">
              <a:lnSpc>
                <a:spcPct val="90000"/>
              </a:lnSpc>
              <a:spcBef>
                <a:spcPct val="0"/>
              </a:spcBef>
              <a:buNone/>
              <a:defRPr sz="5300" kern="1200" baseline="0">
                <a:solidFill>
                  <a:srgbClr val="045F65"/>
                </a:solidFill>
                <a:latin typeface="Source Sans Pro Light" panose="020B0403030403020204" pitchFamily="34" charset="77"/>
                <a:ea typeface="+mj-ea"/>
                <a:cs typeface="+mj-cs"/>
              </a:defRPr>
            </a:lvl1pPr>
          </a:lstStyle>
          <a:p>
            <a:pPr marL="514350" indent="-514350">
              <a:lnSpc>
                <a:spcPct val="120000"/>
              </a:lnSpc>
              <a:buFont typeface="+mj-lt"/>
              <a:buAutoNum type="arabicPeriod"/>
            </a:pPr>
            <a:r>
              <a:rPr lang="en-US" sz="3200" b="1" dirty="0">
                <a:solidFill>
                  <a:srgbClr val="212020"/>
                </a:solidFill>
                <a:latin typeface="Poppins Light" panose="00000400000000000000" pitchFamily="2" charset="0"/>
                <a:cs typeface="Poppins Light" panose="00000400000000000000" pitchFamily="2" charset="0"/>
              </a:rPr>
              <a:t>Assess calculation methods</a:t>
            </a:r>
          </a:p>
          <a:p>
            <a:pPr marL="457200" indent="-457200">
              <a:lnSpc>
                <a:spcPct val="120000"/>
              </a:lnSpc>
              <a:buFont typeface="Arial" panose="020B0604020202020204" pitchFamily="34" charset="0"/>
              <a:buChar char="•"/>
            </a:pPr>
            <a:endParaRPr lang="en-US" sz="3200" dirty="0">
              <a:solidFill>
                <a:srgbClr val="212020"/>
              </a:solidFill>
              <a:latin typeface="Poppins Light" panose="00000400000000000000" pitchFamily="2" charset="0"/>
              <a:ea typeface="+mn-ea"/>
              <a:cs typeface="Poppins Light" panose="00000400000000000000" pitchFamily="2" charset="0"/>
            </a:endParaRPr>
          </a:p>
        </p:txBody>
      </p:sp>
      <p:grpSp>
        <p:nvGrpSpPr>
          <p:cNvPr id="18" name="Group 17">
            <a:extLst>
              <a:ext uri="{FF2B5EF4-FFF2-40B4-BE49-F238E27FC236}">
                <a16:creationId xmlns:a16="http://schemas.microsoft.com/office/drawing/2014/main" id="{66E96BB6-5E1E-3C19-8207-3220743841ED}"/>
              </a:ext>
            </a:extLst>
          </p:cNvPr>
          <p:cNvGrpSpPr/>
          <p:nvPr/>
        </p:nvGrpSpPr>
        <p:grpSpPr>
          <a:xfrm>
            <a:off x="6981245" y="1794669"/>
            <a:ext cx="3975876" cy="2072512"/>
            <a:chOff x="4248123" y="1662825"/>
            <a:chExt cx="7994414" cy="4444252"/>
          </a:xfrm>
        </p:grpSpPr>
        <p:pic>
          <p:nvPicPr>
            <p:cNvPr id="19" name="Picture 18" descr="A building with many windows&#10;&#10;Description automatically generated">
              <a:extLst>
                <a:ext uri="{FF2B5EF4-FFF2-40B4-BE49-F238E27FC236}">
                  <a16:creationId xmlns:a16="http://schemas.microsoft.com/office/drawing/2014/main" id="{F2EF85F2-898B-1B8B-341F-8C7B49A0B370}"/>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9851103" y="3129076"/>
              <a:ext cx="2168873" cy="1231130"/>
            </a:xfrm>
            <a:prstGeom prst="rect">
              <a:avLst/>
            </a:prstGeom>
          </p:spPr>
        </p:pic>
        <p:pic>
          <p:nvPicPr>
            <p:cNvPr id="20" name="Picture 19" descr="A building with many windows&#10;&#10;Description automatically generated">
              <a:extLst>
                <a:ext uri="{FF2B5EF4-FFF2-40B4-BE49-F238E27FC236}">
                  <a16:creationId xmlns:a16="http://schemas.microsoft.com/office/drawing/2014/main" id="{3C5B5CDD-D832-ABA3-89A8-8B0AE0D2095C}"/>
                </a:ext>
              </a:extLst>
            </p:cNvPr>
            <p:cNvPicPr>
              <a:picLocks noChangeAspect="1"/>
            </p:cNvPicPr>
            <p:nvPr/>
          </p:nvPicPr>
          <p:blipFill rotWithShape="1">
            <a:blip r:embed="rId4">
              <a:extLst>
                <a:ext uri="{28A0092B-C50C-407E-A947-70E740481C1C}">
                  <a14:useLocalDpi xmlns:a14="http://schemas.microsoft.com/office/drawing/2010/main" val="0"/>
                </a:ext>
              </a:extLst>
            </a:blip>
            <a:srcRect l="28457" r="33892"/>
            <a:stretch/>
          </p:blipFill>
          <p:spPr>
            <a:xfrm>
              <a:off x="7948997" y="1662825"/>
              <a:ext cx="2190559" cy="3302531"/>
            </a:xfrm>
            <a:prstGeom prst="rect">
              <a:avLst/>
            </a:prstGeom>
            <a:scene3d>
              <a:camera prst="orthographicFront">
                <a:rot lat="0" lon="0" rev="0"/>
              </a:camera>
              <a:lightRig rig="threePt" dir="t"/>
            </a:scene3d>
          </p:spPr>
        </p:pic>
        <p:pic>
          <p:nvPicPr>
            <p:cNvPr id="21" name="Picture 20" descr="A building with many windows&#10;&#10;Description automatically generated">
              <a:extLst>
                <a:ext uri="{FF2B5EF4-FFF2-40B4-BE49-F238E27FC236}">
                  <a16:creationId xmlns:a16="http://schemas.microsoft.com/office/drawing/2014/main" id="{BA733E16-820D-41C7-522F-EAB2B5F59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8123" y="1833370"/>
              <a:ext cx="4887847" cy="4019786"/>
            </a:xfrm>
            <a:prstGeom prst="rect">
              <a:avLst/>
            </a:prstGeom>
            <a:scene3d>
              <a:camera prst="orthographicFront">
                <a:rot lat="0" lon="2400000" rev="0"/>
              </a:camera>
              <a:lightRig rig="threePt" dir="t"/>
            </a:scene3d>
          </p:spPr>
        </p:pic>
        <p:sp>
          <p:nvSpPr>
            <p:cNvPr id="22" name="TextBox 21">
              <a:extLst>
                <a:ext uri="{FF2B5EF4-FFF2-40B4-BE49-F238E27FC236}">
                  <a16:creationId xmlns:a16="http://schemas.microsoft.com/office/drawing/2014/main" id="{719F68C4-873B-51E1-6555-FE93F961B121}"/>
                </a:ext>
              </a:extLst>
            </p:cNvPr>
            <p:cNvSpPr txBox="1"/>
            <p:nvPr/>
          </p:nvSpPr>
          <p:spPr>
            <a:xfrm>
              <a:off x="8432144" y="4683171"/>
              <a:ext cx="1895071" cy="369332"/>
            </a:xfrm>
            <a:prstGeom prst="rect">
              <a:avLst/>
            </a:prstGeom>
            <a:noFill/>
          </p:spPr>
          <p:txBody>
            <a:bodyPr wrap="none" rtlCol="0">
              <a:spAutoFit/>
            </a:bodyPr>
            <a:lstStyle/>
            <a:p>
              <a:r>
                <a:rPr lang="en-CA" dirty="0">
                  <a:latin typeface="Roboto Medium" panose="02000000000000000000" pitchFamily="2" charset="0"/>
                  <a:ea typeface="Roboto Medium" panose="02000000000000000000" pitchFamily="2" charset="0"/>
                </a:rPr>
                <a:t>High-Rise MURB</a:t>
              </a:r>
            </a:p>
          </p:txBody>
        </p:sp>
        <p:sp>
          <p:nvSpPr>
            <p:cNvPr id="23" name="TextBox 22">
              <a:extLst>
                <a:ext uri="{FF2B5EF4-FFF2-40B4-BE49-F238E27FC236}">
                  <a16:creationId xmlns:a16="http://schemas.microsoft.com/office/drawing/2014/main" id="{C9796B8C-F101-9328-4C6B-C8017E210EAC}"/>
                </a:ext>
              </a:extLst>
            </p:cNvPr>
            <p:cNvSpPr txBox="1"/>
            <p:nvPr/>
          </p:nvSpPr>
          <p:spPr>
            <a:xfrm>
              <a:off x="5567555" y="5658117"/>
              <a:ext cx="3369534" cy="448960"/>
            </a:xfrm>
            <a:prstGeom prst="rect">
              <a:avLst/>
            </a:prstGeom>
            <a:noFill/>
          </p:spPr>
          <p:txBody>
            <a:bodyPr wrap="none" rtlCol="0">
              <a:spAutoFit/>
            </a:bodyPr>
            <a:lstStyle/>
            <a:p>
              <a:r>
                <a:rPr lang="en-CA" dirty="0">
                  <a:latin typeface="Roboto Medium" panose="02000000000000000000" pitchFamily="2" charset="0"/>
                  <a:ea typeface="Roboto Medium" panose="02000000000000000000" pitchFamily="2" charset="0"/>
                </a:rPr>
                <a:t>Existing High-Rise MURB</a:t>
              </a:r>
            </a:p>
          </p:txBody>
        </p:sp>
        <p:sp>
          <p:nvSpPr>
            <p:cNvPr id="24" name="TextBox 23">
              <a:extLst>
                <a:ext uri="{FF2B5EF4-FFF2-40B4-BE49-F238E27FC236}">
                  <a16:creationId xmlns:a16="http://schemas.microsoft.com/office/drawing/2014/main" id="{D8CD2C9D-AA81-2B3A-B040-0320D35447F7}"/>
                </a:ext>
              </a:extLst>
            </p:cNvPr>
            <p:cNvSpPr txBox="1"/>
            <p:nvPr/>
          </p:nvSpPr>
          <p:spPr>
            <a:xfrm>
              <a:off x="10401969" y="4260057"/>
              <a:ext cx="1840568" cy="369332"/>
            </a:xfrm>
            <a:prstGeom prst="rect">
              <a:avLst/>
            </a:prstGeom>
            <a:noFill/>
          </p:spPr>
          <p:txBody>
            <a:bodyPr wrap="none" rtlCol="0">
              <a:spAutoFit/>
            </a:bodyPr>
            <a:lstStyle/>
            <a:p>
              <a:r>
                <a:rPr lang="en-CA" dirty="0">
                  <a:latin typeface="Roboto Medium" panose="02000000000000000000" pitchFamily="2" charset="0"/>
                  <a:ea typeface="Roboto Medium" panose="02000000000000000000" pitchFamily="2" charset="0"/>
                </a:rPr>
                <a:t>Low-Rise MURB</a:t>
              </a:r>
            </a:p>
          </p:txBody>
        </p:sp>
      </p:grpSp>
    </p:spTree>
    <p:extLst>
      <p:ext uri="{BB962C8B-B14F-4D97-AF65-F5344CB8AC3E}">
        <p14:creationId xmlns:p14="http://schemas.microsoft.com/office/powerpoint/2010/main" val="3325875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C7EB5-87BD-2891-5F5F-4571936A5CD7}"/>
            </a:ext>
          </a:extLst>
        </p:cNvPr>
        <p:cNvGrpSpPr/>
        <p:nvPr/>
      </p:nvGrpSpPr>
      <p:grpSpPr>
        <a:xfrm>
          <a:off x="0" y="0"/>
          <a:ext cx="0" cy="0"/>
          <a:chOff x="0" y="0"/>
          <a:chExt cx="0" cy="0"/>
        </a:xfrm>
      </p:grpSpPr>
      <p:pic>
        <p:nvPicPr>
          <p:cNvPr id="6" name="Picture 5" descr="A diagram of a building&#10;&#10;Description automatically generated">
            <a:extLst>
              <a:ext uri="{FF2B5EF4-FFF2-40B4-BE49-F238E27FC236}">
                <a16:creationId xmlns:a16="http://schemas.microsoft.com/office/drawing/2014/main" id="{183D6FF6-9EA3-108E-046C-388C2C030D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10"/>
          <a:stretch>
            <a:fillRect/>
          </a:stretch>
        </p:blipFill>
        <p:spPr bwMode="auto">
          <a:xfrm>
            <a:off x="1037898" y="1657350"/>
            <a:ext cx="7709438" cy="4447517"/>
          </a:xfrm>
          <a:prstGeom prst="rect">
            <a:avLst/>
          </a:prstGeom>
          <a:ln>
            <a:noFill/>
          </a:ln>
          <a:extLst>
            <a:ext uri="{53640926-AAD7-44D8-BBD7-CCE9431645EC}">
              <a14:shadowObscured xmlns:a14="http://schemas.microsoft.com/office/drawing/2010/main"/>
            </a:ext>
          </a:extLst>
        </p:spPr>
      </p:pic>
      <p:pic>
        <p:nvPicPr>
          <p:cNvPr id="7" name="Picture 6" descr="A building with many windows&#10;&#10;Description automatically generated">
            <a:extLst>
              <a:ext uri="{FF2B5EF4-FFF2-40B4-BE49-F238E27FC236}">
                <a16:creationId xmlns:a16="http://schemas.microsoft.com/office/drawing/2014/main" id="{57B5841C-811B-B175-637C-B581A45FC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480" y="1233970"/>
            <a:ext cx="862017" cy="1071154"/>
          </a:xfrm>
          <a:prstGeom prst="rect">
            <a:avLst/>
          </a:prstGeom>
        </p:spPr>
      </p:pic>
      <p:sp>
        <p:nvSpPr>
          <p:cNvPr id="16" name="Title 1">
            <a:extLst>
              <a:ext uri="{FF2B5EF4-FFF2-40B4-BE49-F238E27FC236}">
                <a16:creationId xmlns:a16="http://schemas.microsoft.com/office/drawing/2014/main" id="{DF42DB98-B9F3-C502-EE72-E816C3B548F1}"/>
              </a:ext>
            </a:extLst>
          </p:cNvPr>
          <p:cNvSpPr>
            <a:spLocks noGrp="1"/>
          </p:cNvSpPr>
          <p:nvPr>
            <p:ph type="title"/>
          </p:nvPr>
        </p:nvSpPr>
        <p:spPr>
          <a:xfrm>
            <a:off x="210872" y="307775"/>
            <a:ext cx="6507169" cy="682998"/>
          </a:xfrm>
        </p:spPr>
        <p:txBody>
          <a:bodyPr/>
          <a:lstStyle/>
          <a:p>
            <a:r>
              <a:rPr lang="en-US" dirty="0"/>
              <a:t>Assess Calculation Methods</a:t>
            </a:r>
            <a:endParaRPr lang="en-CA" dirty="0"/>
          </a:p>
        </p:txBody>
      </p:sp>
    </p:spTree>
    <p:extLst>
      <p:ext uri="{BB962C8B-B14F-4D97-AF65-F5344CB8AC3E}">
        <p14:creationId xmlns:p14="http://schemas.microsoft.com/office/powerpoint/2010/main" val="1861240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F4A17-4F11-10D8-56A0-476716383499}"/>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436A001F-5F81-279F-C947-B1C87577588F}"/>
              </a:ext>
            </a:extLst>
          </p:cNvPr>
          <p:cNvSpPr>
            <a:spLocks noGrp="1"/>
          </p:cNvSpPr>
          <p:nvPr>
            <p:ph type="title"/>
          </p:nvPr>
        </p:nvSpPr>
        <p:spPr>
          <a:xfrm>
            <a:off x="210872" y="307775"/>
            <a:ext cx="6507169" cy="682998"/>
          </a:xfrm>
        </p:spPr>
        <p:txBody>
          <a:bodyPr/>
          <a:lstStyle/>
          <a:p>
            <a:r>
              <a:rPr lang="en-US" dirty="0"/>
              <a:t>Goals</a:t>
            </a:r>
            <a:endParaRPr lang="en-CA" dirty="0"/>
          </a:p>
        </p:txBody>
      </p:sp>
      <p:sp>
        <p:nvSpPr>
          <p:cNvPr id="17" name="Title 3">
            <a:extLst>
              <a:ext uri="{FF2B5EF4-FFF2-40B4-BE49-F238E27FC236}">
                <a16:creationId xmlns:a16="http://schemas.microsoft.com/office/drawing/2014/main" id="{C06A6918-2B07-1290-9555-85410D696D67}"/>
              </a:ext>
            </a:extLst>
          </p:cNvPr>
          <p:cNvSpPr txBox="1">
            <a:spLocks/>
          </p:cNvSpPr>
          <p:nvPr/>
        </p:nvSpPr>
        <p:spPr>
          <a:xfrm>
            <a:off x="675788" y="1902487"/>
            <a:ext cx="6814342" cy="4792511"/>
          </a:xfrm>
          <a:prstGeom prst="rect">
            <a:avLst/>
          </a:prstGeom>
        </p:spPr>
        <p:txBody>
          <a:bodyPr vert="horz" lIns="60960" tIns="30480" rIns="60960" bIns="30480" rtlCol="0" anchor="t" anchorCtr="0">
            <a:noAutofit/>
          </a:bodyPr>
          <a:lstStyle>
            <a:lvl1pPr algn="l" defTabSz="1028700" rtl="0" eaLnBrk="1" latinLnBrk="0" hangingPunct="1">
              <a:lnSpc>
                <a:spcPct val="90000"/>
              </a:lnSpc>
              <a:spcBef>
                <a:spcPct val="0"/>
              </a:spcBef>
              <a:buNone/>
              <a:defRPr sz="5300" kern="1200" baseline="0">
                <a:solidFill>
                  <a:srgbClr val="045F65"/>
                </a:solidFill>
                <a:latin typeface="Source Sans Pro Light" panose="020B0403030403020204" pitchFamily="34" charset="77"/>
                <a:ea typeface="+mj-ea"/>
                <a:cs typeface="+mj-cs"/>
              </a:defRPr>
            </a:lvl1pPr>
          </a:lstStyle>
          <a:p>
            <a:pPr marL="514350" indent="-514350">
              <a:lnSpc>
                <a:spcPct val="120000"/>
              </a:lnSpc>
              <a:buFont typeface="+mj-lt"/>
              <a:buAutoNum type="arabicPeriod"/>
            </a:pPr>
            <a:r>
              <a:rPr lang="en-US" sz="3200" dirty="0">
                <a:solidFill>
                  <a:schemeClr val="bg1">
                    <a:lumMod val="65000"/>
                  </a:schemeClr>
                </a:solidFill>
                <a:latin typeface="Poppins Light" panose="00000400000000000000" pitchFamily="2" charset="0"/>
                <a:cs typeface="Poppins Light" panose="00000400000000000000" pitchFamily="2" charset="0"/>
              </a:rPr>
              <a:t>Assess calculation methods</a:t>
            </a:r>
          </a:p>
          <a:p>
            <a:pPr marL="514350" indent="-514350">
              <a:lnSpc>
                <a:spcPct val="120000"/>
              </a:lnSpc>
              <a:buFont typeface="+mj-lt"/>
              <a:buAutoNum type="arabicPeriod"/>
            </a:pPr>
            <a:r>
              <a:rPr lang="en-US" sz="3200" b="1" dirty="0">
                <a:solidFill>
                  <a:srgbClr val="212020"/>
                </a:solidFill>
                <a:latin typeface="Poppins Light" panose="00000400000000000000" pitchFamily="2" charset="0"/>
                <a:cs typeface="Poppins Light" panose="00000400000000000000" pitchFamily="2" charset="0"/>
              </a:rPr>
              <a:t>Assess envelope emissions</a:t>
            </a:r>
          </a:p>
          <a:p>
            <a:pPr marL="514350" indent="-514350">
              <a:lnSpc>
                <a:spcPct val="120000"/>
              </a:lnSpc>
              <a:buFont typeface="+mj-lt"/>
              <a:buAutoNum type="arabicPeriod"/>
            </a:pPr>
            <a:r>
              <a:rPr lang="en-US" sz="3200" b="1" dirty="0">
                <a:solidFill>
                  <a:srgbClr val="212020"/>
                </a:solidFill>
                <a:latin typeface="Poppins Light" panose="00000400000000000000" pitchFamily="2" charset="0"/>
                <a:ea typeface="+mn-ea"/>
                <a:cs typeface="Poppins Light" panose="00000400000000000000" pitchFamily="2" charset="0"/>
              </a:rPr>
              <a:t>Provide design guidance</a:t>
            </a:r>
          </a:p>
          <a:p>
            <a:pPr marL="457200" indent="-457200">
              <a:lnSpc>
                <a:spcPct val="120000"/>
              </a:lnSpc>
              <a:buFont typeface="Arial" panose="020B0604020202020204" pitchFamily="34" charset="0"/>
              <a:buChar char="•"/>
            </a:pPr>
            <a:endParaRPr lang="en-US" sz="3200" dirty="0">
              <a:solidFill>
                <a:srgbClr val="212020"/>
              </a:solidFill>
              <a:latin typeface="Poppins Light" panose="00000400000000000000" pitchFamily="2" charset="0"/>
              <a:ea typeface="+mn-ea"/>
              <a:cs typeface="Poppins Light" panose="00000400000000000000" pitchFamily="2" charset="0"/>
            </a:endParaRPr>
          </a:p>
        </p:txBody>
      </p:sp>
      <p:grpSp>
        <p:nvGrpSpPr>
          <p:cNvPr id="18" name="Group 17">
            <a:extLst>
              <a:ext uri="{FF2B5EF4-FFF2-40B4-BE49-F238E27FC236}">
                <a16:creationId xmlns:a16="http://schemas.microsoft.com/office/drawing/2014/main" id="{0C1DEEDD-05AE-EA4A-4C5A-34B86B63874D}"/>
              </a:ext>
            </a:extLst>
          </p:cNvPr>
          <p:cNvGrpSpPr/>
          <p:nvPr/>
        </p:nvGrpSpPr>
        <p:grpSpPr>
          <a:xfrm>
            <a:off x="6981245" y="1794669"/>
            <a:ext cx="3975876" cy="2072512"/>
            <a:chOff x="4248123" y="1662825"/>
            <a:chExt cx="7994414" cy="4444252"/>
          </a:xfrm>
        </p:grpSpPr>
        <p:pic>
          <p:nvPicPr>
            <p:cNvPr id="19" name="Picture 18" descr="A building with many windows&#10;&#10;Description automatically generated">
              <a:extLst>
                <a:ext uri="{FF2B5EF4-FFF2-40B4-BE49-F238E27FC236}">
                  <a16:creationId xmlns:a16="http://schemas.microsoft.com/office/drawing/2014/main" id="{9E94CF00-EFD5-EA2C-3F3D-C7075BB6E546}"/>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9851103" y="3129076"/>
              <a:ext cx="2168873" cy="1231130"/>
            </a:xfrm>
            <a:prstGeom prst="rect">
              <a:avLst/>
            </a:prstGeom>
          </p:spPr>
        </p:pic>
        <p:pic>
          <p:nvPicPr>
            <p:cNvPr id="20" name="Picture 19" descr="A building with many windows&#10;&#10;Description automatically generated">
              <a:extLst>
                <a:ext uri="{FF2B5EF4-FFF2-40B4-BE49-F238E27FC236}">
                  <a16:creationId xmlns:a16="http://schemas.microsoft.com/office/drawing/2014/main" id="{F2A0E6FC-C043-C53E-F609-B68027174DE4}"/>
                </a:ext>
              </a:extLst>
            </p:cNvPr>
            <p:cNvPicPr>
              <a:picLocks noChangeAspect="1"/>
            </p:cNvPicPr>
            <p:nvPr/>
          </p:nvPicPr>
          <p:blipFill rotWithShape="1">
            <a:blip r:embed="rId4">
              <a:extLst>
                <a:ext uri="{28A0092B-C50C-407E-A947-70E740481C1C}">
                  <a14:useLocalDpi xmlns:a14="http://schemas.microsoft.com/office/drawing/2010/main" val="0"/>
                </a:ext>
              </a:extLst>
            </a:blip>
            <a:srcRect l="28457" r="33892"/>
            <a:stretch/>
          </p:blipFill>
          <p:spPr>
            <a:xfrm>
              <a:off x="7948997" y="1662825"/>
              <a:ext cx="2190559" cy="3302531"/>
            </a:xfrm>
            <a:prstGeom prst="rect">
              <a:avLst/>
            </a:prstGeom>
            <a:scene3d>
              <a:camera prst="orthographicFront">
                <a:rot lat="0" lon="0" rev="0"/>
              </a:camera>
              <a:lightRig rig="threePt" dir="t"/>
            </a:scene3d>
          </p:spPr>
        </p:pic>
        <p:pic>
          <p:nvPicPr>
            <p:cNvPr id="21" name="Picture 20" descr="A building with many windows&#10;&#10;Description automatically generated">
              <a:extLst>
                <a:ext uri="{FF2B5EF4-FFF2-40B4-BE49-F238E27FC236}">
                  <a16:creationId xmlns:a16="http://schemas.microsoft.com/office/drawing/2014/main" id="{9F84E93A-463F-D05C-960B-D980F576B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8123" y="1833370"/>
              <a:ext cx="4887847" cy="4019786"/>
            </a:xfrm>
            <a:prstGeom prst="rect">
              <a:avLst/>
            </a:prstGeom>
            <a:scene3d>
              <a:camera prst="orthographicFront">
                <a:rot lat="0" lon="2400000" rev="0"/>
              </a:camera>
              <a:lightRig rig="threePt" dir="t"/>
            </a:scene3d>
          </p:spPr>
        </p:pic>
        <p:sp>
          <p:nvSpPr>
            <p:cNvPr id="22" name="TextBox 21">
              <a:extLst>
                <a:ext uri="{FF2B5EF4-FFF2-40B4-BE49-F238E27FC236}">
                  <a16:creationId xmlns:a16="http://schemas.microsoft.com/office/drawing/2014/main" id="{99D580C6-4F90-5EBC-414F-FDC52178A307}"/>
                </a:ext>
              </a:extLst>
            </p:cNvPr>
            <p:cNvSpPr txBox="1"/>
            <p:nvPr/>
          </p:nvSpPr>
          <p:spPr>
            <a:xfrm>
              <a:off x="8432144" y="4683171"/>
              <a:ext cx="1895071" cy="369332"/>
            </a:xfrm>
            <a:prstGeom prst="rect">
              <a:avLst/>
            </a:prstGeom>
            <a:noFill/>
          </p:spPr>
          <p:txBody>
            <a:bodyPr wrap="none" rtlCol="0">
              <a:spAutoFit/>
            </a:bodyPr>
            <a:lstStyle/>
            <a:p>
              <a:r>
                <a:rPr lang="en-CA" dirty="0">
                  <a:latin typeface="Roboto Medium" panose="02000000000000000000" pitchFamily="2" charset="0"/>
                  <a:ea typeface="Roboto Medium" panose="02000000000000000000" pitchFamily="2" charset="0"/>
                </a:rPr>
                <a:t>High-Rise MURB</a:t>
              </a:r>
            </a:p>
          </p:txBody>
        </p:sp>
        <p:sp>
          <p:nvSpPr>
            <p:cNvPr id="23" name="TextBox 22">
              <a:extLst>
                <a:ext uri="{FF2B5EF4-FFF2-40B4-BE49-F238E27FC236}">
                  <a16:creationId xmlns:a16="http://schemas.microsoft.com/office/drawing/2014/main" id="{81B5F7A2-8C40-98EE-5B8F-182048CDAAF0}"/>
                </a:ext>
              </a:extLst>
            </p:cNvPr>
            <p:cNvSpPr txBox="1"/>
            <p:nvPr/>
          </p:nvSpPr>
          <p:spPr>
            <a:xfrm>
              <a:off x="5567555" y="5658117"/>
              <a:ext cx="3369534" cy="448960"/>
            </a:xfrm>
            <a:prstGeom prst="rect">
              <a:avLst/>
            </a:prstGeom>
            <a:noFill/>
          </p:spPr>
          <p:txBody>
            <a:bodyPr wrap="none" rtlCol="0">
              <a:spAutoFit/>
            </a:bodyPr>
            <a:lstStyle/>
            <a:p>
              <a:r>
                <a:rPr lang="en-CA" dirty="0">
                  <a:latin typeface="Roboto Medium" panose="02000000000000000000" pitchFamily="2" charset="0"/>
                  <a:ea typeface="Roboto Medium" panose="02000000000000000000" pitchFamily="2" charset="0"/>
                </a:rPr>
                <a:t>Existing High-Rise MURB</a:t>
              </a:r>
            </a:p>
          </p:txBody>
        </p:sp>
        <p:sp>
          <p:nvSpPr>
            <p:cNvPr id="24" name="TextBox 23">
              <a:extLst>
                <a:ext uri="{FF2B5EF4-FFF2-40B4-BE49-F238E27FC236}">
                  <a16:creationId xmlns:a16="http://schemas.microsoft.com/office/drawing/2014/main" id="{F6F5AC07-F318-77BE-5288-A0261CDB43E8}"/>
                </a:ext>
              </a:extLst>
            </p:cNvPr>
            <p:cNvSpPr txBox="1"/>
            <p:nvPr/>
          </p:nvSpPr>
          <p:spPr>
            <a:xfrm>
              <a:off x="10401969" y="4260057"/>
              <a:ext cx="1840568" cy="369332"/>
            </a:xfrm>
            <a:prstGeom prst="rect">
              <a:avLst/>
            </a:prstGeom>
            <a:noFill/>
          </p:spPr>
          <p:txBody>
            <a:bodyPr wrap="none" rtlCol="0">
              <a:spAutoFit/>
            </a:bodyPr>
            <a:lstStyle/>
            <a:p>
              <a:r>
                <a:rPr lang="en-CA" dirty="0">
                  <a:latin typeface="Roboto Medium" panose="02000000000000000000" pitchFamily="2" charset="0"/>
                  <a:ea typeface="Roboto Medium" panose="02000000000000000000" pitchFamily="2" charset="0"/>
                </a:rPr>
                <a:t>Low-Rise MURB</a:t>
              </a:r>
            </a:p>
          </p:txBody>
        </p:sp>
      </p:grpSp>
    </p:spTree>
    <p:extLst>
      <p:ext uri="{BB962C8B-B14F-4D97-AF65-F5344CB8AC3E}">
        <p14:creationId xmlns:p14="http://schemas.microsoft.com/office/powerpoint/2010/main" val="417880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E01F8-2FF0-633D-31AA-CB90E9BC9BD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4CB39EC-1883-23EF-EFCF-82F46BB1AB10}"/>
              </a:ext>
            </a:extLst>
          </p:cNvPr>
          <p:cNvSpPr txBox="1">
            <a:spLocks/>
          </p:cNvSpPr>
          <p:nvPr/>
        </p:nvSpPr>
        <p:spPr>
          <a:xfrm>
            <a:off x="210872" y="307775"/>
            <a:ext cx="10738482" cy="6829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3600" i="0" kern="1200" spc="-50" baseline="0" dirty="0">
                <a:solidFill>
                  <a:schemeClr val="tx1"/>
                </a:solidFill>
                <a:latin typeface="Poppins" panose="00000500000000000000" pitchFamily="2" charset="0"/>
                <a:ea typeface="+mj-ea"/>
                <a:cs typeface="Poppins" panose="00000500000000000000" pitchFamily="2" charset="0"/>
              </a:defRPr>
            </a:lvl1pPr>
          </a:lstStyle>
          <a:p>
            <a:r>
              <a:rPr lang="en-CA" dirty="0"/>
              <a:t>How Significant is Envelope?</a:t>
            </a:r>
          </a:p>
        </p:txBody>
      </p:sp>
      <p:pic>
        <p:nvPicPr>
          <p:cNvPr id="8" name="Picture 7">
            <a:extLst>
              <a:ext uri="{FF2B5EF4-FFF2-40B4-BE49-F238E27FC236}">
                <a16:creationId xmlns:a16="http://schemas.microsoft.com/office/drawing/2014/main" id="{0D863A59-4DF9-735E-7134-9AADD8DBC20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1343" y="2729875"/>
            <a:ext cx="5292982" cy="3175789"/>
          </a:xfrm>
          <a:prstGeom prst="rect">
            <a:avLst/>
          </a:prstGeom>
        </p:spPr>
      </p:pic>
      <p:sp>
        <p:nvSpPr>
          <p:cNvPr id="9" name="TextBox 8">
            <a:extLst>
              <a:ext uri="{FF2B5EF4-FFF2-40B4-BE49-F238E27FC236}">
                <a16:creationId xmlns:a16="http://schemas.microsoft.com/office/drawing/2014/main" id="{28A5AF17-CF58-DA27-0A21-0092B28A36E1}"/>
              </a:ext>
            </a:extLst>
          </p:cNvPr>
          <p:cNvSpPr txBox="1"/>
          <p:nvPr/>
        </p:nvSpPr>
        <p:spPr>
          <a:xfrm>
            <a:off x="354856" y="1423905"/>
            <a:ext cx="1917700" cy="369332"/>
          </a:xfrm>
          <a:prstGeom prst="rect">
            <a:avLst/>
          </a:prstGeom>
          <a:noFill/>
        </p:spPr>
        <p:txBody>
          <a:bodyPr wrap="square" rtlCol="0">
            <a:spAutoFit/>
          </a:bodyPr>
          <a:lstStyle/>
          <a:p>
            <a:r>
              <a:rPr lang="en-US" b="1" dirty="0"/>
              <a:t>High Rise</a:t>
            </a:r>
            <a:endParaRPr lang="en-CA" b="1" dirty="0"/>
          </a:p>
        </p:txBody>
      </p:sp>
      <p:pic>
        <p:nvPicPr>
          <p:cNvPr id="10" name="Picture 9" descr="A building with many windows&#10;&#10;Description automatically generated">
            <a:extLst>
              <a:ext uri="{FF2B5EF4-FFF2-40B4-BE49-F238E27FC236}">
                <a16:creationId xmlns:a16="http://schemas.microsoft.com/office/drawing/2014/main" id="{4B6CD989-BC6E-E44A-0D63-9C78CE13FA52}"/>
              </a:ext>
            </a:extLst>
          </p:cNvPr>
          <p:cNvPicPr>
            <a:picLocks noChangeAspect="1"/>
          </p:cNvPicPr>
          <p:nvPr/>
        </p:nvPicPr>
        <p:blipFill rotWithShape="1">
          <a:blip r:embed="rId5">
            <a:extLst>
              <a:ext uri="{28A0092B-C50C-407E-A947-70E740481C1C}">
                <a14:useLocalDpi xmlns:a14="http://schemas.microsoft.com/office/drawing/2010/main" val="0"/>
              </a:ext>
            </a:extLst>
          </a:blip>
          <a:srcRect l="28457" r="33892"/>
          <a:stretch/>
        </p:blipFill>
        <p:spPr>
          <a:xfrm>
            <a:off x="457815" y="1736361"/>
            <a:ext cx="991605" cy="1494963"/>
          </a:xfrm>
          <a:prstGeom prst="rect">
            <a:avLst/>
          </a:prstGeom>
          <a:scene3d>
            <a:camera prst="orthographicFront">
              <a:rot lat="0" lon="0" rev="0"/>
            </a:camera>
            <a:lightRig rig="threePt" dir="t"/>
          </a:scene3d>
        </p:spPr>
      </p:pic>
      <p:pic>
        <p:nvPicPr>
          <p:cNvPr id="16" name="Picture 15">
            <a:extLst>
              <a:ext uri="{FF2B5EF4-FFF2-40B4-BE49-F238E27FC236}">
                <a16:creationId xmlns:a16="http://schemas.microsoft.com/office/drawing/2014/main" id="{9E08CBCD-DE50-0542-6415-6A6E852367C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761145" y="2720043"/>
            <a:ext cx="5342669" cy="3216733"/>
          </a:xfrm>
          <a:prstGeom prst="rect">
            <a:avLst/>
          </a:prstGeom>
        </p:spPr>
      </p:pic>
      <p:pic>
        <p:nvPicPr>
          <p:cNvPr id="2" name="Picture 1" descr="A building with many windows&#10;&#10;Description automatically generated">
            <a:extLst>
              <a:ext uri="{FF2B5EF4-FFF2-40B4-BE49-F238E27FC236}">
                <a16:creationId xmlns:a16="http://schemas.microsoft.com/office/drawing/2014/main" id="{7401F27A-AB24-A13D-EFA7-C9A21E0B1119}"/>
              </a:ext>
            </a:extLst>
          </p:cNvPr>
          <p:cNvPicPr>
            <a:picLocks noChangeAspect="1"/>
          </p:cNvPicPr>
          <p:nvPr/>
        </p:nvPicPr>
        <p:blipFill rotWithShape="1">
          <a:blip r:embed="rId8">
            <a:extLst>
              <a:ext uri="{28A0092B-C50C-407E-A947-70E740481C1C}">
                <a14:useLocalDpi xmlns:a14="http://schemas.microsoft.com/office/drawing/2010/main" val="0"/>
              </a:ext>
            </a:extLst>
          </a:blip>
          <a:stretch/>
        </p:blipFill>
        <p:spPr>
          <a:xfrm>
            <a:off x="6761145" y="1736361"/>
            <a:ext cx="1609382" cy="856606"/>
          </a:xfrm>
          <a:prstGeom prst="rect">
            <a:avLst/>
          </a:prstGeom>
        </p:spPr>
      </p:pic>
      <p:sp>
        <p:nvSpPr>
          <p:cNvPr id="3" name="TextBox 2">
            <a:extLst>
              <a:ext uri="{FF2B5EF4-FFF2-40B4-BE49-F238E27FC236}">
                <a16:creationId xmlns:a16="http://schemas.microsoft.com/office/drawing/2014/main" id="{B6120879-BAC7-B186-2E26-4F7BDA4FC44C}"/>
              </a:ext>
            </a:extLst>
          </p:cNvPr>
          <p:cNvSpPr txBox="1"/>
          <p:nvPr/>
        </p:nvSpPr>
        <p:spPr>
          <a:xfrm>
            <a:off x="6761145" y="1423905"/>
            <a:ext cx="1917700" cy="369332"/>
          </a:xfrm>
          <a:prstGeom prst="rect">
            <a:avLst/>
          </a:prstGeom>
          <a:noFill/>
        </p:spPr>
        <p:txBody>
          <a:bodyPr wrap="square" rtlCol="0">
            <a:spAutoFit/>
          </a:bodyPr>
          <a:lstStyle/>
          <a:p>
            <a:r>
              <a:rPr lang="en-US" b="1" dirty="0"/>
              <a:t>Low Rise</a:t>
            </a:r>
            <a:endParaRPr lang="en-CA" b="1" dirty="0"/>
          </a:p>
        </p:txBody>
      </p:sp>
    </p:spTree>
    <p:extLst>
      <p:ext uri="{BB962C8B-B14F-4D97-AF65-F5344CB8AC3E}">
        <p14:creationId xmlns:p14="http://schemas.microsoft.com/office/powerpoint/2010/main" val="300165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441054-1946-E8F5-EBFC-6BDE998D8411}"/>
              </a:ext>
            </a:extLst>
          </p:cNvPr>
          <p:cNvPicPr>
            <a:picLocks noChangeAspect="1"/>
          </p:cNvPicPr>
          <p:nvPr/>
        </p:nvPicPr>
        <p:blipFill rotWithShape="1">
          <a:blip r:embed="rId3">
            <a:extLst>
              <a:ext uri="{28A0092B-C50C-407E-A947-70E740481C1C}">
                <a14:useLocalDpi xmlns:a14="http://schemas.microsoft.com/office/drawing/2010/main" val="0"/>
              </a:ext>
            </a:extLst>
          </a:blip>
          <a:srcRect b="19687"/>
          <a:stretch/>
        </p:blipFill>
        <p:spPr>
          <a:xfrm>
            <a:off x="5304573" y="1023974"/>
            <a:ext cx="6595872" cy="4861609"/>
          </a:xfrm>
          <a:prstGeom prst="rect">
            <a:avLst/>
          </a:prstGeom>
        </p:spPr>
      </p:pic>
      <p:sp>
        <p:nvSpPr>
          <p:cNvPr id="8" name="Content Placeholder 2">
            <a:extLst>
              <a:ext uri="{FF2B5EF4-FFF2-40B4-BE49-F238E27FC236}">
                <a16:creationId xmlns:a16="http://schemas.microsoft.com/office/drawing/2014/main" id="{EC0E0DF5-FAE8-18FE-A0D9-57882426939C}"/>
              </a:ext>
            </a:extLst>
          </p:cNvPr>
          <p:cNvSpPr txBox="1">
            <a:spLocks/>
          </p:cNvSpPr>
          <p:nvPr/>
        </p:nvSpPr>
        <p:spPr>
          <a:xfrm>
            <a:off x="291555" y="1983007"/>
            <a:ext cx="4912457" cy="3731993"/>
          </a:xfrm>
          <a:prstGeom prst="rect">
            <a:avLst/>
          </a:prstGeom>
        </p:spPr>
        <p:txBody>
          <a:bodyP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rgbClr val="F58220"/>
                </a:solidFill>
                <a:latin typeface="Roboto Medium" panose="02000000000000000000" pitchFamily="2" charset="0"/>
                <a:ea typeface="Roboto Medium" panose="02000000000000000000" pitchFamily="2" charset="0"/>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rgbClr val="636569"/>
                </a:solidFill>
                <a:latin typeface="Roboto Black" panose="02000000000000000000" pitchFamily="2" charset="0"/>
                <a:ea typeface="Roboto Black" panose="02000000000000000000" pitchFamily="2" charset="0"/>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Poppins Light" panose="00000400000000000000" pitchFamily="2" charset="0"/>
                <a:ea typeface="+mn-ea"/>
                <a:cs typeface="Poppins Light" panose="00000400000000000000" pitchFamily="2"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Poppins Light" panose="00000400000000000000" pitchFamily="2" charset="0"/>
                <a:ea typeface="+mn-ea"/>
                <a:cs typeface="Poppins Light" panose="00000400000000000000" pitchFamily="2"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Poppins Light" panose="00000400000000000000" pitchFamily="2" charset="0"/>
                <a:ea typeface="+mn-ea"/>
                <a:cs typeface="Poppins Light" panose="00000400000000000000" pitchFamily="2"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1028700">
              <a:lnSpc>
                <a:spcPct val="100000"/>
              </a:lnSpc>
              <a:spcBef>
                <a:spcPts val="600"/>
              </a:spcBef>
              <a:spcAft>
                <a:spcPts val="600"/>
              </a:spcAft>
              <a:buNone/>
            </a:pPr>
            <a:r>
              <a:rPr lang="en-US" sz="3200" dirty="0">
                <a:solidFill>
                  <a:srgbClr val="212020"/>
                </a:solidFill>
                <a:latin typeface="Poppins Light" panose="00000400000000000000" pitchFamily="2" charset="0"/>
                <a:ea typeface="+mn-ea"/>
                <a:cs typeface="Poppins Light" panose="00000400000000000000" pitchFamily="2" charset="0"/>
              </a:rPr>
              <a:t>Does insulation pay off? </a:t>
            </a:r>
          </a:p>
          <a:p>
            <a:pPr marL="0" indent="0" defTabSz="1028700">
              <a:lnSpc>
                <a:spcPct val="100000"/>
              </a:lnSpc>
              <a:spcBef>
                <a:spcPts val="600"/>
              </a:spcBef>
              <a:spcAft>
                <a:spcPts val="600"/>
              </a:spcAft>
              <a:buNone/>
            </a:pPr>
            <a:r>
              <a:rPr lang="en-US" sz="3200" dirty="0">
                <a:solidFill>
                  <a:srgbClr val="212020"/>
                </a:solidFill>
                <a:latin typeface="Poppins Light" panose="00000400000000000000" pitchFamily="2" charset="0"/>
                <a:ea typeface="+mn-ea"/>
                <a:cs typeface="Poppins Light" panose="00000400000000000000" pitchFamily="2" charset="0"/>
              </a:rPr>
              <a:t>Yes, if thermal bridging is mitigated and there’s energy savings.</a:t>
            </a:r>
          </a:p>
        </p:txBody>
      </p:sp>
      <p:sp>
        <p:nvSpPr>
          <p:cNvPr id="3" name="Title 1">
            <a:extLst>
              <a:ext uri="{FF2B5EF4-FFF2-40B4-BE49-F238E27FC236}">
                <a16:creationId xmlns:a16="http://schemas.microsoft.com/office/drawing/2014/main" id="{CFB54024-28BE-973E-D385-F39BE643AC38}"/>
              </a:ext>
            </a:extLst>
          </p:cNvPr>
          <p:cNvSpPr txBox="1">
            <a:spLocks/>
          </p:cNvSpPr>
          <p:nvPr/>
        </p:nvSpPr>
        <p:spPr>
          <a:xfrm>
            <a:off x="210872" y="307775"/>
            <a:ext cx="10482528" cy="6646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3600" i="0" kern="1200" spc="-50" baseline="0" dirty="0">
                <a:solidFill>
                  <a:schemeClr val="tx1"/>
                </a:solidFill>
                <a:latin typeface="Poppins" panose="00000500000000000000" pitchFamily="2" charset="0"/>
                <a:ea typeface="+mj-ea"/>
                <a:cs typeface="Poppins" panose="00000500000000000000" pitchFamily="2" charset="0"/>
              </a:defRPr>
            </a:lvl1pPr>
          </a:lstStyle>
          <a:p>
            <a:r>
              <a:rPr lang="en-US" dirty="0"/>
              <a:t>Optimal Insulation for Walls and Roof</a:t>
            </a:r>
            <a:endParaRPr lang="en-CA" dirty="0"/>
          </a:p>
        </p:txBody>
      </p:sp>
    </p:spTree>
    <p:extLst>
      <p:ext uri="{BB962C8B-B14F-4D97-AF65-F5344CB8AC3E}">
        <p14:creationId xmlns:p14="http://schemas.microsoft.com/office/powerpoint/2010/main" val="1191696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C708D-D20F-FC15-C2A3-F39B3330ED1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EEC7B00-A092-1AB6-39BF-7FEE1EFB96BD}"/>
              </a:ext>
            </a:extLst>
          </p:cNvPr>
          <p:cNvSpPr txBox="1">
            <a:spLocks/>
          </p:cNvSpPr>
          <p:nvPr/>
        </p:nvSpPr>
        <p:spPr>
          <a:xfrm>
            <a:off x="210872" y="307775"/>
            <a:ext cx="16444973" cy="6829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3600" i="0" kern="1200" spc="-50" baseline="0" dirty="0">
                <a:solidFill>
                  <a:schemeClr val="tx1"/>
                </a:solidFill>
                <a:latin typeface="Poppins" panose="00000500000000000000" pitchFamily="2" charset="0"/>
                <a:ea typeface="+mj-ea"/>
                <a:cs typeface="Poppins" panose="00000500000000000000" pitchFamily="2" charset="0"/>
              </a:defRPr>
            </a:lvl1pPr>
          </a:lstStyle>
          <a:p>
            <a:r>
              <a:rPr lang="en-CA" dirty="0"/>
              <a:t>Do Triple-Glazed Windows Reduce Emissions?</a:t>
            </a:r>
          </a:p>
        </p:txBody>
      </p:sp>
      <p:pic>
        <p:nvPicPr>
          <p:cNvPr id="10" name="Picture 9">
            <a:extLst>
              <a:ext uri="{FF2B5EF4-FFF2-40B4-BE49-F238E27FC236}">
                <a16:creationId xmlns:a16="http://schemas.microsoft.com/office/drawing/2014/main" id="{65DFC065-5A41-3686-8890-2CAAEBFB81C9}"/>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1881384" y="1349612"/>
            <a:ext cx="7217917" cy="505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448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7B5F4-48BE-E6D8-4065-A78AD72B4A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67F19-5232-4E51-6E71-1D7BADF85188}"/>
              </a:ext>
            </a:extLst>
          </p:cNvPr>
          <p:cNvSpPr>
            <a:spLocks noGrp="1"/>
          </p:cNvSpPr>
          <p:nvPr>
            <p:ph type="title"/>
          </p:nvPr>
        </p:nvSpPr>
        <p:spPr/>
        <p:txBody>
          <a:bodyPr>
            <a:normAutofit/>
          </a:bodyPr>
          <a:lstStyle/>
          <a:p>
            <a:r>
              <a:rPr lang="en-US" dirty="0"/>
              <a:t>About Us</a:t>
            </a:r>
            <a:endParaRPr lang="en-CA" dirty="0"/>
          </a:p>
        </p:txBody>
      </p:sp>
      <p:sp>
        <p:nvSpPr>
          <p:cNvPr id="3" name="Content Placeholder 2">
            <a:extLst>
              <a:ext uri="{FF2B5EF4-FFF2-40B4-BE49-F238E27FC236}">
                <a16:creationId xmlns:a16="http://schemas.microsoft.com/office/drawing/2014/main" id="{2B0446A0-1F26-E79B-3C02-5F29D4B54A3D}"/>
              </a:ext>
            </a:extLst>
          </p:cNvPr>
          <p:cNvSpPr>
            <a:spLocks noGrp="1"/>
          </p:cNvSpPr>
          <p:nvPr>
            <p:ph idx="1"/>
          </p:nvPr>
        </p:nvSpPr>
        <p:spPr>
          <a:xfrm>
            <a:off x="595085" y="1523265"/>
            <a:ext cx="11117943" cy="3760891"/>
          </a:xfrm>
        </p:spPr>
        <p:txBody>
          <a:bodyPr/>
          <a:lstStyle/>
          <a:p>
            <a:r>
              <a:rPr lang="en-US" sz="3200" dirty="0"/>
              <a:t>Evoke is a building science and energy consulting firm that takes a collaborative approach to our work and industry involvement.</a:t>
            </a:r>
          </a:p>
          <a:p>
            <a:endParaRPr lang="en-CA" dirty="0"/>
          </a:p>
        </p:txBody>
      </p:sp>
      <p:pic>
        <p:nvPicPr>
          <p:cNvPr id="4" name="Picture 3">
            <a:extLst>
              <a:ext uri="{FF2B5EF4-FFF2-40B4-BE49-F238E27FC236}">
                <a16:creationId xmlns:a16="http://schemas.microsoft.com/office/drawing/2014/main" id="{BDD9F222-9A89-39BC-C3FE-542A3225F8CA}"/>
              </a:ext>
            </a:extLst>
          </p:cNvPr>
          <p:cNvPicPr>
            <a:picLocks noChangeAspect="1"/>
          </p:cNvPicPr>
          <p:nvPr/>
        </p:nvPicPr>
        <p:blipFill>
          <a:blip r:embed="rId5">
            <a:extLst>
              <a:ext uri="{28A0092B-C50C-407E-A947-70E740481C1C}">
                <a14:useLocalDpi xmlns:a14="http://schemas.microsoft.com/office/drawing/2010/main" val="0"/>
              </a:ext>
            </a:extLst>
          </a:blip>
          <a:srcRect l="24761" t="12004" r="24761" b="12004"/>
          <a:stretch>
            <a:fillRect/>
          </a:stretch>
        </p:blipFill>
        <p:spPr>
          <a:xfrm>
            <a:off x="210827" y="3429001"/>
            <a:ext cx="2890458" cy="2890456"/>
          </a:xfrm>
          <a:prstGeom prst="ellipse">
            <a:avLst/>
          </a:prstGeom>
        </p:spPr>
      </p:pic>
      <p:sp>
        <p:nvSpPr>
          <p:cNvPr id="5" name="Pentagon 4">
            <a:extLst>
              <a:ext uri="{FF2B5EF4-FFF2-40B4-BE49-F238E27FC236}">
                <a16:creationId xmlns:a16="http://schemas.microsoft.com/office/drawing/2014/main" id="{5911D10F-6928-7E94-322F-7C679A3011DB}"/>
              </a:ext>
            </a:extLst>
          </p:cNvPr>
          <p:cNvSpPr txBox="1"/>
          <p:nvPr>
            <p:custDataLst>
              <p:tags r:id="rId1"/>
            </p:custDataLst>
          </p:nvPr>
        </p:nvSpPr>
        <p:spPr>
          <a:xfrm>
            <a:off x="2992582" y="3251312"/>
            <a:ext cx="4049985" cy="19859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5769" tIns="114300" rIns="213360" bIns="114300" numCol="1" spcCol="1270" anchor="ctr" anchorCtr="0">
            <a:noAutofit/>
          </a:bodyPr>
          <a:lstStyle/>
          <a:p>
            <a:pPr marL="0" lvl="0" indent="0" algn="r" defTabSz="1333500">
              <a:lnSpc>
                <a:spcPct val="90000"/>
              </a:lnSpc>
              <a:spcBef>
                <a:spcPct val="0"/>
              </a:spcBef>
              <a:spcAft>
                <a:spcPct val="35000"/>
              </a:spcAft>
              <a:buNone/>
            </a:pPr>
            <a:r>
              <a:rPr lang="fr-CA" sz="3000" kern="1200" dirty="0">
                <a:latin typeface="Roboto Light" panose="02000000000000000000" pitchFamily="2" charset="0"/>
                <a:ea typeface="Roboto Light" panose="02000000000000000000" pitchFamily="2" charset="0"/>
              </a:rPr>
              <a:t>Sophie Mercier</a:t>
            </a:r>
          </a:p>
          <a:p>
            <a:pPr marL="0" lvl="0" indent="0" algn="r" defTabSz="1333500">
              <a:lnSpc>
                <a:spcPct val="90000"/>
              </a:lnSpc>
              <a:spcBef>
                <a:spcPct val="0"/>
              </a:spcBef>
              <a:spcAft>
                <a:spcPct val="35000"/>
              </a:spcAft>
              <a:buNone/>
            </a:pPr>
            <a:r>
              <a:rPr lang="fr-CA" sz="3000" kern="1200" dirty="0">
                <a:latin typeface="Roboto Light" panose="02000000000000000000" pitchFamily="2" charset="0"/>
                <a:ea typeface="Roboto Light" panose="02000000000000000000" pitchFamily="2" charset="0"/>
              </a:rPr>
              <a:t>Spécialiste en science du bâtiment</a:t>
            </a:r>
          </a:p>
        </p:txBody>
      </p:sp>
      <p:sp>
        <p:nvSpPr>
          <p:cNvPr id="6" name="Pentagon 4">
            <a:extLst>
              <a:ext uri="{FF2B5EF4-FFF2-40B4-BE49-F238E27FC236}">
                <a16:creationId xmlns:a16="http://schemas.microsoft.com/office/drawing/2014/main" id="{0005A5DB-ED7C-B904-43C6-98DA422C48E7}"/>
              </a:ext>
            </a:extLst>
          </p:cNvPr>
          <p:cNvSpPr txBox="1"/>
          <p:nvPr>
            <p:custDataLst>
              <p:tags r:id="rId2"/>
            </p:custDataLst>
          </p:nvPr>
        </p:nvSpPr>
        <p:spPr>
          <a:xfrm>
            <a:off x="3144982" y="3403712"/>
            <a:ext cx="4049985" cy="19859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5769" tIns="114300" rIns="213360" bIns="114300" numCol="1" spcCol="1270" anchor="ctr" anchorCtr="0">
            <a:noAutofit/>
          </a:bodyPr>
          <a:lstStyle/>
          <a:p>
            <a:pPr marL="0" lvl="0" indent="0" algn="r" defTabSz="1333500">
              <a:lnSpc>
                <a:spcPct val="90000"/>
              </a:lnSpc>
              <a:spcBef>
                <a:spcPct val="0"/>
              </a:spcBef>
              <a:spcAft>
                <a:spcPct val="35000"/>
              </a:spcAft>
              <a:buNone/>
            </a:pPr>
            <a:r>
              <a:rPr lang="fr-CA" sz="3000" kern="1200" dirty="0">
                <a:latin typeface="Roboto Light" panose="02000000000000000000" pitchFamily="2" charset="0"/>
                <a:ea typeface="Roboto Light" panose="02000000000000000000" pitchFamily="2" charset="0"/>
              </a:rPr>
              <a:t>Sophie Mercier</a:t>
            </a:r>
          </a:p>
          <a:p>
            <a:pPr marL="0" lvl="0" indent="0" algn="r" defTabSz="1333500">
              <a:lnSpc>
                <a:spcPct val="90000"/>
              </a:lnSpc>
              <a:spcBef>
                <a:spcPct val="0"/>
              </a:spcBef>
              <a:spcAft>
                <a:spcPct val="35000"/>
              </a:spcAft>
              <a:buNone/>
            </a:pPr>
            <a:r>
              <a:rPr lang="fr-CA" sz="3000" kern="1200" dirty="0">
                <a:latin typeface="Roboto Light" panose="02000000000000000000" pitchFamily="2" charset="0"/>
                <a:ea typeface="Roboto Light" panose="02000000000000000000" pitchFamily="2" charset="0"/>
              </a:rPr>
              <a:t>Spécialiste en science du bâtiment</a:t>
            </a:r>
          </a:p>
        </p:txBody>
      </p:sp>
      <p:grpSp>
        <p:nvGrpSpPr>
          <p:cNvPr id="7" name="Group 6">
            <a:extLst>
              <a:ext uri="{FF2B5EF4-FFF2-40B4-BE49-F238E27FC236}">
                <a16:creationId xmlns:a16="http://schemas.microsoft.com/office/drawing/2014/main" id="{908326D3-B979-2EF9-2870-40A6F90965F2}"/>
              </a:ext>
            </a:extLst>
          </p:cNvPr>
          <p:cNvGrpSpPr/>
          <p:nvPr/>
        </p:nvGrpSpPr>
        <p:grpSpPr>
          <a:xfrm>
            <a:off x="2319209" y="3776601"/>
            <a:ext cx="7449299" cy="2195253"/>
            <a:chOff x="1547294" y="528553"/>
            <a:chExt cx="4456888" cy="2195253"/>
          </a:xfrm>
        </p:grpSpPr>
        <p:sp>
          <p:nvSpPr>
            <p:cNvPr id="8" name="Arrow: Pentagon 7">
              <a:extLst>
                <a:ext uri="{FF2B5EF4-FFF2-40B4-BE49-F238E27FC236}">
                  <a16:creationId xmlns:a16="http://schemas.microsoft.com/office/drawing/2014/main" id="{2799F999-964E-432F-DA33-FBF895F00FD3}"/>
                </a:ext>
              </a:extLst>
            </p:cNvPr>
            <p:cNvSpPr/>
            <p:nvPr/>
          </p:nvSpPr>
          <p:spPr>
            <a:xfrm rot="10800000">
              <a:off x="1646440" y="528553"/>
              <a:ext cx="4357742" cy="2195253"/>
            </a:xfrm>
            <a:prstGeom prst="homePlate">
              <a:avLst/>
            </a:prstGeom>
            <a:solidFill>
              <a:srgbClr val="F5822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CA"/>
            </a:p>
          </p:txBody>
        </p:sp>
        <p:sp>
          <p:nvSpPr>
            <p:cNvPr id="9" name="Arrow: Pentagon 4">
              <a:extLst>
                <a:ext uri="{FF2B5EF4-FFF2-40B4-BE49-F238E27FC236}">
                  <a16:creationId xmlns:a16="http://schemas.microsoft.com/office/drawing/2014/main" id="{9AFA4D57-9275-6207-FF13-DD5D307FB015}"/>
                </a:ext>
              </a:extLst>
            </p:cNvPr>
            <p:cNvSpPr txBox="1"/>
            <p:nvPr/>
          </p:nvSpPr>
          <p:spPr>
            <a:xfrm>
              <a:off x="1547294" y="528553"/>
              <a:ext cx="3676443" cy="219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8046" tIns="125730" rIns="234696" bIns="125730" numCol="1" spcCol="1270" anchor="ctr" anchorCtr="0">
              <a:noAutofit/>
            </a:bodyPr>
            <a:lstStyle/>
            <a:p>
              <a:pPr marL="0" lvl="0" indent="0" defTabSz="1466850">
                <a:lnSpc>
                  <a:spcPct val="90000"/>
                </a:lnSpc>
                <a:spcBef>
                  <a:spcPct val="0"/>
                </a:spcBef>
                <a:spcAft>
                  <a:spcPct val="35000"/>
                </a:spcAft>
                <a:buNone/>
              </a:pPr>
              <a:r>
                <a:rPr lang="en-CA" sz="3300" kern="1200" dirty="0"/>
                <a:t>Alex Janusz, </a:t>
              </a:r>
              <a:r>
                <a:rPr lang="en-CA" sz="2400" kern="1200" dirty="0"/>
                <a:t>P.Eng., </a:t>
              </a:r>
              <a:r>
                <a:rPr lang="en-CA" sz="2400" kern="1200" dirty="0" err="1"/>
                <a:t>M.A.Sc</a:t>
              </a:r>
              <a:r>
                <a:rPr lang="en-CA" sz="2400" kern="1200" dirty="0"/>
                <a:t>. </a:t>
              </a:r>
              <a:r>
                <a:rPr lang="en-CA" sz="3300" kern="1200" dirty="0"/>
                <a:t>Building Energy Consultant</a:t>
              </a:r>
            </a:p>
          </p:txBody>
        </p:sp>
      </p:grpSp>
    </p:spTree>
    <p:extLst>
      <p:ext uri="{BB962C8B-B14F-4D97-AF65-F5344CB8AC3E}">
        <p14:creationId xmlns:p14="http://schemas.microsoft.com/office/powerpoint/2010/main" val="4258063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DEAC3-F911-B40A-58E5-665BD1ACB04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1330134-A8EA-397E-1589-71705F53D965}"/>
              </a:ext>
            </a:extLst>
          </p:cNvPr>
          <p:cNvSpPr txBox="1">
            <a:spLocks/>
          </p:cNvSpPr>
          <p:nvPr/>
        </p:nvSpPr>
        <p:spPr>
          <a:xfrm>
            <a:off x="210872" y="307775"/>
            <a:ext cx="11130228" cy="682998"/>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lang="en-US" sz="3600" i="0" kern="1200" spc="-50" baseline="0" dirty="0">
                <a:solidFill>
                  <a:schemeClr val="tx1"/>
                </a:solidFill>
                <a:latin typeface="Poppins" panose="00000500000000000000" pitchFamily="2" charset="0"/>
                <a:ea typeface="+mj-ea"/>
                <a:cs typeface="Poppins" panose="00000500000000000000" pitchFamily="2" charset="0"/>
              </a:defRPr>
            </a:lvl1pPr>
          </a:lstStyle>
          <a:p>
            <a:pPr>
              <a:lnSpc>
                <a:spcPct val="120000"/>
              </a:lnSpc>
            </a:pPr>
            <a:r>
              <a:rPr lang="en-US" dirty="0">
                <a:solidFill>
                  <a:srgbClr val="212020"/>
                </a:solidFill>
              </a:rPr>
              <a:t>Best places to reduce envelope emissions</a:t>
            </a:r>
          </a:p>
        </p:txBody>
      </p:sp>
      <p:pic>
        <p:nvPicPr>
          <p:cNvPr id="3" name="Picture 2">
            <a:extLst>
              <a:ext uri="{FF2B5EF4-FFF2-40B4-BE49-F238E27FC236}">
                <a16:creationId xmlns:a16="http://schemas.microsoft.com/office/drawing/2014/main" id="{FA3EBB3A-876E-36D8-712F-79016C3820C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51363" y="1332694"/>
            <a:ext cx="8795367" cy="4930945"/>
          </a:xfrm>
          <a:prstGeom prst="rect">
            <a:avLst/>
          </a:prstGeom>
        </p:spPr>
      </p:pic>
    </p:spTree>
    <p:extLst>
      <p:ext uri="{BB962C8B-B14F-4D97-AF65-F5344CB8AC3E}">
        <p14:creationId xmlns:p14="http://schemas.microsoft.com/office/powerpoint/2010/main" val="669329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9A087-CBF9-93BB-E4A7-E6F9C803E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7D90D-C745-AB06-3FA1-8ED4D0556FCE}"/>
              </a:ext>
            </a:extLst>
          </p:cNvPr>
          <p:cNvSpPr>
            <a:spLocks noGrp="1"/>
          </p:cNvSpPr>
          <p:nvPr>
            <p:ph type="title"/>
          </p:nvPr>
        </p:nvSpPr>
        <p:spPr/>
        <p:txBody>
          <a:bodyPr/>
          <a:lstStyle/>
          <a:p>
            <a:r>
              <a:rPr lang="en-US" dirty="0"/>
              <a:t>Overview</a:t>
            </a:r>
            <a:endParaRPr lang="en-CA" dirty="0"/>
          </a:p>
        </p:txBody>
      </p:sp>
      <p:sp>
        <p:nvSpPr>
          <p:cNvPr id="3" name="Content Placeholder 2">
            <a:extLst>
              <a:ext uri="{FF2B5EF4-FFF2-40B4-BE49-F238E27FC236}">
                <a16:creationId xmlns:a16="http://schemas.microsoft.com/office/drawing/2014/main" id="{1CA7A57B-6E04-714B-3487-60EA97A03034}"/>
              </a:ext>
            </a:extLst>
          </p:cNvPr>
          <p:cNvSpPr>
            <a:spLocks noGrp="1"/>
          </p:cNvSpPr>
          <p:nvPr>
            <p:ph idx="1"/>
          </p:nvPr>
        </p:nvSpPr>
        <p:spPr>
          <a:xfrm>
            <a:off x="724055" y="1548554"/>
            <a:ext cx="10312913" cy="4773588"/>
          </a:xfrm>
        </p:spPr>
        <p:txBody>
          <a:bodyPr>
            <a:normAutofit fontScale="92500" lnSpcReduction="10000"/>
          </a:bodyPr>
          <a:lstStyle/>
          <a:p>
            <a:pPr>
              <a:lnSpc>
                <a:spcPct val="120000"/>
              </a:lnSpc>
            </a:pPr>
            <a:r>
              <a:rPr lang="en-US" sz="2600" dirty="0">
                <a:solidFill>
                  <a:schemeClr val="bg1">
                    <a:lumMod val="50000"/>
                  </a:schemeClr>
                </a:solidFill>
                <a:latin typeface="Poppins Light" panose="00000400000000000000" pitchFamily="2" charset="0"/>
                <a:cs typeface="Poppins Light" panose="00000400000000000000" pitchFamily="2" charset="0"/>
              </a:rPr>
              <a:t>CO</a:t>
            </a:r>
            <a:r>
              <a:rPr lang="en-US" sz="2600" dirty="0">
                <a:solidFill>
                  <a:schemeClr val="bg1">
                    <a:lumMod val="50000"/>
                  </a:schemeClr>
                </a:solidFill>
                <a:cs typeface="Roboto Medium" panose="02000000000000000000" pitchFamily="2" charset="0"/>
              </a:rPr>
              <a:t>₂</a:t>
            </a:r>
            <a:r>
              <a:rPr lang="en-US" sz="2600" dirty="0">
                <a:solidFill>
                  <a:schemeClr val="bg1">
                    <a:lumMod val="50000"/>
                  </a:schemeClr>
                </a:solidFill>
                <a:latin typeface="Poppins Light" panose="00000400000000000000" pitchFamily="2" charset="0"/>
                <a:cs typeface="Poppins Light" panose="00000400000000000000" pitchFamily="2" charset="0"/>
              </a:rPr>
              <a:t> Emissions = Operating CO</a:t>
            </a:r>
            <a:r>
              <a:rPr lang="en-US" sz="2600" dirty="0">
                <a:solidFill>
                  <a:schemeClr val="bg1">
                    <a:lumMod val="50000"/>
                  </a:schemeClr>
                </a:solidFill>
                <a:cs typeface="Roboto Medium" panose="02000000000000000000" pitchFamily="2" charset="0"/>
              </a:rPr>
              <a:t>₂</a:t>
            </a:r>
            <a:r>
              <a:rPr lang="en-US" sz="2600" dirty="0">
                <a:solidFill>
                  <a:schemeClr val="bg1">
                    <a:lumMod val="50000"/>
                  </a:schemeClr>
                </a:solidFill>
                <a:latin typeface="Poppins Light" panose="00000400000000000000" pitchFamily="2" charset="0"/>
                <a:cs typeface="Poppins Light" panose="00000400000000000000" pitchFamily="2" charset="0"/>
              </a:rPr>
              <a:t> </a:t>
            </a:r>
            <a:r>
              <a:rPr lang="en-US" sz="2600" dirty="0">
                <a:solidFill>
                  <a:srgbClr val="212020"/>
                </a:solidFill>
                <a:latin typeface="Poppins Light" panose="00000400000000000000" pitchFamily="2" charset="0"/>
                <a:cs typeface="Poppins Light" panose="00000400000000000000" pitchFamily="2" charset="0"/>
              </a:rPr>
              <a:t>+ </a:t>
            </a:r>
            <a:r>
              <a:rPr lang="en-US" sz="3200" b="1" dirty="0">
                <a:solidFill>
                  <a:srgbClr val="00B050"/>
                </a:solidFill>
                <a:latin typeface="Poppins Light" panose="00000400000000000000" pitchFamily="2" charset="0"/>
                <a:cs typeface="Poppins Light" panose="00000400000000000000" pitchFamily="2" charset="0"/>
              </a:rPr>
              <a:t>Embodied C2O</a:t>
            </a:r>
            <a:r>
              <a:rPr lang="en-US" sz="3200" b="1" dirty="0">
                <a:solidFill>
                  <a:srgbClr val="00B050"/>
                </a:solidFill>
                <a:cs typeface="Roboto Medium" panose="02000000000000000000" pitchFamily="2" charset="0"/>
              </a:rPr>
              <a:t>₂</a:t>
            </a:r>
            <a:endParaRPr lang="en-US" sz="3200" b="1" dirty="0">
              <a:solidFill>
                <a:srgbClr val="212020"/>
              </a:solidFill>
              <a:latin typeface="Poppins Light" panose="00000400000000000000" pitchFamily="2" charset="0"/>
              <a:cs typeface="Poppins Light" panose="00000400000000000000" pitchFamily="2" charset="0"/>
            </a:endParaRPr>
          </a:p>
          <a:p>
            <a:pPr marL="514350" indent="-514350">
              <a:lnSpc>
                <a:spcPct val="120000"/>
              </a:lnSpc>
              <a:buFont typeface="+mj-lt"/>
              <a:buAutoNum type="arabicPeriod"/>
            </a:pPr>
            <a:r>
              <a:rPr lang="en-US" sz="3200" dirty="0">
                <a:solidFill>
                  <a:schemeClr val="accent2"/>
                </a:solidFill>
              </a:rPr>
              <a:t>Importance of embodied carbon</a:t>
            </a:r>
          </a:p>
          <a:p>
            <a:pPr marL="457200" indent="-457200">
              <a:buFont typeface="+mj-lt"/>
              <a:buAutoNum type="arabicPeriod"/>
            </a:pPr>
            <a:r>
              <a:rPr lang="en-US" sz="3200" dirty="0">
                <a:solidFill>
                  <a:schemeClr val="accent2"/>
                </a:solidFill>
              </a:rPr>
              <a:t>Low-carbon envelope design strategies</a:t>
            </a:r>
          </a:p>
          <a:p>
            <a:pPr marL="457200" indent="-457200">
              <a:buFont typeface="+mj-lt"/>
              <a:buAutoNum type="arabicPeriod"/>
            </a:pPr>
            <a:endParaRPr lang="en-US" sz="3200" dirty="0">
              <a:solidFill>
                <a:schemeClr val="accent2"/>
              </a:solidFill>
            </a:endParaRPr>
          </a:p>
          <a:p>
            <a:pPr marL="0" indent="0">
              <a:buNone/>
            </a:pPr>
            <a:r>
              <a:rPr lang="en-US" sz="2600" dirty="0">
                <a:solidFill>
                  <a:schemeClr val="bg1">
                    <a:lumMod val="50000"/>
                  </a:schemeClr>
                </a:solidFill>
                <a:latin typeface="Poppins Light" panose="00000400000000000000" pitchFamily="2" charset="0"/>
                <a:cs typeface="Poppins Light" panose="00000400000000000000" pitchFamily="2" charset="0"/>
              </a:rPr>
              <a:t>Operating Costs = Energy </a:t>
            </a:r>
            <a:r>
              <a:rPr lang="en-US" sz="2600" dirty="0">
                <a:solidFill>
                  <a:srgbClr val="212020"/>
                </a:solidFill>
                <a:latin typeface="Poppins Light" panose="00000400000000000000" pitchFamily="2" charset="0"/>
                <a:cs typeface="Poppins Light" panose="00000400000000000000" pitchFamily="2" charset="0"/>
              </a:rPr>
              <a:t>+ </a:t>
            </a:r>
            <a:r>
              <a:rPr lang="en-US" sz="3200" b="1" dirty="0">
                <a:solidFill>
                  <a:srgbClr val="00B050"/>
                </a:solidFill>
                <a:latin typeface="Poppins Light" panose="00000400000000000000" pitchFamily="2" charset="0"/>
                <a:cs typeface="Poppins Light" panose="00000400000000000000" pitchFamily="2" charset="0"/>
              </a:rPr>
              <a:t>Upkeep cost </a:t>
            </a:r>
            <a:endParaRPr lang="en-US" sz="3200" dirty="0">
              <a:solidFill>
                <a:schemeClr val="accent2"/>
              </a:solidFill>
            </a:endParaRPr>
          </a:p>
          <a:p>
            <a:pPr marL="514350" indent="-514350">
              <a:buFont typeface="+mj-lt"/>
              <a:buAutoNum type="arabicPeriod" startAt="3"/>
            </a:pPr>
            <a:r>
              <a:rPr lang="en-US" sz="3200" dirty="0">
                <a:solidFill>
                  <a:schemeClr val="accent2"/>
                </a:solidFill>
              </a:rPr>
              <a:t>Retrofit Costs</a:t>
            </a:r>
          </a:p>
          <a:p>
            <a:pPr marL="457200" indent="-457200">
              <a:buFont typeface="+mj-lt"/>
              <a:buAutoNum type="arabicPeriod" startAt="3"/>
            </a:pPr>
            <a:r>
              <a:rPr lang="en-US" sz="3200" dirty="0">
                <a:solidFill>
                  <a:schemeClr val="accent2"/>
                </a:solidFill>
              </a:rPr>
              <a:t>Benefits of</a:t>
            </a:r>
            <a:r>
              <a:rPr kumimoji="0" lang="en-US" sz="3200" b="0" i="0" u="none" strike="noStrike" kern="1200" cap="none" spc="0" normalizeH="0" baseline="0" noProof="0" dirty="0">
                <a:ln>
                  <a:noFill/>
                </a:ln>
                <a:solidFill>
                  <a:schemeClr val="accent2"/>
                </a:solidFill>
                <a:effectLst/>
                <a:uLnTx/>
                <a:uFillTx/>
                <a:latin typeface="Roboto Medium" panose="02000000000000000000" pitchFamily="2" charset="0"/>
                <a:ea typeface="Roboto Medium" panose="02000000000000000000" pitchFamily="2" charset="0"/>
                <a:cs typeface="+mn-cs"/>
              </a:rPr>
              <a:t> an envelope-first approach</a:t>
            </a:r>
          </a:p>
          <a:p>
            <a:pPr marL="0" indent="0">
              <a:buNone/>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lvl="1">
              <a:buFont typeface="Arial" panose="020B0604020202020204" pitchFamily="34" charset="0"/>
              <a:buChar char="•"/>
            </a:pPr>
            <a:endParaRPr lang="en-CA" sz="2800" dirty="0">
              <a:solidFill>
                <a:schemeClr val="accent2"/>
              </a:solidFill>
            </a:endParaRP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A5AC2385-EC31-BA99-15B3-D49F4C5FF1F6}"/>
                  </a:ext>
                </a:extLst>
              </p:cNvPr>
              <p:cNvGraphicFramePr>
                <a:graphicFrameLocks noChangeAspect="1"/>
              </p:cNvGraphicFramePr>
              <p:nvPr/>
            </p:nvGraphicFramePr>
            <p:xfrm>
              <a:off x="0" y="0"/>
              <a:ext cx="12192000" cy="6858000"/>
            </p:xfrm>
            <a:graphic>
              <a:graphicData uri="http://schemas.microsoft.com/office/powerpoint/2016/slidezoom">
                <pslz:sldZm>
                  <pslz:sldZmObj sldId="659" cId="3576051890">
                    <pslz:zmPr id="{E4460D4D-7BCE-41FD-B14D-F856019F6784}" returnToParent="0" transitionDur="1000">
                      <p166:blipFill xmlns:p166="http://schemas.microsoft.com/office/powerpoint/2016/6/main">
                        <a:blip r:embed="rId3"/>
                        <a:stretch>
                          <a:fillRect/>
                        </a:stretch>
                      </p166:blipFill>
                      <p166:spPr xmlns:p166="http://schemas.microsoft.com/office/powerpoint/2016/6/main">
                        <a:xfrm>
                          <a:off x="0" y="0"/>
                          <a:ext cx="12192000" cy="6858000"/>
                        </a:xfrm>
                        <a:prstGeom prst="rect">
                          <a:avLst/>
                        </a:prstGeom>
                        <a:ln w="3175">
                          <a:solidFill>
                            <a:prstClr val="ltGray"/>
                          </a:solidFill>
                        </a:ln>
                      </p166:spPr>
                    </pslz:zmPr>
                  </pslz:sldZmObj>
                </pslz:sldZm>
              </a:graphicData>
            </a:graphic>
          </p:graphicFrame>
        </mc:Choice>
        <mc:Fallback xmlns="">
          <p:pic>
            <p:nvPicPr>
              <p:cNvPr id="10" name="Slide Zoom 9">
                <a:hlinkClick r:id="rId4" action="ppaction://hlinksldjump"/>
                <a:extLst>
                  <a:ext uri="{FF2B5EF4-FFF2-40B4-BE49-F238E27FC236}">
                    <a16:creationId xmlns:a16="http://schemas.microsoft.com/office/drawing/2014/main" id="{A5AC2385-EC31-BA99-15B3-D49F4C5FF1F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a:ln w="3175">
                <a:solidFill>
                  <a:prstClr val="ltGray"/>
                </a:solidFill>
              </a:ln>
            </p:spPr>
          </p:pic>
        </mc:Fallback>
      </mc:AlternateContent>
      <p:sp>
        <p:nvSpPr>
          <p:cNvPr id="11" name="Rectangle 10">
            <a:extLst>
              <a:ext uri="{FF2B5EF4-FFF2-40B4-BE49-F238E27FC236}">
                <a16:creationId xmlns:a16="http://schemas.microsoft.com/office/drawing/2014/main" id="{F81E9958-9C52-DB2B-9B71-7749D3E9C42C}"/>
              </a:ext>
            </a:extLst>
          </p:cNvPr>
          <p:cNvSpPr/>
          <p:nvPr/>
        </p:nvSpPr>
        <p:spPr>
          <a:xfrm>
            <a:off x="0" y="-1"/>
            <a:ext cx="12192000" cy="5617029"/>
          </a:xfrm>
          <a:prstGeom prst="rect">
            <a:avLst/>
          </a:prstGeom>
          <a:solidFill>
            <a:srgbClr val="000000">
              <a:alpha val="1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FD1E5260-F03D-1E4A-BA99-5058C4BD064A}"/>
              </a:ext>
            </a:extLst>
          </p:cNvPr>
          <p:cNvSpPr/>
          <p:nvPr/>
        </p:nvSpPr>
        <p:spPr>
          <a:xfrm>
            <a:off x="0" y="6252754"/>
            <a:ext cx="12192000" cy="605245"/>
          </a:xfrm>
          <a:prstGeom prst="rect">
            <a:avLst/>
          </a:prstGeom>
          <a:solidFill>
            <a:srgbClr val="000000">
              <a:alpha val="1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07055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6E247-6ED2-BDE7-05CF-240834099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2221F6-8715-EC23-8C73-A7469E67268A}"/>
              </a:ext>
            </a:extLst>
          </p:cNvPr>
          <p:cNvSpPr>
            <a:spLocks noGrp="1"/>
          </p:cNvSpPr>
          <p:nvPr>
            <p:ph type="title"/>
          </p:nvPr>
        </p:nvSpPr>
        <p:spPr/>
        <p:txBody>
          <a:bodyPr/>
          <a:lstStyle/>
          <a:p>
            <a:r>
              <a:rPr lang="en-US" dirty="0"/>
              <a:t>The good old days</a:t>
            </a:r>
            <a:endParaRPr lang="en-CA" dirty="0"/>
          </a:p>
        </p:txBody>
      </p:sp>
      <p:sp>
        <p:nvSpPr>
          <p:cNvPr id="6" name="TextBox 5">
            <a:extLst>
              <a:ext uri="{FF2B5EF4-FFF2-40B4-BE49-F238E27FC236}">
                <a16:creationId xmlns:a16="http://schemas.microsoft.com/office/drawing/2014/main" id="{81847B3F-6AC9-B72D-87EC-E1E17933564D}"/>
              </a:ext>
            </a:extLst>
          </p:cNvPr>
          <p:cNvSpPr txBox="1"/>
          <p:nvPr/>
        </p:nvSpPr>
        <p:spPr>
          <a:xfrm>
            <a:off x="0" y="6183918"/>
            <a:ext cx="7506830" cy="261610"/>
          </a:xfrm>
          <a:prstGeom prst="rect">
            <a:avLst/>
          </a:prstGeom>
          <a:noFill/>
        </p:spPr>
        <p:txBody>
          <a:bodyPr wrap="square" rtlCol="0">
            <a:spAutoFit/>
          </a:bodyPr>
          <a:lstStyle/>
          <a:p>
            <a:r>
              <a:rPr lang="en-US" sz="1100" dirty="0"/>
              <a:t>Adapted from B2E &amp; SES, 2024 “B2E Commercial Building Electrification Guide”</a:t>
            </a:r>
            <a:endParaRPr lang="en-CA" sz="1100" dirty="0"/>
          </a:p>
        </p:txBody>
      </p:sp>
      <p:pic>
        <p:nvPicPr>
          <p:cNvPr id="8" name="Picture 7">
            <a:extLst>
              <a:ext uri="{FF2B5EF4-FFF2-40B4-BE49-F238E27FC236}">
                <a16:creationId xmlns:a16="http://schemas.microsoft.com/office/drawing/2014/main" id="{91E49A67-8675-D16F-EF79-211ACD31A72F}"/>
              </a:ext>
            </a:extLst>
          </p:cNvPr>
          <p:cNvPicPr>
            <a:picLocks noChangeAspect="1"/>
          </p:cNvPicPr>
          <p:nvPr/>
        </p:nvPicPr>
        <p:blipFill>
          <a:blip r:embed="rId3">
            <a:extLst>
              <a:ext uri="{96DAC541-7B7A-43D3-8B79-37D633B846F1}">
                <asvg:svgBlip xmlns:asvg="http://schemas.microsoft.com/office/drawing/2016/SVG/main" r:embed="rId4"/>
              </a:ext>
            </a:extLst>
          </a:blip>
          <a:srcRect l="-806" r="2010"/>
          <a:stretch>
            <a:fillRect/>
          </a:stretch>
        </p:blipFill>
        <p:spPr>
          <a:xfrm>
            <a:off x="1339850" y="1249193"/>
            <a:ext cx="8542704" cy="4934725"/>
          </a:xfrm>
          <a:prstGeom prst="rect">
            <a:avLst/>
          </a:prstGeom>
        </p:spPr>
      </p:pic>
    </p:spTree>
    <p:extLst>
      <p:ext uri="{BB962C8B-B14F-4D97-AF65-F5344CB8AC3E}">
        <p14:creationId xmlns:p14="http://schemas.microsoft.com/office/powerpoint/2010/main" val="3303160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827B8-EBD3-CCD4-C697-0413F47B99D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7312129-700B-8EB2-8C7C-6B57ED133F4D}"/>
              </a:ext>
            </a:extLst>
          </p:cNvPr>
          <p:cNvSpPr txBox="1">
            <a:spLocks/>
          </p:cNvSpPr>
          <p:nvPr/>
        </p:nvSpPr>
        <p:spPr>
          <a:xfrm>
            <a:off x="210872" y="307775"/>
            <a:ext cx="11277743" cy="6829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3600" i="0" kern="1200" spc="-50" baseline="0" dirty="0">
                <a:solidFill>
                  <a:schemeClr val="tx1"/>
                </a:solidFill>
                <a:latin typeface="Poppins" panose="00000500000000000000" pitchFamily="2" charset="0"/>
                <a:ea typeface="+mj-ea"/>
                <a:cs typeface="Poppins" panose="00000500000000000000" pitchFamily="2" charset="0"/>
              </a:defRPr>
            </a:lvl1pPr>
          </a:lstStyle>
          <a:p>
            <a:r>
              <a:rPr lang="en-CA" dirty="0"/>
              <a:t>Retrofit Cost</a:t>
            </a:r>
          </a:p>
        </p:txBody>
      </p:sp>
      <p:sp>
        <p:nvSpPr>
          <p:cNvPr id="7" name="Title 3">
            <a:extLst>
              <a:ext uri="{FF2B5EF4-FFF2-40B4-BE49-F238E27FC236}">
                <a16:creationId xmlns:a16="http://schemas.microsoft.com/office/drawing/2014/main" id="{918FD19E-1D2D-C417-B08E-978AF1E800C4}"/>
              </a:ext>
            </a:extLst>
          </p:cNvPr>
          <p:cNvSpPr txBox="1">
            <a:spLocks/>
          </p:cNvSpPr>
          <p:nvPr/>
        </p:nvSpPr>
        <p:spPr>
          <a:xfrm>
            <a:off x="675787" y="1902487"/>
            <a:ext cx="11648735" cy="4792511"/>
          </a:xfrm>
          <a:prstGeom prst="rect">
            <a:avLst/>
          </a:prstGeom>
        </p:spPr>
        <p:txBody>
          <a:bodyPr vert="horz" lIns="60960" tIns="30480" rIns="60960" bIns="30480" rtlCol="0" anchor="t" anchorCtr="0">
            <a:noAutofit/>
          </a:bodyPr>
          <a:lstStyle>
            <a:lvl1pPr algn="l" defTabSz="1028700" rtl="0" eaLnBrk="1" latinLnBrk="0" hangingPunct="1">
              <a:lnSpc>
                <a:spcPct val="90000"/>
              </a:lnSpc>
              <a:spcBef>
                <a:spcPct val="0"/>
              </a:spcBef>
              <a:buNone/>
              <a:defRPr sz="5300" kern="1200" baseline="0">
                <a:solidFill>
                  <a:srgbClr val="045F65"/>
                </a:solidFill>
                <a:latin typeface="Source Sans Pro Light" panose="020B0403030403020204" pitchFamily="34" charset="77"/>
                <a:ea typeface="+mj-ea"/>
                <a:cs typeface="+mj-cs"/>
              </a:defRPr>
            </a:lvl1pPr>
          </a:lstStyle>
          <a:p>
            <a:pPr>
              <a:lnSpc>
                <a:spcPct val="120000"/>
              </a:lnSpc>
            </a:pPr>
            <a:endParaRPr lang="en-US" sz="3200" dirty="0">
              <a:solidFill>
                <a:srgbClr val="212020"/>
              </a:solidFill>
              <a:latin typeface="Poppins Light" panose="00000400000000000000" pitchFamily="2" charset="0"/>
              <a:ea typeface="+mn-ea"/>
              <a:cs typeface="Poppins Light" panose="00000400000000000000" pitchFamily="2" charset="0"/>
            </a:endParaRPr>
          </a:p>
        </p:txBody>
      </p:sp>
      <p:sp>
        <p:nvSpPr>
          <p:cNvPr id="2" name="Rectangle 1">
            <a:extLst>
              <a:ext uri="{FF2B5EF4-FFF2-40B4-BE49-F238E27FC236}">
                <a16:creationId xmlns:a16="http://schemas.microsoft.com/office/drawing/2014/main" id="{E3C5C95E-43E3-F4DB-A1FB-15FBD6D8A2CF}"/>
              </a:ext>
            </a:extLst>
          </p:cNvPr>
          <p:cNvSpPr/>
          <p:nvPr/>
        </p:nvSpPr>
        <p:spPr>
          <a:xfrm>
            <a:off x="2582227" y="1902487"/>
            <a:ext cx="5926767" cy="3703153"/>
          </a:xfrm>
          <a:prstGeom prst="rect">
            <a:avLst/>
          </a:prstGeom>
          <a:gradFill flip="none" rotWithShape="1">
            <a:gsLst>
              <a:gs pos="3000">
                <a:srgbClr val="FF0000">
                  <a:lumMod val="74000"/>
                  <a:lumOff val="26000"/>
                  <a:alpha val="25000"/>
                </a:srgbClr>
              </a:gs>
              <a:gs pos="100000">
                <a:srgbClr val="009644">
                  <a:alpha val="9000"/>
                  <a:lumMod val="47000"/>
                  <a:lumOff val="53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 name="Group 2">
            <a:extLst>
              <a:ext uri="{FF2B5EF4-FFF2-40B4-BE49-F238E27FC236}">
                <a16:creationId xmlns:a16="http://schemas.microsoft.com/office/drawing/2014/main" id="{F3529ADF-F6FF-E3ED-4EAF-43FC9913108B}"/>
              </a:ext>
            </a:extLst>
          </p:cNvPr>
          <p:cNvGrpSpPr/>
          <p:nvPr/>
        </p:nvGrpSpPr>
        <p:grpSpPr>
          <a:xfrm>
            <a:off x="1186680" y="1252360"/>
            <a:ext cx="8042416" cy="5120640"/>
            <a:chOff x="1186680" y="1252360"/>
            <a:chExt cx="8042416" cy="5120640"/>
          </a:xfrm>
        </p:grpSpPr>
        <p:cxnSp>
          <p:nvCxnSpPr>
            <p:cNvPr id="5" name="Straight Connector 4">
              <a:extLst>
                <a:ext uri="{FF2B5EF4-FFF2-40B4-BE49-F238E27FC236}">
                  <a16:creationId xmlns:a16="http://schemas.microsoft.com/office/drawing/2014/main" id="{05718618-D93A-E05A-6794-F3E548A1634B}"/>
                </a:ext>
              </a:extLst>
            </p:cNvPr>
            <p:cNvCxnSpPr>
              <a:cxnSpLocks/>
            </p:cNvCxnSpPr>
            <p:nvPr/>
          </p:nvCxnSpPr>
          <p:spPr>
            <a:xfrm>
              <a:off x="4126623" y="1902487"/>
              <a:ext cx="0" cy="3745833"/>
            </a:xfrm>
            <a:prstGeom prst="line">
              <a:avLst/>
            </a:prstGeom>
            <a:ln w="57150">
              <a:solidFill>
                <a:srgbClr val="FF0000">
                  <a:alpha val="41961"/>
                </a:srgbClr>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EAB0A93-9C77-7A11-E3CE-C01FD290B46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86680" y="1252360"/>
              <a:ext cx="8042416" cy="5120640"/>
            </a:xfrm>
            <a:prstGeom prst="rect">
              <a:avLst/>
            </a:prstGeom>
          </p:spPr>
        </p:pic>
      </p:grpSp>
    </p:spTree>
    <p:extLst>
      <p:ext uri="{BB962C8B-B14F-4D97-AF65-F5344CB8AC3E}">
        <p14:creationId xmlns:p14="http://schemas.microsoft.com/office/powerpoint/2010/main" val="4246627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26122-72E1-85C5-CC0F-807A2DCF5B2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04271BD-B0C1-DF32-76C9-AD0F4C3EBCC0}"/>
              </a:ext>
            </a:extLst>
          </p:cNvPr>
          <p:cNvSpPr txBox="1">
            <a:spLocks/>
          </p:cNvSpPr>
          <p:nvPr/>
        </p:nvSpPr>
        <p:spPr>
          <a:xfrm>
            <a:off x="210872" y="307775"/>
            <a:ext cx="11277743" cy="6829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3600" i="0" kern="1200" spc="-50" baseline="0" dirty="0">
                <a:solidFill>
                  <a:schemeClr val="tx1"/>
                </a:solidFill>
                <a:latin typeface="Poppins" panose="00000500000000000000" pitchFamily="2" charset="0"/>
                <a:ea typeface="+mj-ea"/>
                <a:cs typeface="Poppins" panose="00000500000000000000" pitchFamily="2" charset="0"/>
              </a:defRPr>
            </a:lvl1pPr>
          </a:lstStyle>
          <a:p>
            <a:r>
              <a:rPr lang="en-US" dirty="0"/>
              <a:t>Envelope first approach – MURB Retrofit</a:t>
            </a:r>
            <a:endParaRPr lang="en-CA" dirty="0"/>
          </a:p>
        </p:txBody>
      </p:sp>
      <p:sp>
        <p:nvSpPr>
          <p:cNvPr id="7" name="Title 3">
            <a:extLst>
              <a:ext uri="{FF2B5EF4-FFF2-40B4-BE49-F238E27FC236}">
                <a16:creationId xmlns:a16="http://schemas.microsoft.com/office/drawing/2014/main" id="{926B6629-898F-91AB-E939-5DFFC35A3C11}"/>
              </a:ext>
            </a:extLst>
          </p:cNvPr>
          <p:cNvSpPr txBox="1">
            <a:spLocks/>
          </p:cNvSpPr>
          <p:nvPr/>
        </p:nvSpPr>
        <p:spPr>
          <a:xfrm>
            <a:off x="675787" y="1902487"/>
            <a:ext cx="11131900" cy="3888713"/>
          </a:xfrm>
          <a:prstGeom prst="rect">
            <a:avLst/>
          </a:prstGeom>
        </p:spPr>
        <p:txBody>
          <a:bodyPr vert="horz" lIns="60960" tIns="30480" rIns="60960" bIns="30480" rtlCol="0" anchor="t" anchorCtr="0">
            <a:noAutofit/>
          </a:bodyPr>
          <a:lstStyle>
            <a:lvl1pPr algn="l" defTabSz="1028700" rtl="0" eaLnBrk="1" latinLnBrk="0" hangingPunct="1">
              <a:lnSpc>
                <a:spcPct val="90000"/>
              </a:lnSpc>
              <a:spcBef>
                <a:spcPct val="0"/>
              </a:spcBef>
              <a:buNone/>
              <a:defRPr sz="5300" kern="1200" baseline="0">
                <a:solidFill>
                  <a:srgbClr val="045F65"/>
                </a:solidFill>
                <a:latin typeface="Source Sans Pro Light" panose="020B0403030403020204" pitchFamily="34" charset="77"/>
                <a:ea typeface="+mj-ea"/>
                <a:cs typeface="+mj-cs"/>
              </a:defRPr>
            </a:lvl1pPr>
          </a:lstStyle>
          <a:p>
            <a:pPr marL="914400" lvl="1" indent="-457200">
              <a:lnSpc>
                <a:spcPct val="120000"/>
              </a:lnSpc>
              <a:buFont typeface="Arial" panose="020B0604020202020204" pitchFamily="34" charset="0"/>
              <a:buChar char="•"/>
            </a:pPr>
            <a:endParaRPr lang="en-US" sz="100" dirty="0">
              <a:solidFill>
                <a:srgbClr val="212020"/>
              </a:solidFill>
              <a:latin typeface="Poppins Light" panose="00000400000000000000" pitchFamily="2" charset="0"/>
              <a:ea typeface="+mn-ea"/>
              <a:cs typeface="Poppins Light" panose="00000400000000000000" pitchFamily="2" charset="0"/>
            </a:endParaRPr>
          </a:p>
          <a:p>
            <a:pPr>
              <a:lnSpc>
                <a:spcPct val="120000"/>
              </a:lnSpc>
            </a:pPr>
            <a:r>
              <a:rPr lang="en-US" sz="3200" b="1" dirty="0">
                <a:solidFill>
                  <a:srgbClr val="009644"/>
                </a:solidFill>
                <a:latin typeface="Poppins Light" panose="00000400000000000000" pitchFamily="2" charset="0"/>
                <a:cs typeface="Poppins Light" panose="00000400000000000000" pitchFamily="2" charset="0"/>
              </a:rPr>
              <a:t>Modernize performance &amp; minimize</a:t>
            </a:r>
            <a:r>
              <a:rPr lang="en-US" sz="3200" b="1" dirty="0">
                <a:solidFill>
                  <a:srgbClr val="009644"/>
                </a:solidFill>
                <a:latin typeface="Poppins Light" panose="00000400000000000000" pitchFamily="2" charset="0"/>
                <a:ea typeface="+mn-ea"/>
                <a:cs typeface="Poppins Light" panose="00000400000000000000" pitchFamily="2" charset="0"/>
              </a:rPr>
              <a:t> upkeep 25+ years:</a:t>
            </a:r>
          </a:p>
          <a:p>
            <a:pPr marL="914400" lvl="1" indent="-457200">
              <a:lnSpc>
                <a:spcPct val="120000"/>
              </a:lnSpc>
              <a:buFont typeface="Arial" panose="020B0604020202020204" pitchFamily="34" charset="0"/>
              <a:buChar char="•"/>
            </a:pPr>
            <a:r>
              <a:rPr lang="en-US" sz="3200" dirty="0">
                <a:solidFill>
                  <a:srgbClr val="212020"/>
                </a:solidFill>
                <a:latin typeface="Poppins Light" panose="00000400000000000000" pitchFamily="2" charset="0"/>
                <a:cs typeface="Poppins Light" panose="00000400000000000000" pitchFamily="2" charset="0"/>
              </a:rPr>
              <a:t>Sheathing (Seismic)</a:t>
            </a:r>
          </a:p>
          <a:p>
            <a:pPr marL="914400" lvl="1" indent="-457200">
              <a:lnSpc>
                <a:spcPct val="120000"/>
              </a:lnSpc>
              <a:buFont typeface="Arial" panose="020B0604020202020204" pitchFamily="34" charset="0"/>
              <a:buChar char="•"/>
            </a:pPr>
            <a:r>
              <a:rPr lang="en-US" sz="3200" dirty="0">
                <a:solidFill>
                  <a:srgbClr val="212020"/>
                </a:solidFill>
                <a:latin typeface="Poppins Light" panose="00000400000000000000" pitchFamily="2" charset="0"/>
                <a:cs typeface="Poppins Light" panose="00000400000000000000" pitchFamily="2" charset="0"/>
              </a:rPr>
              <a:t>Airtightness</a:t>
            </a:r>
          </a:p>
          <a:p>
            <a:pPr marL="914400" lvl="1" indent="-457200">
              <a:lnSpc>
                <a:spcPct val="120000"/>
              </a:lnSpc>
              <a:buFont typeface="Arial" panose="020B0604020202020204" pitchFamily="34" charset="0"/>
              <a:buChar char="•"/>
            </a:pPr>
            <a:r>
              <a:rPr lang="en-US" sz="3200" dirty="0">
                <a:solidFill>
                  <a:srgbClr val="212020"/>
                </a:solidFill>
                <a:latin typeface="Poppins Light" panose="00000400000000000000" pitchFamily="2" charset="0"/>
                <a:cs typeface="Poppins Light" panose="00000400000000000000" pitchFamily="2" charset="0"/>
              </a:rPr>
              <a:t>Water control</a:t>
            </a:r>
          </a:p>
          <a:p>
            <a:pPr marL="914400" lvl="1" indent="-457200">
              <a:lnSpc>
                <a:spcPct val="120000"/>
              </a:lnSpc>
              <a:buFont typeface="Arial" panose="020B0604020202020204" pitchFamily="34" charset="0"/>
              <a:buChar char="•"/>
            </a:pPr>
            <a:r>
              <a:rPr lang="en-US" sz="3200" dirty="0">
                <a:solidFill>
                  <a:srgbClr val="212020"/>
                </a:solidFill>
                <a:latin typeface="Poppins Light" panose="00000400000000000000" pitchFamily="2" charset="0"/>
                <a:cs typeface="Poppins Light" panose="00000400000000000000" pitchFamily="2" charset="0"/>
              </a:rPr>
              <a:t>Insulation</a:t>
            </a:r>
          </a:p>
          <a:p>
            <a:pPr marL="914400" lvl="1" indent="-457200">
              <a:lnSpc>
                <a:spcPct val="120000"/>
              </a:lnSpc>
              <a:buFont typeface="Arial" panose="020B0604020202020204" pitchFamily="34" charset="0"/>
              <a:buChar char="•"/>
            </a:pPr>
            <a:r>
              <a:rPr lang="en-US" sz="3200" dirty="0">
                <a:solidFill>
                  <a:srgbClr val="212020"/>
                </a:solidFill>
                <a:latin typeface="Poppins Light" panose="00000400000000000000" pitchFamily="2" charset="0"/>
                <a:cs typeface="Poppins Light" panose="00000400000000000000" pitchFamily="2" charset="0"/>
              </a:rPr>
              <a:t>Resolve durability issues</a:t>
            </a:r>
          </a:p>
          <a:p>
            <a:pPr marL="914400" lvl="1" indent="-457200">
              <a:lnSpc>
                <a:spcPct val="120000"/>
              </a:lnSpc>
              <a:buFont typeface="Arial" panose="020B0604020202020204" pitchFamily="34" charset="0"/>
              <a:buChar char="•"/>
            </a:pPr>
            <a:endParaRPr lang="en-US" sz="3200" dirty="0">
              <a:solidFill>
                <a:srgbClr val="212020"/>
              </a:solidFill>
              <a:latin typeface="Poppins Light" panose="00000400000000000000" pitchFamily="2" charset="0"/>
              <a:cs typeface="Poppins Light" panose="00000400000000000000" pitchFamily="2" charset="0"/>
            </a:endParaRPr>
          </a:p>
          <a:p>
            <a:pPr marL="914400" lvl="1" indent="-457200">
              <a:lnSpc>
                <a:spcPct val="120000"/>
              </a:lnSpc>
              <a:buFont typeface="Arial" panose="020B0604020202020204" pitchFamily="34" charset="0"/>
              <a:buChar char="•"/>
            </a:pPr>
            <a:endParaRPr lang="en-US" sz="3200" b="1" dirty="0">
              <a:solidFill>
                <a:srgbClr val="009644"/>
              </a:solidFill>
              <a:latin typeface="Poppins Light" panose="00000400000000000000" pitchFamily="2" charset="0"/>
              <a:ea typeface="+mn-ea"/>
              <a:cs typeface="Poppins Light" panose="00000400000000000000" pitchFamily="2" charset="0"/>
            </a:endParaRPr>
          </a:p>
          <a:p>
            <a:pPr>
              <a:lnSpc>
                <a:spcPct val="120000"/>
              </a:lnSpc>
            </a:pPr>
            <a:endParaRPr lang="en-US" sz="3200" dirty="0">
              <a:solidFill>
                <a:srgbClr val="212020"/>
              </a:solidFill>
              <a:latin typeface="Poppins Light" panose="00000400000000000000" pitchFamily="2" charset="0"/>
              <a:ea typeface="+mn-ea"/>
              <a:cs typeface="Poppins Light" panose="00000400000000000000" pitchFamily="2" charset="0"/>
            </a:endParaRPr>
          </a:p>
          <a:p>
            <a:pPr>
              <a:lnSpc>
                <a:spcPct val="120000"/>
              </a:lnSpc>
            </a:pPr>
            <a:endParaRPr lang="en-US" sz="3200" dirty="0">
              <a:solidFill>
                <a:srgbClr val="212020"/>
              </a:solidFill>
              <a:latin typeface="Poppins Light" panose="00000400000000000000" pitchFamily="2" charset="0"/>
              <a:ea typeface="+mn-ea"/>
              <a:cs typeface="Poppins Light" panose="00000400000000000000" pitchFamily="2" charset="0"/>
            </a:endParaRPr>
          </a:p>
        </p:txBody>
      </p:sp>
    </p:spTree>
    <p:extLst>
      <p:ext uri="{BB962C8B-B14F-4D97-AF65-F5344CB8AC3E}">
        <p14:creationId xmlns:p14="http://schemas.microsoft.com/office/powerpoint/2010/main" val="2019388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20229D-2341-B168-B65B-2435506B6DE0}"/>
              </a:ext>
            </a:extLst>
          </p:cNvPr>
          <p:cNvSpPr>
            <a:spLocks noGrp="1"/>
          </p:cNvSpPr>
          <p:nvPr>
            <p:ph type="title"/>
          </p:nvPr>
        </p:nvSpPr>
        <p:spPr>
          <a:xfrm>
            <a:off x="210872" y="307775"/>
            <a:ext cx="10385844" cy="682998"/>
          </a:xfrm>
        </p:spPr>
        <p:txBody>
          <a:bodyPr>
            <a:normAutofit/>
          </a:bodyPr>
          <a:lstStyle/>
          <a:p>
            <a:r>
              <a:rPr lang="en-US" dirty="0"/>
              <a:t>Envelope first approach – MURB Retrofit</a:t>
            </a:r>
            <a:endParaRPr lang="en-CA" dirty="0"/>
          </a:p>
        </p:txBody>
      </p:sp>
      <p:sp>
        <p:nvSpPr>
          <p:cNvPr id="8" name="TextBox 7">
            <a:extLst>
              <a:ext uri="{FF2B5EF4-FFF2-40B4-BE49-F238E27FC236}">
                <a16:creationId xmlns:a16="http://schemas.microsoft.com/office/drawing/2014/main" id="{EBCADC3E-7B90-878E-36AD-35C16F5AD755}"/>
              </a:ext>
            </a:extLst>
          </p:cNvPr>
          <p:cNvSpPr txBox="1"/>
          <p:nvPr/>
        </p:nvSpPr>
        <p:spPr>
          <a:xfrm>
            <a:off x="510308" y="1597680"/>
            <a:ext cx="6094770" cy="584775"/>
          </a:xfrm>
          <a:prstGeom prst="rect">
            <a:avLst/>
          </a:prstGeom>
          <a:noFill/>
        </p:spPr>
        <p:txBody>
          <a:bodyPr wrap="square">
            <a:spAutoFit/>
          </a:bodyPr>
          <a:lstStyle/>
          <a:p>
            <a:r>
              <a:rPr lang="en-US" sz="3200" b="1" dirty="0">
                <a:latin typeface="Poppins Light" panose="00000400000000000000" pitchFamily="2" charset="0"/>
                <a:cs typeface="Poppins Light" panose="00000400000000000000" pitchFamily="2" charset="0"/>
              </a:rPr>
              <a:t>Mechanical Synergies</a:t>
            </a:r>
            <a:endParaRPr lang="en-CA" sz="3200" b="1" dirty="0">
              <a:latin typeface="Poppins Light" panose="00000400000000000000" pitchFamily="2" charset="0"/>
              <a:cs typeface="Poppins Light" panose="00000400000000000000" pitchFamily="2" charset="0"/>
            </a:endParaRPr>
          </a:p>
        </p:txBody>
      </p:sp>
      <p:sp>
        <p:nvSpPr>
          <p:cNvPr id="9" name="TextBox 8">
            <a:extLst>
              <a:ext uri="{FF2B5EF4-FFF2-40B4-BE49-F238E27FC236}">
                <a16:creationId xmlns:a16="http://schemas.microsoft.com/office/drawing/2014/main" id="{8E23C577-F578-A27B-12BA-1F8FAE5A534F}"/>
              </a:ext>
            </a:extLst>
          </p:cNvPr>
          <p:cNvSpPr txBox="1"/>
          <p:nvPr/>
        </p:nvSpPr>
        <p:spPr>
          <a:xfrm>
            <a:off x="8299452" y="1001838"/>
            <a:ext cx="2420430" cy="646331"/>
          </a:xfrm>
          <a:prstGeom prst="rect">
            <a:avLst/>
          </a:prstGeom>
          <a:solidFill>
            <a:srgbClr val="FFFF00"/>
          </a:solidFill>
        </p:spPr>
        <p:txBody>
          <a:bodyPr wrap="square" rtlCol="0">
            <a:spAutoFit/>
          </a:bodyPr>
          <a:lstStyle/>
          <a:p>
            <a:r>
              <a:rPr lang="en-US" b="1" dirty="0">
                <a:solidFill>
                  <a:srgbClr val="FF0000"/>
                </a:solidFill>
              </a:rPr>
              <a:t>Confirm with mech expert</a:t>
            </a:r>
            <a:endParaRPr lang="en-CA" b="1" dirty="0">
              <a:solidFill>
                <a:srgbClr val="FF0000"/>
              </a:solidFill>
            </a:endParaRPr>
          </a:p>
        </p:txBody>
      </p:sp>
      <p:pic>
        <p:nvPicPr>
          <p:cNvPr id="1026" name="Picture 2">
            <a:extLst>
              <a:ext uri="{FF2B5EF4-FFF2-40B4-BE49-F238E27FC236}">
                <a16:creationId xmlns:a16="http://schemas.microsoft.com/office/drawing/2014/main" id="{1690FC2E-692F-8CF5-BD17-959AB6E2C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16" y="990773"/>
            <a:ext cx="4488009" cy="261367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F4C1434-9053-60F7-D43F-295EE8B167B2}"/>
              </a:ext>
            </a:extLst>
          </p:cNvPr>
          <p:cNvSpPr>
            <a:spLocks noGrp="1"/>
          </p:cNvSpPr>
          <p:nvPr>
            <p:ph sz="half" idx="1"/>
          </p:nvPr>
        </p:nvSpPr>
        <p:spPr>
          <a:xfrm>
            <a:off x="1097279" y="2120900"/>
            <a:ext cx="5660571" cy="4055319"/>
          </a:xfrm>
        </p:spPr>
        <p:txBody>
          <a:bodyPr>
            <a:normAutofit fontScale="92500" lnSpcReduction="20000"/>
          </a:bodyPr>
          <a:lstStyle/>
          <a:p>
            <a:pPr>
              <a:lnSpc>
                <a:spcPct val="120000"/>
              </a:lnSpc>
              <a:buClrTx/>
              <a:buFont typeface="Arial" panose="020B0604020202020204" pitchFamily="34" charset="0"/>
              <a:buChar char="•"/>
            </a:pPr>
            <a:r>
              <a:rPr lang="en-US" sz="3200" dirty="0">
                <a:solidFill>
                  <a:srgbClr val="212020"/>
                </a:solidFill>
                <a:latin typeface="Poppins Light" panose="00000400000000000000" pitchFamily="2" charset="0"/>
                <a:cs typeface="Poppins Light" panose="00000400000000000000" pitchFamily="2" charset="0"/>
              </a:rPr>
              <a:t>Minimize peak loads</a:t>
            </a:r>
          </a:p>
          <a:p>
            <a:pPr>
              <a:lnSpc>
                <a:spcPct val="120000"/>
              </a:lnSpc>
              <a:buClrTx/>
              <a:buFont typeface="Arial" panose="020B0604020202020204" pitchFamily="34" charset="0"/>
              <a:buChar char="•"/>
            </a:pPr>
            <a:r>
              <a:rPr lang="en-US" sz="3200" dirty="0">
                <a:solidFill>
                  <a:srgbClr val="212020"/>
                </a:solidFill>
                <a:latin typeface="Poppins Light" panose="00000400000000000000" pitchFamily="2" charset="0"/>
                <a:cs typeface="Poppins Light" panose="00000400000000000000" pitchFamily="2" charset="0"/>
              </a:rPr>
              <a:t>Add penetrations </a:t>
            </a:r>
          </a:p>
          <a:p>
            <a:pPr>
              <a:lnSpc>
                <a:spcPct val="120000"/>
              </a:lnSpc>
              <a:buClrTx/>
              <a:buFont typeface="Arial" panose="020B0604020202020204" pitchFamily="34" charset="0"/>
              <a:buChar char="•"/>
            </a:pPr>
            <a:r>
              <a:rPr lang="en-US" sz="3200" dirty="0">
                <a:solidFill>
                  <a:srgbClr val="212020"/>
                </a:solidFill>
                <a:latin typeface="Poppins Light" panose="00000400000000000000" pitchFamily="2" charset="0"/>
                <a:cs typeface="Poppins Light" panose="00000400000000000000" pitchFamily="2" charset="0"/>
              </a:rPr>
              <a:t>Install small, unitized HRVs + heat pumps</a:t>
            </a:r>
          </a:p>
          <a:p>
            <a:pPr>
              <a:lnSpc>
                <a:spcPct val="120000"/>
              </a:lnSpc>
              <a:buClrTx/>
              <a:buFont typeface="Arial" panose="020B0604020202020204" pitchFamily="34" charset="0"/>
              <a:buChar char="•"/>
            </a:pPr>
            <a:r>
              <a:rPr lang="en-US" sz="3200" b="1" dirty="0">
                <a:solidFill>
                  <a:srgbClr val="00B050"/>
                </a:solidFill>
                <a:latin typeface="Poppins Light" panose="00000400000000000000" pitchFamily="2" charset="0"/>
                <a:cs typeface="Poppins Light" panose="00000400000000000000" pitchFamily="2" charset="0"/>
              </a:rPr>
              <a:t>Result: E</a:t>
            </a:r>
            <a:r>
              <a:rPr lang="en-US" sz="3200" dirty="0">
                <a:solidFill>
                  <a:srgbClr val="00B050"/>
                </a:solidFill>
                <a:latin typeface="Poppins Light" panose="00000400000000000000" pitchFamily="2" charset="0"/>
                <a:cs typeface="Poppins Light" panose="00000400000000000000" pitchFamily="2" charset="0"/>
              </a:rPr>
              <a:t>nhanced ventilation, reduce embodied carbon, and lower upkeep costs.</a:t>
            </a:r>
          </a:p>
          <a:p>
            <a:pPr marL="0" indent="0">
              <a:lnSpc>
                <a:spcPct val="120000"/>
              </a:lnSpc>
              <a:buClrTx/>
              <a:buNone/>
            </a:pPr>
            <a:endParaRPr lang="en-US" sz="3200" dirty="0">
              <a:solidFill>
                <a:srgbClr val="212020"/>
              </a:solidFill>
              <a:latin typeface="Poppins Light" panose="00000400000000000000" pitchFamily="2" charset="0"/>
              <a:cs typeface="Poppins Light" panose="00000400000000000000" pitchFamily="2" charset="0"/>
            </a:endParaRPr>
          </a:p>
          <a:p>
            <a:pPr marL="0" indent="0">
              <a:buNone/>
            </a:pPr>
            <a:endParaRPr lang="en-CA" dirty="0"/>
          </a:p>
        </p:txBody>
      </p:sp>
      <p:pic>
        <p:nvPicPr>
          <p:cNvPr id="1030" name="Picture 6">
            <a:extLst>
              <a:ext uri="{FF2B5EF4-FFF2-40B4-BE49-F238E27FC236}">
                <a16:creationId xmlns:a16="http://schemas.microsoft.com/office/drawing/2014/main" id="{DEB3BC26-D638-94D9-0663-4326344003EF}"/>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9476845" y="3790270"/>
            <a:ext cx="1965180" cy="23859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18700C1-4CF9-70BF-2E27-F335518611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4016" y="3790166"/>
            <a:ext cx="1965180" cy="238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600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9A60E-14FC-65B7-BC51-2414CEA7C4F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34E6652-520A-5636-02B7-D5C2896C305D}"/>
              </a:ext>
            </a:extLst>
          </p:cNvPr>
          <p:cNvSpPr txBox="1">
            <a:spLocks/>
          </p:cNvSpPr>
          <p:nvPr/>
        </p:nvSpPr>
        <p:spPr>
          <a:xfrm>
            <a:off x="0" y="835274"/>
            <a:ext cx="6507169" cy="682998"/>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lang="en-US" sz="3600" i="0" kern="1200" spc="-50" baseline="0" dirty="0">
                <a:solidFill>
                  <a:schemeClr val="tx1"/>
                </a:solidFill>
                <a:latin typeface="Poppins" panose="00000500000000000000" pitchFamily="2" charset="0"/>
                <a:ea typeface="+mj-ea"/>
                <a:cs typeface="Poppins" panose="00000500000000000000" pitchFamily="2" charset="0"/>
              </a:defRPr>
            </a:lvl1pPr>
          </a:lstStyle>
          <a:p>
            <a:endParaRPr lang="en-CA" dirty="0"/>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6ECE4C3E-EEDE-9B2B-F3F6-4B465643C0BC}"/>
                  </a:ext>
                </a:extLst>
              </p:cNvPr>
              <p:cNvGraphicFramePr>
                <a:graphicFrameLocks noChangeAspect="1"/>
              </p:cNvGraphicFramePr>
              <p:nvPr>
                <p:extLst>
                  <p:ext uri="{D42A27DB-BD31-4B8C-83A1-F6EECF244321}">
                    <p14:modId xmlns:p14="http://schemas.microsoft.com/office/powerpoint/2010/main" val="3580534441"/>
                  </p:ext>
                </p:extLst>
              </p:nvPr>
            </p:nvGraphicFramePr>
            <p:xfrm>
              <a:off x="0" y="0"/>
              <a:ext cx="12192000" cy="6858000"/>
            </p:xfrm>
            <a:graphic>
              <a:graphicData uri="http://schemas.microsoft.com/office/powerpoint/2016/slidezoom">
                <pslz:sldZm>
                  <pslz:sldZmObj sldId="556" cId="7714896">
                    <pslz:zmPr id="{C13D3324-E32A-4FD0-A541-9BDEE23C9717}" returnToParent="0" transitionDur="1000">
                      <p166:blipFill xmlns:p166="http://schemas.microsoft.com/office/powerpoint/2016/6/main">
                        <a:blip r:embed="rId3"/>
                        <a:stretch>
                          <a:fillRect/>
                        </a:stretch>
                      </p166:blipFill>
                      <p166:spPr xmlns:p166="http://schemas.microsoft.com/office/powerpoint/2016/6/main">
                        <a:xfrm>
                          <a:off x="0" y="0"/>
                          <a:ext cx="12192000" cy="6858000"/>
                        </a:xfrm>
                        <a:prstGeom prst="rect">
                          <a:avLst/>
                        </a:prstGeom>
                        <a:ln w="3175">
                          <a:solidFill>
                            <a:prstClr val="ltGray"/>
                          </a:solidFill>
                        </a:ln>
                      </p166:spPr>
                    </pslz:zmPr>
                  </pslz:sldZmObj>
                </pslz:sldZm>
              </a:graphicData>
            </a:graphic>
          </p:graphicFrame>
        </mc:Choice>
        <mc:Fallback xmlns="">
          <p:pic>
            <p:nvPicPr>
              <p:cNvPr id="4" name="Slide Zoom 3">
                <a:hlinkClick r:id="rId4" action="ppaction://hlinksldjump"/>
                <a:extLst>
                  <a:ext uri="{FF2B5EF4-FFF2-40B4-BE49-F238E27FC236}">
                    <a16:creationId xmlns:a16="http://schemas.microsoft.com/office/drawing/2014/main" id="{6ECE4C3E-EEDE-9B2B-F3F6-4B465643C0BC}"/>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a:ln w="3175">
                <a:solidFill>
                  <a:prstClr val="ltGray"/>
                </a:solidFill>
              </a:ln>
            </p:spPr>
          </p:pic>
        </mc:Fallback>
      </mc:AlternateContent>
    </p:spTree>
    <p:extLst>
      <p:ext uri="{BB962C8B-B14F-4D97-AF65-F5344CB8AC3E}">
        <p14:creationId xmlns:p14="http://schemas.microsoft.com/office/powerpoint/2010/main" val="3560749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292316-8F27-8F0F-726F-B14B97812D04}"/>
              </a:ext>
            </a:extLst>
          </p:cNvPr>
          <p:cNvSpPr>
            <a:spLocks noGrp="1"/>
          </p:cNvSpPr>
          <p:nvPr>
            <p:ph type="title"/>
          </p:nvPr>
        </p:nvSpPr>
        <p:spPr>
          <a:xfrm>
            <a:off x="2696164" y="1972451"/>
            <a:ext cx="6507169" cy="955103"/>
          </a:xfrm>
        </p:spPr>
        <p:txBody>
          <a:bodyPr>
            <a:normAutofit fontScale="90000"/>
          </a:bodyPr>
          <a:lstStyle/>
          <a:p>
            <a:pPr algn="ctr"/>
            <a:r>
              <a:rPr lang="en-US" dirty="0"/>
              <a:t>Thank you for your attention!</a:t>
            </a:r>
            <a:endParaRPr lang="en-CA" dirty="0"/>
          </a:p>
        </p:txBody>
      </p:sp>
    </p:spTree>
    <p:extLst>
      <p:ext uri="{BB962C8B-B14F-4D97-AF65-F5344CB8AC3E}">
        <p14:creationId xmlns:p14="http://schemas.microsoft.com/office/powerpoint/2010/main" val="534256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46F8E-C7E2-EE17-0526-CB4065251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6AD4B-C94F-81EE-0E8F-6DCA40A22603}"/>
              </a:ext>
            </a:extLst>
          </p:cNvPr>
          <p:cNvSpPr>
            <a:spLocks noGrp="1"/>
          </p:cNvSpPr>
          <p:nvPr>
            <p:ph type="title"/>
          </p:nvPr>
        </p:nvSpPr>
        <p:spPr/>
        <p:txBody>
          <a:bodyPr>
            <a:normAutofit/>
          </a:bodyPr>
          <a:lstStyle/>
          <a:p>
            <a:r>
              <a:rPr lang="en-US" dirty="0"/>
              <a:t>Deep Energy Retrofits</a:t>
            </a:r>
            <a:endParaRPr lang="en-CA" dirty="0"/>
          </a:p>
        </p:txBody>
      </p:sp>
      <p:sp>
        <p:nvSpPr>
          <p:cNvPr id="3" name="Content Placeholder 2">
            <a:extLst>
              <a:ext uri="{FF2B5EF4-FFF2-40B4-BE49-F238E27FC236}">
                <a16:creationId xmlns:a16="http://schemas.microsoft.com/office/drawing/2014/main" id="{1EAAF374-76F2-D13A-07A2-AD83347B88B5}"/>
              </a:ext>
            </a:extLst>
          </p:cNvPr>
          <p:cNvSpPr>
            <a:spLocks noGrp="1"/>
          </p:cNvSpPr>
          <p:nvPr>
            <p:ph idx="1"/>
          </p:nvPr>
        </p:nvSpPr>
        <p:spPr>
          <a:xfrm>
            <a:off x="595085" y="1523265"/>
            <a:ext cx="11117943" cy="4180849"/>
          </a:xfrm>
        </p:spPr>
        <p:txBody>
          <a:bodyPr>
            <a:normAutofit lnSpcReduction="10000"/>
          </a:bodyPr>
          <a:lstStyle/>
          <a:p>
            <a:pPr>
              <a:buFont typeface="Arial" panose="020B0604020202020204" pitchFamily="34" charset="0"/>
              <a:buChar char="•"/>
            </a:pPr>
            <a:r>
              <a:rPr lang="en-US" sz="3200" dirty="0"/>
              <a:t>50+% energy savings</a:t>
            </a:r>
          </a:p>
          <a:p>
            <a:pPr>
              <a:buFont typeface="Arial" panose="020B0604020202020204" pitchFamily="34" charset="0"/>
              <a:buChar char="•"/>
            </a:pPr>
            <a:r>
              <a:rPr lang="en-US" sz="3200" dirty="0"/>
              <a:t>Critical to Canada 2050 Net-Zero Strategy</a:t>
            </a:r>
          </a:p>
          <a:p>
            <a:pPr>
              <a:buFont typeface="Arial" panose="020B0604020202020204" pitchFamily="34" charset="0"/>
              <a:buChar char="•"/>
            </a:pPr>
            <a:r>
              <a:rPr lang="en-US" sz="3200" dirty="0"/>
              <a:t>Faster and cheaper than new construction</a:t>
            </a:r>
          </a:p>
          <a:p>
            <a:pPr>
              <a:buFont typeface="Arial" panose="020B0604020202020204" pitchFamily="34" charset="0"/>
              <a:buChar char="•"/>
            </a:pPr>
            <a:r>
              <a:rPr lang="en-US" sz="3200" dirty="0"/>
              <a:t>Keep tenants in place &amp; keep in affordable housing stock</a:t>
            </a:r>
          </a:p>
          <a:p>
            <a:pPr>
              <a:buFont typeface="Arial" panose="020B0604020202020204" pitchFamily="34" charset="0"/>
              <a:buChar char="•"/>
            </a:pPr>
            <a:r>
              <a:rPr lang="en-US" sz="3200" dirty="0"/>
              <a:t>Low embodied carbon </a:t>
            </a:r>
          </a:p>
          <a:p>
            <a:pPr>
              <a:buFont typeface="Arial" panose="020B0604020202020204" pitchFamily="34" charset="0"/>
              <a:buChar char="•"/>
            </a:pPr>
            <a:r>
              <a:rPr lang="en-US" sz="3200" dirty="0"/>
              <a:t>Resilience + Safety (Cooling) </a:t>
            </a:r>
          </a:p>
          <a:p>
            <a:pPr>
              <a:buFont typeface="Arial" panose="020B0604020202020204" pitchFamily="34" charset="0"/>
              <a:buChar char="•"/>
            </a:pPr>
            <a:endParaRPr lang="en-US" sz="3200" dirty="0"/>
          </a:p>
          <a:p>
            <a:pPr marL="0" indent="0">
              <a:buNone/>
            </a:pPr>
            <a:endParaRPr lang="en-CA" dirty="0"/>
          </a:p>
        </p:txBody>
      </p:sp>
    </p:spTree>
    <p:extLst>
      <p:ext uri="{BB962C8B-B14F-4D97-AF65-F5344CB8AC3E}">
        <p14:creationId xmlns:p14="http://schemas.microsoft.com/office/powerpoint/2010/main" val="414554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BF8D3-C8FA-5C0F-CE3D-CD3D98982D81}"/>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5328D6F-505B-6C4B-2D96-BD96F574EEB8}"/>
              </a:ext>
            </a:extLst>
          </p:cNvPr>
          <p:cNvSpPr txBox="1">
            <a:spLocks noGrp="1" noRot="1" noMove="1" noResize="1" noEditPoints="1" noAdjustHandles="1" noChangeArrowheads="1" noChangeShapeType="1"/>
          </p:cNvSpPr>
          <p:nvPr/>
        </p:nvSpPr>
        <p:spPr>
          <a:xfrm>
            <a:off x="0" y="997612"/>
            <a:ext cx="6507169" cy="682998"/>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lang="en-US" sz="3600" i="0" kern="1200" spc="-50" baseline="0" dirty="0">
                <a:solidFill>
                  <a:schemeClr val="tx1"/>
                </a:solidFill>
                <a:latin typeface="Poppins" panose="00000500000000000000" pitchFamily="2" charset="0"/>
                <a:ea typeface="+mj-ea"/>
                <a:cs typeface="Poppins" panose="00000500000000000000" pitchFamily="2" charset="0"/>
              </a:defRPr>
            </a:lvl1pPr>
          </a:lstStyle>
          <a:p>
            <a:endParaRPr lang="en-CA" dirty="0"/>
          </a:p>
        </p:txBody>
      </p:sp>
      <p:pic>
        <p:nvPicPr>
          <p:cNvPr id="1026" name="Picture 2" descr="Moreland Kennedy House - Brightside">
            <a:extLst>
              <a:ext uri="{FF2B5EF4-FFF2-40B4-BE49-F238E27FC236}">
                <a16:creationId xmlns:a16="http://schemas.microsoft.com/office/drawing/2014/main" id="{C7957D2A-9C16-4722-8C7D-BBF7116934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59" r="14822"/>
          <a:stretch>
            <a:fillRect/>
          </a:stretch>
        </p:blipFill>
        <p:spPr bwMode="auto">
          <a:xfrm>
            <a:off x="1180119" y="125771"/>
            <a:ext cx="2073465" cy="19549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9C31C5-7094-FA04-AD73-0195CB1B1E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66" r="12034"/>
          <a:stretch>
            <a:fillRect/>
          </a:stretch>
        </p:blipFill>
        <p:spPr bwMode="auto">
          <a:xfrm>
            <a:off x="4158570" y="125771"/>
            <a:ext cx="1726942" cy="19549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1414E74-8F41-1463-EF10-3DA432AC34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519" r="20780"/>
          <a:stretch>
            <a:fillRect/>
          </a:stretch>
        </p:blipFill>
        <p:spPr bwMode="auto">
          <a:xfrm>
            <a:off x="6790498" y="121262"/>
            <a:ext cx="1604058" cy="19549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4EADDAE-BF49-9612-672B-6D0261D1E0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818" y="4291213"/>
            <a:ext cx="2765526" cy="18445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89B805C-F643-3074-C55A-FFF835EBDE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539"/>
          <a:stretch>
            <a:fillRect/>
          </a:stretch>
        </p:blipFill>
        <p:spPr bwMode="auto">
          <a:xfrm>
            <a:off x="1170251" y="4289094"/>
            <a:ext cx="1591422" cy="18466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4852EAC-E01D-8FB6-FD02-2192FE18B3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6179" y="4286152"/>
            <a:ext cx="2466133" cy="18495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4BD9B1-5A61-3A14-1FCB-0A2D6E151821}"/>
              </a:ext>
            </a:extLst>
          </p:cNvPr>
          <p:cNvPicPr>
            <a:picLocks noChangeAspect="1"/>
          </p:cNvPicPr>
          <p:nvPr/>
        </p:nvPicPr>
        <p:blipFill>
          <a:blip r:embed="rId9"/>
          <a:stretch>
            <a:fillRect/>
          </a:stretch>
        </p:blipFill>
        <p:spPr>
          <a:xfrm>
            <a:off x="8846849" y="4291213"/>
            <a:ext cx="1894822" cy="1849600"/>
          </a:xfrm>
          <a:prstGeom prst="rect">
            <a:avLst/>
          </a:prstGeom>
        </p:spPr>
      </p:pic>
      <p:sp>
        <p:nvSpPr>
          <p:cNvPr id="5" name="AutoShape 16">
            <a:extLst>
              <a:ext uri="{FF2B5EF4-FFF2-40B4-BE49-F238E27FC236}">
                <a16:creationId xmlns:a16="http://schemas.microsoft.com/office/drawing/2014/main" id="{45D950EE-52E7-E12B-E864-2569C8008ED7}"/>
              </a:ext>
            </a:extLst>
          </p:cNvPr>
          <p:cNvSpPr>
            <a:spLocks noChangeAspect="1" noChangeArrowheads="1"/>
          </p:cNvSpPr>
          <p:nvPr/>
        </p:nvSpPr>
        <p:spPr bwMode="auto">
          <a:xfrm>
            <a:off x="-634502" y="785379"/>
            <a:ext cx="1984042" cy="19840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a:extLst>
              <a:ext uri="{FF2B5EF4-FFF2-40B4-BE49-F238E27FC236}">
                <a16:creationId xmlns:a16="http://schemas.microsoft.com/office/drawing/2014/main" id="{5D928BDB-9A25-862B-AB72-D97462FB3955}"/>
              </a:ext>
            </a:extLst>
          </p:cNvPr>
          <p:cNvPicPr>
            <a:picLocks noChangeAspect="1"/>
          </p:cNvPicPr>
          <p:nvPr/>
        </p:nvPicPr>
        <p:blipFill>
          <a:blip r:embed="rId10"/>
          <a:stretch>
            <a:fillRect/>
          </a:stretch>
        </p:blipFill>
        <p:spPr>
          <a:xfrm>
            <a:off x="1176251" y="2283908"/>
            <a:ext cx="2765526" cy="1801993"/>
          </a:xfrm>
          <a:prstGeom prst="rect">
            <a:avLst/>
          </a:prstGeom>
        </p:spPr>
      </p:pic>
      <p:pic>
        <p:nvPicPr>
          <p:cNvPr id="1042" name="Picture 18">
            <a:extLst>
              <a:ext uri="{FF2B5EF4-FFF2-40B4-BE49-F238E27FC236}">
                <a16:creationId xmlns:a16="http://schemas.microsoft.com/office/drawing/2014/main" id="{D94F13AB-6F3D-56CF-6267-AA5836B6534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041" r="48584" b="5717"/>
          <a:stretch>
            <a:fillRect/>
          </a:stretch>
        </p:blipFill>
        <p:spPr bwMode="auto">
          <a:xfrm>
            <a:off x="9299541" y="125771"/>
            <a:ext cx="1442130" cy="198404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9CAD3F5-6E86-A309-BFCB-AA42BA35E05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872" t="8660" r="13077" b="10656"/>
          <a:stretch>
            <a:fillRect/>
          </a:stretch>
        </p:blipFill>
        <p:spPr bwMode="auto">
          <a:xfrm>
            <a:off x="7887856" y="2288303"/>
            <a:ext cx="2853816" cy="1797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01BD175-E6C6-A178-47AC-55FFF7327A18}"/>
              </a:ext>
            </a:extLst>
          </p:cNvPr>
          <p:cNvPicPr>
            <a:picLocks noChangeAspect="1"/>
          </p:cNvPicPr>
          <p:nvPr/>
        </p:nvPicPr>
        <p:blipFill>
          <a:blip r:embed="rId13"/>
          <a:stretch>
            <a:fillRect/>
          </a:stretch>
        </p:blipFill>
        <p:spPr>
          <a:xfrm>
            <a:off x="4867564" y="2284304"/>
            <a:ext cx="2215079" cy="1801598"/>
          </a:xfrm>
          <a:prstGeom prst="rect">
            <a:avLst/>
          </a:prstGeom>
        </p:spPr>
      </p:pic>
    </p:spTree>
    <p:extLst>
      <p:ext uri="{BB962C8B-B14F-4D97-AF65-F5344CB8AC3E}">
        <p14:creationId xmlns:p14="http://schemas.microsoft.com/office/powerpoint/2010/main" val="867866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2A7FB3-1E45-48AE-0327-08C233CB4859}"/>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95" t="140" r="-1" b="10967"/>
          <a:stretch>
            <a:fillRect/>
          </a:stretch>
        </p:blipFill>
        <p:spPr>
          <a:xfrm>
            <a:off x="6688391" y="-1"/>
            <a:ext cx="5503608" cy="6400801"/>
          </a:xfrm>
          <a:prstGeom prst="rect">
            <a:avLst/>
          </a:prstGeom>
        </p:spPr>
      </p:pic>
      <p:sp>
        <p:nvSpPr>
          <p:cNvPr id="8" name="Title 3">
            <a:extLst>
              <a:ext uri="{FF2B5EF4-FFF2-40B4-BE49-F238E27FC236}">
                <a16:creationId xmlns:a16="http://schemas.microsoft.com/office/drawing/2014/main" id="{1541A23E-9C4A-201C-A42C-1FE061955F69}"/>
              </a:ext>
            </a:extLst>
          </p:cNvPr>
          <p:cNvSpPr txBox="1">
            <a:spLocks/>
          </p:cNvSpPr>
          <p:nvPr/>
        </p:nvSpPr>
        <p:spPr>
          <a:xfrm>
            <a:off x="678979" y="1518272"/>
            <a:ext cx="10834042" cy="3772599"/>
          </a:xfrm>
          <a:prstGeom prst="rect">
            <a:avLst/>
          </a:prstGeom>
        </p:spPr>
        <p:txBody>
          <a:bodyPr vert="horz" lIns="60960" tIns="30480" rIns="60960" bIns="30480" rtlCol="0" anchor="t" anchorCtr="0">
            <a:noAutofit/>
          </a:bodyPr>
          <a:lstStyle>
            <a:lvl1pPr algn="l" defTabSz="1028700" rtl="0" eaLnBrk="1" latinLnBrk="0" hangingPunct="1">
              <a:lnSpc>
                <a:spcPct val="90000"/>
              </a:lnSpc>
              <a:spcBef>
                <a:spcPct val="0"/>
              </a:spcBef>
              <a:buNone/>
              <a:defRPr sz="5300" kern="1200" baseline="0">
                <a:solidFill>
                  <a:srgbClr val="045F65"/>
                </a:solidFill>
                <a:latin typeface="Source Sans Pro Light" panose="020B0403030403020204" pitchFamily="34" charset="77"/>
                <a:ea typeface="+mj-ea"/>
                <a:cs typeface="+mj-cs"/>
              </a:defRPr>
            </a:lvl1pPr>
          </a:lstStyle>
          <a:p>
            <a:pPr algn="ctr">
              <a:lnSpc>
                <a:spcPct val="120000"/>
              </a:lnSpc>
            </a:pPr>
            <a:r>
              <a:rPr lang="en-US" sz="7200" b="1" dirty="0">
                <a:solidFill>
                  <a:srgbClr val="212020"/>
                </a:solidFill>
                <a:latin typeface="Poppins" panose="00000500000000000000" pitchFamily="2" charset="0"/>
                <a:ea typeface="+mn-ea"/>
                <a:cs typeface="Poppins" panose="00000500000000000000" pitchFamily="2" charset="0"/>
              </a:rPr>
              <a:t>How do we make the most of deep energy retrofits?</a:t>
            </a:r>
          </a:p>
        </p:txBody>
      </p:sp>
      <p:sp>
        <p:nvSpPr>
          <p:cNvPr id="9" name="Title 1">
            <a:extLst>
              <a:ext uri="{FF2B5EF4-FFF2-40B4-BE49-F238E27FC236}">
                <a16:creationId xmlns:a16="http://schemas.microsoft.com/office/drawing/2014/main" id="{50AB2422-220F-4EA5-4721-AB2B2A05F20B}"/>
              </a:ext>
            </a:extLst>
          </p:cNvPr>
          <p:cNvSpPr txBox="1">
            <a:spLocks/>
          </p:cNvSpPr>
          <p:nvPr/>
        </p:nvSpPr>
        <p:spPr>
          <a:xfrm>
            <a:off x="0" y="835274"/>
            <a:ext cx="6507169" cy="682998"/>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lang="en-US" sz="3600" i="0" kern="1200" spc="-50" baseline="0" dirty="0">
                <a:solidFill>
                  <a:schemeClr val="tx1"/>
                </a:solidFill>
                <a:latin typeface="Poppins" panose="00000500000000000000" pitchFamily="2" charset="0"/>
                <a:ea typeface="+mj-ea"/>
                <a:cs typeface="Poppins" panose="00000500000000000000" pitchFamily="2" charset="0"/>
              </a:defRPr>
            </a:lvl1pPr>
          </a:lstStyle>
          <a:p>
            <a:endParaRPr lang="en-CA" dirty="0"/>
          </a:p>
        </p:txBody>
      </p:sp>
      <p:sp>
        <p:nvSpPr>
          <p:cNvPr id="5" name="Rectangle 4">
            <a:extLst>
              <a:ext uri="{FF2B5EF4-FFF2-40B4-BE49-F238E27FC236}">
                <a16:creationId xmlns:a16="http://schemas.microsoft.com/office/drawing/2014/main" id="{657B8991-A83D-13B8-B36E-27E49C084440}"/>
              </a:ext>
            </a:extLst>
          </p:cNvPr>
          <p:cNvSpPr/>
          <p:nvPr/>
        </p:nvSpPr>
        <p:spPr>
          <a:xfrm>
            <a:off x="117987" y="6400800"/>
            <a:ext cx="383458" cy="4572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714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AD4D5-FA0E-9158-A311-EEF46F94F2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10CC07-8508-5D58-EFF7-8515BD277C44}"/>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95" t="140" r="-1" b="10967"/>
          <a:stretch>
            <a:fillRect/>
          </a:stretch>
        </p:blipFill>
        <p:spPr>
          <a:xfrm>
            <a:off x="6688392" y="0"/>
            <a:ext cx="5503608" cy="6400801"/>
          </a:xfrm>
          <a:prstGeom prst="rect">
            <a:avLst/>
          </a:prstGeom>
        </p:spPr>
      </p:pic>
      <p:sp>
        <p:nvSpPr>
          <p:cNvPr id="8" name="Title 3">
            <a:extLst>
              <a:ext uri="{FF2B5EF4-FFF2-40B4-BE49-F238E27FC236}">
                <a16:creationId xmlns:a16="http://schemas.microsoft.com/office/drawing/2014/main" id="{7580AB41-45C6-FBB5-D828-990830E53659}"/>
              </a:ext>
            </a:extLst>
          </p:cNvPr>
          <p:cNvSpPr txBox="1">
            <a:spLocks/>
          </p:cNvSpPr>
          <p:nvPr/>
        </p:nvSpPr>
        <p:spPr>
          <a:xfrm>
            <a:off x="675786" y="1902487"/>
            <a:ext cx="11649075" cy="4605889"/>
          </a:xfrm>
          <a:prstGeom prst="rect">
            <a:avLst/>
          </a:prstGeom>
        </p:spPr>
        <p:txBody>
          <a:bodyPr vert="horz" lIns="60960" tIns="30480" rIns="60960" bIns="30480" rtlCol="0" anchor="t" anchorCtr="0">
            <a:noAutofit/>
          </a:bodyPr>
          <a:lstStyle>
            <a:lvl1pPr algn="l" defTabSz="1028700" rtl="0" eaLnBrk="1" latinLnBrk="0" hangingPunct="1">
              <a:lnSpc>
                <a:spcPct val="90000"/>
              </a:lnSpc>
              <a:spcBef>
                <a:spcPct val="0"/>
              </a:spcBef>
              <a:buNone/>
              <a:defRPr sz="5300" kern="1200" baseline="0">
                <a:solidFill>
                  <a:srgbClr val="045F65"/>
                </a:solidFill>
                <a:latin typeface="Source Sans Pro Light" panose="020B0403030403020204" pitchFamily="34" charset="77"/>
                <a:ea typeface="+mj-ea"/>
                <a:cs typeface="+mj-cs"/>
              </a:defRPr>
            </a:lvl1pPr>
          </a:lstStyle>
          <a:p>
            <a:pPr>
              <a:lnSpc>
                <a:spcPct val="120000"/>
              </a:lnSpc>
            </a:pPr>
            <a:r>
              <a:rPr lang="en-US" sz="3600" dirty="0">
                <a:solidFill>
                  <a:srgbClr val="212020"/>
                </a:solidFill>
                <a:latin typeface="Poppins Light" panose="00000400000000000000" pitchFamily="2" charset="0"/>
                <a:cs typeface="Poppins Light" panose="00000400000000000000" pitchFamily="2" charset="0"/>
              </a:rPr>
              <a:t>CO</a:t>
            </a:r>
            <a:r>
              <a:rPr lang="en-US" sz="3600" dirty="0">
                <a:solidFill>
                  <a:srgbClr val="212020"/>
                </a:solidFill>
                <a:latin typeface="Poppins Light" panose="00000400000000000000" pitchFamily="2" charset="0"/>
                <a:ea typeface="Roboto Medium" panose="02000000000000000000" pitchFamily="2" charset="0"/>
                <a:cs typeface="Poppins Light" panose="00000400000000000000" pitchFamily="2" charset="0"/>
              </a:rPr>
              <a:t>₂</a:t>
            </a:r>
            <a:r>
              <a:rPr lang="en-US" sz="3600" dirty="0">
                <a:solidFill>
                  <a:srgbClr val="212020"/>
                </a:solidFill>
                <a:latin typeface="Poppins Light" panose="00000400000000000000" pitchFamily="2" charset="0"/>
                <a:cs typeface="Poppins Light" panose="00000400000000000000" pitchFamily="2" charset="0"/>
              </a:rPr>
              <a:t> Emissions = </a:t>
            </a:r>
            <a:r>
              <a:rPr lang="en-US" sz="3600" b="1" dirty="0">
                <a:solidFill>
                  <a:schemeClr val="accent2"/>
                </a:solidFill>
                <a:latin typeface="Poppins Light" panose="00000400000000000000" pitchFamily="2" charset="0"/>
                <a:cs typeface="Poppins Light" panose="00000400000000000000" pitchFamily="2" charset="0"/>
              </a:rPr>
              <a:t>Operating CO</a:t>
            </a:r>
            <a:r>
              <a:rPr lang="en-US" sz="3600" b="1" dirty="0">
                <a:solidFill>
                  <a:schemeClr val="accent2"/>
                </a:solidFill>
                <a:latin typeface="Poppins Light" panose="00000400000000000000" pitchFamily="2" charset="0"/>
                <a:ea typeface="Roboto Medium" panose="02000000000000000000" pitchFamily="2" charset="0"/>
                <a:cs typeface="Poppins Light" panose="00000400000000000000" pitchFamily="2" charset="0"/>
              </a:rPr>
              <a:t>₂</a:t>
            </a:r>
            <a:r>
              <a:rPr lang="en-US" sz="3600" b="1" dirty="0">
                <a:solidFill>
                  <a:schemeClr val="accent2"/>
                </a:solidFill>
                <a:latin typeface="Poppins Light" panose="00000400000000000000" pitchFamily="2" charset="0"/>
                <a:cs typeface="Poppins Light" panose="00000400000000000000" pitchFamily="2" charset="0"/>
              </a:rPr>
              <a:t> </a:t>
            </a:r>
            <a:r>
              <a:rPr lang="en-US" sz="3600" dirty="0">
                <a:solidFill>
                  <a:srgbClr val="212020"/>
                </a:solidFill>
                <a:latin typeface="Poppins Light" panose="00000400000000000000" pitchFamily="2" charset="0"/>
                <a:cs typeface="Poppins Light" panose="00000400000000000000" pitchFamily="2" charset="0"/>
              </a:rPr>
              <a:t>+ </a:t>
            </a:r>
            <a:r>
              <a:rPr lang="en-US" sz="3600" b="1" dirty="0">
                <a:solidFill>
                  <a:srgbClr val="009644"/>
                </a:solidFill>
                <a:latin typeface="Poppins Light" panose="00000400000000000000" pitchFamily="2" charset="0"/>
                <a:cs typeface="Poppins Light" panose="00000400000000000000" pitchFamily="2" charset="0"/>
              </a:rPr>
              <a:t>Embodied CO</a:t>
            </a:r>
            <a:r>
              <a:rPr lang="en-US" sz="3600" b="1" dirty="0">
                <a:solidFill>
                  <a:srgbClr val="009644"/>
                </a:solidFill>
                <a:latin typeface="Poppins Light" panose="00000400000000000000" pitchFamily="2" charset="0"/>
                <a:ea typeface="Roboto Medium" panose="02000000000000000000" pitchFamily="2" charset="0"/>
                <a:cs typeface="Poppins Light" panose="00000400000000000000" pitchFamily="2" charset="0"/>
              </a:rPr>
              <a:t>₂</a:t>
            </a:r>
            <a:endParaRPr lang="en-US" sz="3600" dirty="0">
              <a:solidFill>
                <a:srgbClr val="009644"/>
              </a:solidFill>
              <a:latin typeface="Poppins Light" panose="00000400000000000000" pitchFamily="2" charset="0"/>
              <a:cs typeface="Poppins Light" panose="00000400000000000000" pitchFamily="2" charset="0"/>
            </a:endParaRPr>
          </a:p>
          <a:p>
            <a:pPr>
              <a:lnSpc>
                <a:spcPct val="120000"/>
              </a:lnSpc>
            </a:pPr>
            <a:endParaRPr lang="en-US" sz="3600" dirty="0">
              <a:solidFill>
                <a:srgbClr val="212020"/>
              </a:solidFill>
              <a:latin typeface="Poppins Light" panose="00000400000000000000" pitchFamily="2" charset="0"/>
              <a:cs typeface="Poppins Light" panose="00000400000000000000" pitchFamily="2" charset="0"/>
            </a:endParaRPr>
          </a:p>
          <a:p>
            <a:pPr>
              <a:lnSpc>
                <a:spcPct val="120000"/>
              </a:lnSpc>
            </a:pPr>
            <a:r>
              <a:rPr lang="en-US" sz="3600" dirty="0">
                <a:solidFill>
                  <a:srgbClr val="212020"/>
                </a:solidFill>
                <a:latin typeface="Poppins Light" panose="00000400000000000000" pitchFamily="2" charset="0"/>
                <a:cs typeface="Poppins Light" panose="00000400000000000000" pitchFamily="2" charset="0"/>
              </a:rPr>
              <a:t>Operating Costs = </a:t>
            </a:r>
            <a:r>
              <a:rPr lang="en-US" sz="3600" b="1" dirty="0">
                <a:solidFill>
                  <a:schemeClr val="accent2"/>
                </a:solidFill>
                <a:latin typeface="Poppins Light" panose="00000400000000000000" pitchFamily="2" charset="0"/>
                <a:cs typeface="Poppins Light" panose="00000400000000000000" pitchFamily="2" charset="0"/>
              </a:rPr>
              <a:t>Energy </a:t>
            </a:r>
            <a:r>
              <a:rPr lang="en-US" sz="3600" dirty="0">
                <a:solidFill>
                  <a:srgbClr val="212020"/>
                </a:solidFill>
                <a:latin typeface="Poppins Light" panose="00000400000000000000" pitchFamily="2" charset="0"/>
                <a:cs typeface="Poppins Light" panose="00000400000000000000" pitchFamily="2" charset="0"/>
              </a:rPr>
              <a:t>+ </a:t>
            </a:r>
            <a:r>
              <a:rPr lang="en-US" sz="3600" b="1" dirty="0">
                <a:solidFill>
                  <a:srgbClr val="009644"/>
                </a:solidFill>
                <a:latin typeface="Poppins Light" panose="00000400000000000000" pitchFamily="2" charset="0"/>
                <a:cs typeface="Poppins Light" panose="00000400000000000000" pitchFamily="2" charset="0"/>
              </a:rPr>
              <a:t>Upkeep </a:t>
            </a:r>
            <a:r>
              <a:rPr lang="en-US" sz="3600" b="1" dirty="0">
                <a:solidFill>
                  <a:schemeClr val="tx1">
                    <a:lumMod val="50000"/>
                    <a:lumOff val="50000"/>
                  </a:schemeClr>
                </a:solidFill>
                <a:latin typeface="Poppins Light" panose="00000400000000000000" pitchFamily="2" charset="0"/>
                <a:cs typeface="Poppins Light" panose="00000400000000000000" pitchFamily="2" charset="0"/>
              </a:rPr>
              <a:t>+ Other</a:t>
            </a:r>
          </a:p>
          <a:p>
            <a:pPr>
              <a:lnSpc>
                <a:spcPct val="120000"/>
              </a:lnSpc>
            </a:pPr>
            <a:endParaRPr lang="en-US" sz="3600" b="1" dirty="0">
              <a:solidFill>
                <a:schemeClr val="accent5"/>
              </a:solidFill>
              <a:latin typeface="Poppins Light" panose="00000400000000000000" pitchFamily="2" charset="0"/>
              <a:cs typeface="Poppins Light" panose="00000400000000000000" pitchFamily="2" charset="0"/>
            </a:endParaRPr>
          </a:p>
          <a:p>
            <a:pPr>
              <a:lnSpc>
                <a:spcPct val="120000"/>
              </a:lnSpc>
            </a:pPr>
            <a:r>
              <a:rPr lang="en-US" sz="3600" b="1" dirty="0">
                <a:solidFill>
                  <a:srgbClr val="009644"/>
                </a:solidFill>
                <a:latin typeface="Poppins Light" panose="00000400000000000000" pitchFamily="2" charset="0"/>
                <a:cs typeface="Poppins Light" panose="00000400000000000000" pitchFamily="2" charset="0"/>
              </a:rPr>
              <a:t>Durability + Safety Improvements</a:t>
            </a:r>
          </a:p>
          <a:p>
            <a:pPr>
              <a:lnSpc>
                <a:spcPct val="120000"/>
              </a:lnSpc>
            </a:pPr>
            <a:endParaRPr lang="en-US" sz="3600" b="1" dirty="0">
              <a:solidFill>
                <a:srgbClr val="00B050"/>
              </a:solidFill>
              <a:latin typeface="Poppins Light" panose="00000400000000000000" pitchFamily="2" charset="0"/>
              <a:cs typeface="Poppins Light" panose="00000400000000000000" pitchFamily="2" charset="0"/>
            </a:endParaRPr>
          </a:p>
          <a:p>
            <a:pPr>
              <a:lnSpc>
                <a:spcPct val="120000"/>
              </a:lnSpc>
            </a:pPr>
            <a:endParaRPr lang="en-US" sz="3600" dirty="0">
              <a:solidFill>
                <a:srgbClr val="212020"/>
              </a:solidFill>
              <a:latin typeface="Poppins Light" panose="00000400000000000000" pitchFamily="2" charset="0"/>
              <a:cs typeface="Poppins Light" panose="00000400000000000000" pitchFamily="2" charset="0"/>
            </a:endParaRPr>
          </a:p>
        </p:txBody>
      </p:sp>
      <p:sp>
        <p:nvSpPr>
          <p:cNvPr id="6" name="Title 1">
            <a:extLst>
              <a:ext uri="{FF2B5EF4-FFF2-40B4-BE49-F238E27FC236}">
                <a16:creationId xmlns:a16="http://schemas.microsoft.com/office/drawing/2014/main" id="{3089E9D3-1B97-8009-5626-47B31E16B57B}"/>
              </a:ext>
            </a:extLst>
          </p:cNvPr>
          <p:cNvSpPr txBox="1">
            <a:spLocks/>
          </p:cNvSpPr>
          <p:nvPr/>
        </p:nvSpPr>
        <p:spPr>
          <a:xfrm>
            <a:off x="210872" y="307775"/>
            <a:ext cx="6507169" cy="6829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3600" i="0" kern="1200" spc="-50" baseline="0" dirty="0">
                <a:solidFill>
                  <a:schemeClr val="tx1"/>
                </a:solidFill>
                <a:latin typeface="Poppins" panose="00000500000000000000" pitchFamily="2" charset="0"/>
                <a:ea typeface="+mj-ea"/>
                <a:cs typeface="Poppins" panose="00000500000000000000" pitchFamily="2" charset="0"/>
              </a:defRPr>
            </a:lvl1pPr>
          </a:lstStyle>
          <a:p>
            <a:r>
              <a:rPr lang="en-US" dirty="0"/>
              <a:t>Targets vs Objectives</a:t>
            </a:r>
            <a:endParaRPr lang="en-CA" dirty="0"/>
          </a:p>
        </p:txBody>
      </p:sp>
    </p:spTree>
    <p:extLst>
      <p:ext uri="{BB962C8B-B14F-4D97-AF65-F5344CB8AC3E}">
        <p14:creationId xmlns:p14="http://schemas.microsoft.com/office/powerpoint/2010/main" val="4148083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0F3D7-CDB1-319C-D3DA-599AD1BCD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A3883-EFA6-255B-6177-9741ACF361C6}"/>
              </a:ext>
            </a:extLst>
          </p:cNvPr>
          <p:cNvSpPr>
            <a:spLocks noGrp="1"/>
          </p:cNvSpPr>
          <p:nvPr>
            <p:ph type="title"/>
          </p:nvPr>
        </p:nvSpPr>
        <p:spPr/>
        <p:txBody>
          <a:bodyPr/>
          <a:lstStyle/>
          <a:p>
            <a:r>
              <a:rPr lang="en-US" dirty="0"/>
              <a:t>Today</a:t>
            </a:r>
            <a:endParaRPr lang="en-CA" dirty="0"/>
          </a:p>
        </p:txBody>
      </p:sp>
      <p:sp>
        <p:nvSpPr>
          <p:cNvPr id="3" name="Content Placeholder 2">
            <a:extLst>
              <a:ext uri="{FF2B5EF4-FFF2-40B4-BE49-F238E27FC236}">
                <a16:creationId xmlns:a16="http://schemas.microsoft.com/office/drawing/2014/main" id="{D646F573-BD00-40E4-D7A2-18C4436DBDC4}"/>
              </a:ext>
            </a:extLst>
          </p:cNvPr>
          <p:cNvSpPr>
            <a:spLocks noGrp="1"/>
          </p:cNvSpPr>
          <p:nvPr>
            <p:ph idx="1"/>
          </p:nvPr>
        </p:nvSpPr>
        <p:spPr>
          <a:xfrm>
            <a:off x="724055" y="1548554"/>
            <a:ext cx="11581156" cy="4773588"/>
          </a:xfrm>
        </p:spPr>
        <p:txBody>
          <a:bodyPr>
            <a:normAutofit fontScale="77500" lnSpcReduction="20000"/>
          </a:bodyPr>
          <a:lstStyle/>
          <a:p>
            <a:pPr>
              <a:lnSpc>
                <a:spcPct val="120000"/>
              </a:lnSpc>
            </a:pPr>
            <a:r>
              <a:rPr lang="en-US" sz="4600" dirty="0">
                <a:solidFill>
                  <a:schemeClr val="tx1"/>
                </a:solidFill>
                <a:latin typeface="Poppins Light" panose="00000400000000000000" pitchFamily="2" charset="0"/>
                <a:cs typeface="Poppins Light" panose="00000400000000000000" pitchFamily="2" charset="0"/>
              </a:rPr>
              <a:t>CO₂ Emissions = Operating CO₂ +</a:t>
            </a:r>
            <a:r>
              <a:rPr lang="en-US" sz="4600" dirty="0">
                <a:solidFill>
                  <a:srgbClr val="212020"/>
                </a:solidFill>
                <a:latin typeface="Poppins Light" panose="00000400000000000000" pitchFamily="2" charset="0"/>
                <a:cs typeface="Poppins Light" panose="00000400000000000000" pitchFamily="2" charset="0"/>
              </a:rPr>
              <a:t> </a:t>
            </a:r>
            <a:r>
              <a:rPr lang="en-US" sz="4600" b="1" dirty="0">
                <a:solidFill>
                  <a:srgbClr val="009644"/>
                </a:solidFill>
                <a:latin typeface="Poppins Light" panose="00000400000000000000" pitchFamily="2" charset="0"/>
                <a:cs typeface="Poppins Light" panose="00000400000000000000" pitchFamily="2" charset="0"/>
              </a:rPr>
              <a:t>Embodied CO₂</a:t>
            </a:r>
          </a:p>
          <a:p>
            <a:pPr marL="514350" indent="-514350">
              <a:lnSpc>
                <a:spcPct val="120000"/>
              </a:lnSpc>
              <a:buFont typeface="+mj-lt"/>
              <a:buAutoNum type="arabicPeriod"/>
            </a:pPr>
            <a:r>
              <a:rPr lang="en-US" sz="4600" dirty="0">
                <a:solidFill>
                  <a:schemeClr val="accent2"/>
                </a:solidFill>
                <a:latin typeface="Poppins Light" panose="00000400000000000000" pitchFamily="2" charset="0"/>
                <a:cs typeface="Poppins Light" panose="00000400000000000000" pitchFamily="2" charset="0"/>
              </a:rPr>
              <a:t>Importance of Embodied Carbon</a:t>
            </a:r>
          </a:p>
          <a:p>
            <a:pPr marL="457200" indent="-457200">
              <a:buFont typeface="+mj-lt"/>
              <a:buAutoNum type="arabicPeriod"/>
            </a:pPr>
            <a:r>
              <a:rPr lang="en-US" sz="4600" dirty="0">
                <a:solidFill>
                  <a:schemeClr val="accent2"/>
                </a:solidFill>
                <a:latin typeface="Poppins Light" panose="00000400000000000000" pitchFamily="2" charset="0"/>
                <a:cs typeface="Poppins Light" panose="00000400000000000000" pitchFamily="2" charset="0"/>
              </a:rPr>
              <a:t>Low-Carbon Envelope Design Strategies</a:t>
            </a:r>
          </a:p>
          <a:p>
            <a:pPr marL="0" indent="0">
              <a:buNone/>
            </a:pPr>
            <a:endParaRPr lang="en-US" sz="4600" dirty="0">
              <a:solidFill>
                <a:schemeClr val="accent2"/>
              </a:solidFill>
              <a:latin typeface="Poppins Light" panose="00000400000000000000" pitchFamily="2" charset="0"/>
              <a:cs typeface="Poppins Light" panose="00000400000000000000" pitchFamily="2" charset="0"/>
            </a:endParaRPr>
          </a:p>
          <a:p>
            <a:pPr marL="0" indent="0">
              <a:buNone/>
            </a:pPr>
            <a:r>
              <a:rPr lang="en-US" sz="4600" dirty="0">
                <a:solidFill>
                  <a:schemeClr val="tx1"/>
                </a:solidFill>
                <a:latin typeface="Poppins Light" panose="00000400000000000000" pitchFamily="2" charset="0"/>
                <a:cs typeface="Poppins Light" panose="00000400000000000000" pitchFamily="2" charset="0"/>
              </a:rPr>
              <a:t>Operating Costs = Energy + </a:t>
            </a:r>
            <a:r>
              <a:rPr lang="en-US" sz="4600" b="1" dirty="0">
                <a:solidFill>
                  <a:srgbClr val="009644"/>
                </a:solidFill>
                <a:latin typeface="Poppins Light" panose="00000400000000000000" pitchFamily="2" charset="0"/>
                <a:cs typeface="Poppins Light" panose="00000400000000000000" pitchFamily="2" charset="0"/>
              </a:rPr>
              <a:t>Upkeep Cost</a:t>
            </a:r>
          </a:p>
          <a:p>
            <a:pPr marL="0" indent="0">
              <a:buNone/>
            </a:pPr>
            <a:r>
              <a:rPr lang="en-US" sz="4600" b="1" dirty="0">
                <a:solidFill>
                  <a:srgbClr val="009644"/>
                </a:solidFill>
                <a:latin typeface="Poppins Light" panose="00000400000000000000" pitchFamily="2" charset="0"/>
                <a:cs typeface="Poppins Light" panose="00000400000000000000" pitchFamily="2" charset="0"/>
              </a:rPr>
              <a:t>Durability + Safety Improvements </a:t>
            </a:r>
            <a:endParaRPr lang="en-US" sz="4600" dirty="0">
              <a:solidFill>
                <a:srgbClr val="009644"/>
              </a:solidFill>
              <a:latin typeface="Poppins Light" panose="00000400000000000000" pitchFamily="2" charset="0"/>
              <a:cs typeface="Poppins Light" panose="00000400000000000000" pitchFamily="2" charset="0"/>
            </a:endParaRPr>
          </a:p>
          <a:p>
            <a:pPr marL="514350" indent="-514350">
              <a:buFont typeface="+mj-lt"/>
              <a:buAutoNum type="arabicPeriod" startAt="3"/>
            </a:pPr>
            <a:r>
              <a:rPr lang="en-US" sz="4600" dirty="0">
                <a:solidFill>
                  <a:schemeClr val="accent2"/>
                </a:solidFill>
                <a:latin typeface="Poppins Light" panose="00000400000000000000" pitchFamily="2" charset="0"/>
                <a:cs typeface="Poppins Light" panose="00000400000000000000" pitchFamily="2" charset="0"/>
              </a:rPr>
              <a:t>Envelope First Retrofits</a:t>
            </a:r>
          </a:p>
          <a:p>
            <a:pPr marL="0" indent="0">
              <a:buNone/>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lvl="1">
              <a:buFont typeface="Arial" panose="020B0604020202020204" pitchFamily="34" charset="0"/>
              <a:buChar char="•"/>
            </a:pPr>
            <a:endParaRPr lang="en-CA" sz="2800" dirty="0">
              <a:solidFill>
                <a:schemeClr val="accent2"/>
              </a:solidFill>
            </a:endParaRPr>
          </a:p>
        </p:txBody>
      </p:sp>
      <p:sp>
        <p:nvSpPr>
          <p:cNvPr id="6" name="Rectangle 5">
            <a:extLst>
              <a:ext uri="{FF2B5EF4-FFF2-40B4-BE49-F238E27FC236}">
                <a16:creationId xmlns:a16="http://schemas.microsoft.com/office/drawing/2014/main" id="{5D90C424-6D96-6301-970B-E8E3335C0F95}"/>
              </a:ext>
            </a:extLst>
          </p:cNvPr>
          <p:cNvSpPr/>
          <p:nvPr/>
        </p:nvSpPr>
        <p:spPr>
          <a:xfrm>
            <a:off x="39068" y="6550224"/>
            <a:ext cx="604684" cy="307775"/>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76051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D93E-8393-2C83-D2E6-C5D5ABCED291}"/>
              </a:ext>
            </a:extLst>
          </p:cNvPr>
          <p:cNvSpPr>
            <a:spLocks noGrp="1"/>
          </p:cNvSpPr>
          <p:nvPr>
            <p:ph type="title"/>
          </p:nvPr>
        </p:nvSpPr>
        <p:spPr/>
        <p:txBody>
          <a:bodyPr/>
          <a:lstStyle/>
          <a:p>
            <a:r>
              <a:rPr lang="en-US" dirty="0"/>
              <a:t>Overview</a:t>
            </a:r>
            <a:endParaRPr lang="en-CA" dirty="0"/>
          </a:p>
        </p:txBody>
      </p:sp>
      <p:sp>
        <p:nvSpPr>
          <p:cNvPr id="3" name="Content Placeholder 2">
            <a:extLst>
              <a:ext uri="{FF2B5EF4-FFF2-40B4-BE49-F238E27FC236}">
                <a16:creationId xmlns:a16="http://schemas.microsoft.com/office/drawing/2014/main" id="{23C38A3E-A280-9D8A-022B-2529973601BF}"/>
              </a:ext>
            </a:extLst>
          </p:cNvPr>
          <p:cNvSpPr>
            <a:spLocks noGrp="1"/>
          </p:cNvSpPr>
          <p:nvPr>
            <p:ph idx="1"/>
          </p:nvPr>
        </p:nvSpPr>
        <p:spPr>
          <a:xfrm>
            <a:off x="724055" y="1548554"/>
            <a:ext cx="10312913" cy="4773588"/>
          </a:xfrm>
        </p:spPr>
        <p:txBody>
          <a:bodyPr>
            <a:normAutofit fontScale="92500" lnSpcReduction="10000"/>
          </a:bodyPr>
          <a:lstStyle/>
          <a:p>
            <a:pPr>
              <a:lnSpc>
                <a:spcPct val="120000"/>
              </a:lnSpc>
            </a:pPr>
            <a:r>
              <a:rPr lang="en-US" sz="2600" dirty="0">
                <a:solidFill>
                  <a:schemeClr val="bg1">
                    <a:lumMod val="50000"/>
                  </a:schemeClr>
                </a:solidFill>
                <a:latin typeface="Poppins Light" panose="00000400000000000000" pitchFamily="2" charset="0"/>
                <a:cs typeface="Poppins Light" panose="00000400000000000000" pitchFamily="2" charset="0"/>
              </a:rPr>
              <a:t>CO</a:t>
            </a:r>
            <a:r>
              <a:rPr lang="en-US" sz="2600" dirty="0">
                <a:solidFill>
                  <a:schemeClr val="bg1">
                    <a:lumMod val="50000"/>
                  </a:schemeClr>
                </a:solidFill>
                <a:cs typeface="Roboto Medium" panose="02000000000000000000" pitchFamily="2" charset="0"/>
              </a:rPr>
              <a:t>₂</a:t>
            </a:r>
            <a:r>
              <a:rPr lang="en-US" sz="2600" dirty="0">
                <a:solidFill>
                  <a:schemeClr val="bg1">
                    <a:lumMod val="50000"/>
                  </a:schemeClr>
                </a:solidFill>
                <a:latin typeface="Poppins Light" panose="00000400000000000000" pitchFamily="2" charset="0"/>
                <a:cs typeface="Poppins Light" panose="00000400000000000000" pitchFamily="2" charset="0"/>
              </a:rPr>
              <a:t> Emissions = Operating CO</a:t>
            </a:r>
            <a:r>
              <a:rPr lang="en-US" sz="2600" dirty="0">
                <a:solidFill>
                  <a:schemeClr val="bg1">
                    <a:lumMod val="50000"/>
                  </a:schemeClr>
                </a:solidFill>
                <a:cs typeface="Roboto Medium" panose="02000000000000000000" pitchFamily="2" charset="0"/>
              </a:rPr>
              <a:t>₂</a:t>
            </a:r>
            <a:r>
              <a:rPr lang="en-US" sz="2600" dirty="0">
                <a:solidFill>
                  <a:schemeClr val="bg1">
                    <a:lumMod val="50000"/>
                  </a:schemeClr>
                </a:solidFill>
                <a:latin typeface="Poppins Light" panose="00000400000000000000" pitchFamily="2" charset="0"/>
                <a:cs typeface="Poppins Light" panose="00000400000000000000" pitchFamily="2" charset="0"/>
              </a:rPr>
              <a:t> </a:t>
            </a:r>
            <a:r>
              <a:rPr lang="en-US" sz="2600" dirty="0">
                <a:solidFill>
                  <a:srgbClr val="212020"/>
                </a:solidFill>
                <a:latin typeface="Poppins Light" panose="00000400000000000000" pitchFamily="2" charset="0"/>
                <a:cs typeface="Poppins Light" panose="00000400000000000000" pitchFamily="2" charset="0"/>
              </a:rPr>
              <a:t>+ </a:t>
            </a:r>
            <a:r>
              <a:rPr lang="en-US" sz="3200" b="1" dirty="0">
                <a:solidFill>
                  <a:srgbClr val="00B050"/>
                </a:solidFill>
                <a:latin typeface="Poppins Light" panose="00000400000000000000" pitchFamily="2" charset="0"/>
                <a:cs typeface="Poppins Light" panose="00000400000000000000" pitchFamily="2" charset="0"/>
              </a:rPr>
              <a:t>Embodied C2O</a:t>
            </a:r>
            <a:r>
              <a:rPr lang="en-US" sz="3200" b="1" dirty="0">
                <a:solidFill>
                  <a:srgbClr val="00B050"/>
                </a:solidFill>
                <a:cs typeface="Roboto Medium" panose="02000000000000000000" pitchFamily="2" charset="0"/>
              </a:rPr>
              <a:t>₂</a:t>
            </a:r>
            <a:endParaRPr lang="en-US" sz="3200" b="1" dirty="0">
              <a:solidFill>
                <a:srgbClr val="212020"/>
              </a:solidFill>
              <a:latin typeface="Poppins Light" panose="00000400000000000000" pitchFamily="2" charset="0"/>
              <a:cs typeface="Poppins Light" panose="00000400000000000000" pitchFamily="2" charset="0"/>
            </a:endParaRPr>
          </a:p>
          <a:p>
            <a:pPr marL="514350" indent="-514350">
              <a:lnSpc>
                <a:spcPct val="120000"/>
              </a:lnSpc>
              <a:buFont typeface="+mj-lt"/>
              <a:buAutoNum type="arabicPeriod"/>
            </a:pPr>
            <a:r>
              <a:rPr lang="en-US" sz="3200" dirty="0">
                <a:solidFill>
                  <a:schemeClr val="accent2"/>
                </a:solidFill>
              </a:rPr>
              <a:t>Importance of embodied carbon</a:t>
            </a:r>
          </a:p>
          <a:p>
            <a:pPr marL="457200" indent="-457200">
              <a:buFont typeface="+mj-lt"/>
              <a:buAutoNum type="arabicPeriod"/>
            </a:pPr>
            <a:r>
              <a:rPr lang="en-US" sz="3200" dirty="0">
                <a:solidFill>
                  <a:schemeClr val="accent2"/>
                </a:solidFill>
              </a:rPr>
              <a:t>Low-carbon envelope design strategies</a:t>
            </a:r>
          </a:p>
          <a:p>
            <a:pPr marL="457200" indent="-457200">
              <a:buFont typeface="+mj-lt"/>
              <a:buAutoNum type="arabicPeriod"/>
            </a:pPr>
            <a:endParaRPr lang="en-US" sz="3200" dirty="0">
              <a:solidFill>
                <a:schemeClr val="accent2"/>
              </a:solidFill>
            </a:endParaRPr>
          </a:p>
          <a:p>
            <a:pPr marL="0" indent="0">
              <a:buNone/>
            </a:pPr>
            <a:r>
              <a:rPr lang="en-US" sz="2600" dirty="0">
                <a:solidFill>
                  <a:schemeClr val="bg1">
                    <a:lumMod val="50000"/>
                  </a:schemeClr>
                </a:solidFill>
                <a:latin typeface="Poppins Light" panose="00000400000000000000" pitchFamily="2" charset="0"/>
                <a:cs typeface="Poppins Light" panose="00000400000000000000" pitchFamily="2" charset="0"/>
              </a:rPr>
              <a:t>Operating Costs = Energy </a:t>
            </a:r>
            <a:r>
              <a:rPr lang="en-US" sz="2600" dirty="0">
                <a:solidFill>
                  <a:srgbClr val="212020"/>
                </a:solidFill>
                <a:latin typeface="Poppins Light" panose="00000400000000000000" pitchFamily="2" charset="0"/>
                <a:cs typeface="Poppins Light" panose="00000400000000000000" pitchFamily="2" charset="0"/>
              </a:rPr>
              <a:t>+ </a:t>
            </a:r>
            <a:r>
              <a:rPr lang="en-US" sz="3200" b="1" dirty="0">
                <a:solidFill>
                  <a:srgbClr val="00B050"/>
                </a:solidFill>
                <a:latin typeface="Poppins Light" panose="00000400000000000000" pitchFamily="2" charset="0"/>
                <a:cs typeface="Poppins Light" panose="00000400000000000000" pitchFamily="2" charset="0"/>
              </a:rPr>
              <a:t>Upkeep cost </a:t>
            </a:r>
            <a:endParaRPr lang="en-US" sz="3200" dirty="0">
              <a:solidFill>
                <a:schemeClr val="accent2"/>
              </a:solidFill>
            </a:endParaRPr>
          </a:p>
          <a:p>
            <a:pPr marL="514350" indent="-514350">
              <a:buFont typeface="+mj-lt"/>
              <a:buAutoNum type="arabicPeriod" startAt="3"/>
            </a:pPr>
            <a:r>
              <a:rPr lang="en-US" sz="3200" dirty="0">
                <a:solidFill>
                  <a:schemeClr val="accent2"/>
                </a:solidFill>
              </a:rPr>
              <a:t>Retrofit Costs</a:t>
            </a:r>
          </a:p>
          <a:p>
            <a:pPr marL="457200" indent="-457200">
              <a:buFont typeface="+mj-lt"/>
              <a:buAutoNum type="arabicPeriod" startAt="3"/>
            </a:pPr>
            <a:r>
              <a:rPr lang="en-US" sz="3200" dirty="0">
                <a:solidFill>
                  <a:schemeClr val="accent2"/>
                </a:solidFill>
              </a:rPr>
              <a:t>Benefits of</a:t>
            </a:r>
            <a:r>
              <a:rPr kumimoji="0" lang="en-US" sz="3200" b="0" i="0" u="none" strike="noStrike" kern="1200" cap="none" spc="0" normalizeH="0" baseline="0" noProof="0" dirty="0">
                <a:ln>
                  <a:noFill/>
                </a:ln>
                <a:solidFill>
                  <a:schemeClr val="accent2"/>
                </a:solidFill>
                <a:effectLst/>
                <a:uLnTx/>
                <a:uFillTx/>
                <a:latin typeface="Roboto Medium" panose="02000000000000000000" pitchFamily="2" charset="0"/>
                <a:ea typeface="Roboto Medium" panose="02000000000000000000" pitchFamily="2" charset="0"/>
                <a:cs typeface="+mn-cs"/>
              </a:rPr>
              <a:t> an envelope-first approach</a:t>
            </a:r>
          </a:p>
          <a:p>
            <a:pPr marL="0" indent="0">
              <a:buNone/>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a:buFont typeface="Arial" panose="020B0604020202020204" pitchFamily="34" charset="0"/>
              <a:buChar char="•"/>
            </a:pPr>
            <a:endParaRPr lang="en-US" sz="3200" dirty="0">
              <a:solidFill>
                <a:schemeClr val="accent2"/>
              </a:solidFill>
            </a:endParaRPr>
          </a:p>
          <a:p>
            <a:pPr lvl="1">
              <a:buFont typeface="Arial" panose="020B0604020202020204" pitchFamily="34" charset="0"/>
              <a:buChar char="•"/>
            </a:pPr>
            <a:endParaRPr lang="en-CA" sz="2800" dirty="0">
              <a:solidFill>
                <a:schemeClr val="accent2"/>
              </a:solidFill>
            </a:endParaRP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2FC8116C-A07D-1411-47F7-427FC71F2524}"/>
                  </a:ext>
                </a:extLst>
              </p:cNvPr>
              <p:cNvGraphicFramePr>
                <a:graphicFrameLocks noChangeAspect="1"/>
              </p:cNvGraphicFramePr>
              <p:nvPr>
                <p:extLst>
                  <p:ext uri="{D42A27DB-BD31-4B8C-83A1-F6EECF244321}">
                    <p14:modId xmlns:p14="http://schemas.microsoft.com/office/powerpoint/2010/main" val="1337053334"/>
                  </p:ext>
                </p:extLst>
              </p:nvPr>
            </p:nvGraphicFramePr>
            <p:xfrm>
              <a:off x="0" y="0"/>
              <a:ext cx="12192000" cy="6858000"/>
            </p:xfrm>
            <a:graphic>
              <a:graphicData uri="http://schemas.microsoft.com/office/powerpoint/2016/slidezoom">
                <pslz:sldZm>
                  <pslz:sldZmObj sldId="659" cId="3576051890">
                    <pslz:zmPr id="{E4460D4D-7BCE-41FD-B14D-F856019F6784}" returnToParent="0" transitionDur="1000">
                      <p166:blipFill xmlns:p166="http://schemas.microsoft.com/office/powerpoint/2016/6/main">
                        <a:blip r:embed="rId3"/>
                        <a:stretch>
                          <a:fillRect/>
                        </a:stretch>
                      </p166:blipFill>
                      <p166:spPr xmlns:p166="http://schemas.microsoft.com/office/powerpoint/2016/6/main">
                        <a:xfrm>
                          <a:off x="0" y="0"/>
                          <a:ext cx="12192000" cy="6858000"/>
                        </a:xfrm>
                        <a:prstGeom prst="rect">
                          <a:avLst/>
                        </a:prstGeom>
                        <a:ln w="3175">
                          <a:solidFill>
                            <a:prstClr val="ltGray"/>
                          </a:solidFill>
                        </a:ln>
                      </p166:spPr>
                    </pslz:zmPr>
                  </pslz:sldZmObj>
                </pslz:sldZm>
              </a:graphicData>
            </a:graphic>
          </p:graphicFrame>
        </mc:Choice>
        <mc:Fallback xmlns="">
          <p:pic>
            <p:nvPicPr>
              <p:cNvPr id="10" name="Slide Zoom 9">
                <a:hlinkClick r:id="rId4" action="ppaction://hlinksldjump"/>
                <a:extLst>
                  <a:ext uri="{FF2B5EF4-FFF2-40B4-BE49-F238E27FC236}">
                    <a16:creationId xmlns:a16="http://schemas.microsoft.com/office/drawing/2014/main" id="{2FC8116C-A07D-1411-47F7-427FC71F2524}"/>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a:ln w="3175">
                <a:solidFill>
                  <a:prstClr val="ltGray"/>
                </a:solidFill>
              </a:ln>
            </p:spPr>
          </p:pic>
        </mc:Fallback>
      </mc:AlternateContent>
      <p:sp>
        <p:nvSpPr>
          <p:cNvPr id="11" name="Rectangle 10">
            <a:extLst>
              <a:ext uri="{FF2B5EF4-FFF2-40B4-BE49-F238E27FC236}">
                <a16:creationId xmlns:a16="http://schemas.microsoft.com/office/drawing/2014/main" id="{B43D8E65-FB99-0F1F-9966-D12612888E70}"/>
              </a:ext>
            </a:extLst>
          </p:cNvPr>
          <p:cNvSpPr/>
          <p:nvPr/>
        </p:nvSpPr>
        <p:spPr>
          <a:xfrm>
            <a:off x="0" y="0"/>
            <a:ext cx="12192000" cy="2289243"/>
          </a:xfrm>
          <a:prstGeom prst="rect">
            <a:avLst/>
          </a:prstGeom>
          <a:solidFill>
            <a:srgbClr val="000000">
              <a:alpha val="1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06A023E8-96FB-7A77-59A8-1D94938C3009}"/>
              </a:ext>
            </a:extLst>
          </p:cNvPr>
          <p:cNvSpPr/>
          <p:nvPr/>
        </p:nvSpPr>
        <p:spPr>
          <a:xfrm>
            <a:off x="0" y="2847024"/>
            <a:ext cx="12192000" cy="3583273"/>
          </a:xfrm>
          <a:prstGeom prst="rect">
            <a:avLst/>
          </a:prstGeom>
          <a:solidFill>
            <a:srgbClr val="000000">
              <a:alpha val="1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57741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76EF6-AEA6-54DF-8581-9AB2EEB37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A81EEF-3648-405B-B7A1-399F652C8310}"/>
              </a:ext>
            </a:extLst>
          </p:cNvPr>
          <p:cNvSpPr>
            <a:spLocks noGrp="1"/>
          </p:cNvSpPr>
          <p:nvPr>
            <p:ph type="title"/>
          </p:nvPr>
        </p:nvSpPr>
        <p:spPr>
          <a:xfrm>
            <a:off x="210872" y="307775"/>
            <a:ext cx="11071417" cy="682998"/>
          </a:xfrm>
        </p:spPr>
        <p:txBody>
          <a:bodyPr>
            <a:normAutofit/>
          </a:bodyPr>
          <a:lstStyle/>
          <a:p>
            <a:r>
              <a:rPr lang="en-US" dirty="0"/>
              <a:t>Net-Zero Emissions</a:t>
            </a:r>
            <a:endParaRPr lang="en-CA" dirty="0"/>
          </a:p>
        </p:txBody>
      </p:sp>
      <p:graphicFrame>
        <p:nvGraphicFramePr>
          <p:cNvPr id="6" name="Chart 5">
            <a:extLst>
              <a:ext uri="{FF2B5EF4-FFF2-40B4-BE49-F238E27FC236}">
                <a16:creationId xmlns:a16="http://schemas.microsoft.com/office/drawing/2014/main" id="{98322F54-4C17-BC0D-EA73-AAC536E53EEE}"/>
              </a:ext>
            </a:extLst>
          </p:cNvPr>
          <p:cNvGraphicFramePr>
            <a:graphicFrameLocks/>
          </p:cNvGraphicFramePr>
          <p:nvPr>
            <p:extLst>
              <p:ext uri="{D42A27DB-BD31-4B8C-83A1-F6EECF244321}">
                <p14:modId xmlns:p14="http://schemas.microsoft.com/office/powerpoint/2010/main" val="1954231750"/>
              </p:ext>
            </p:extLst>
          </p:nvPr>
        </p:nvGraphicFramePr>
        <p:xfrm>
          <a:off x="5670913" y="1548557"/>
          <a:ext cx="6420555" cy="3852332"/>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6F9AEAF9-958D-1395-B6BD-A9FC5216B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8556"/>
            <a:ext cx="6327786" cy="38523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B886E46-8AF9-4EBD-7018-0AF0254BFA25}"/>
              </a:ext>
            </a:extLst>
          </p:cNvPr>
          <p:cNvSpPr txBox="1"/>
          <p:nvPr/>
        </p:nvSpPr>
        <p:spPr>
          <a:xfrm>
            <a:off x="0" y="6194970"/>
            <a:ext cx="11480269" cy="215444"/>
          </a:xfrm>
          <a:prstGeom prst="rect">
            <a:avLst/>
          </a:prstGeom>
          <a:noFill/>
        </p:spPr>
        <p:txBody>
          <a:bodyPr wrap="square">
            <a:spAutoFit/>
          </a:bodyPr>
          <a:lstStyle/>
          <a:p>
            <a:r>
              <a:rPr lang="en-CA" sz="800" b="0" i="0" u="none" strike="noStrike" dirty="0">
                <a:solidFill>
                  <a:schemeClr val="bg1">
                    <a:lumMod val="75000"/>
                  </a:schemeClr>
                </a:solidFill>
                <a:effectLst/>
                <a:latin typeface="Century Gothic" panose="020B0502020202020204" pitchFamily="34" charset="0"/>
              </a:rPr>
              <a:t>Source: </a:t>
            </a:r>
            <a:r>
              <a:rPr lang="en-US" sz="800" b="0" i="0" u="none" strike="noStrike" dirty="0">
                <a:solidFill>
                  <a:schemeClr val="bg1">
                    <a:lumMod val="75000"/>
                  </a:schemeClr>
                </a:solidFill>
                <a:effectLst/>
                <a:latin typeface="Century Gothic" panose="020B0502020202020204" pitchFamily="34" charset="0"/>
              </a:rPr>
              <a:t>Breakdown of Canada’s GHG Emissions by Economic Sector 2023 (Environment Canada, 2025)</a:t>
            </a:r>
          </a:p>
        </p:txBody>
      </p:sp>
    </p:spTree>
    <p:extLst>
      <p:ext uri="{BB962C8B-B14F-4D97-AF65-F5344CB8AC3E}">
        <p14:creationId xmlns:p14="http://schemas.microsoft.com/office/powerpoint/2010/main" val="38379843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SIPLTSEL" val="0þ"/>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1_RetrospectVTI">
  <a:themeElements>
    <a:clrScheme name="Evoke Colours">
      <a:dk1>
        <a:srgbClr val="000000"/>
      </a:dk1>
      <a:lt1>
        <a:sysClr val="window" lastClr="FFFFFF"/>
      </a:lt1>
      <a:dk2>
        <a:srgbClr val="38383B"/>
      </a:dk2>
      <a:lt2>
        <a:srgbClr val="E7E6E6"/>
      </a:lt2>
      <a:accent1>
        <a:srgbClr val="FF6600"/>
      </a:accent1>
      <a:accent2>
        <a:srgbClr val="F58220"/>
      </a:accent2>
      <a:accent3>
        <a:srgbClr val="2E86AB"/>
      </a:accent3>
      <a:accent4>
        <a:srgbClr val="0600A5"/>
      </a:accent4>
      <a:accent5>
        <a:srgbClr val="DF3FCA"/>
      </a:accent5>
      <a:accent6>
        <a:srgbClr val="615757"/>
      </a:accent6>
      <a:hlink>
        <a:srgbClr val="0070C0"/>
      </a:hlink>
      <a:folHlink>
        <a:srgbClr val="6F3B55"/>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BD12FF5501454AB9EE8328DEEC4FA4" ma:contentTypeVersion="19" ma:contentTypeDescription="Create a new document." ma:contentTypeScope="" ma:versionID="991d0ebb6ce6de16ea43e6e3764ac966">
  <xsd:schema xmlns:xsd="http://www.w3.org/2001/XMLSchema" xmlns:xs="http://www.w3.org/2001/XMLSchema" xmlns:p="http://schemas.microsoft.com/office/2006/metadata/properties" xmlns:ns2="ad1dbccd-f63c-4408-b865-9ff57c28bf0a" xmlns:ns3="69a36c8d-d4d6-42eb-8808-e5c55a2ff3b1" targetNamespace="http://schemas.microsoft.com/office/2006/metadata/properties" ma:root="true" ma:fieldsID="8c0ccb2a3457c24908dec4c145cee731" ns2:_="" ns3:_="">
    <xsd:import namespace="ad1dbccd-f63c-4408-b865-9ff57c28bf0a"/>
    <xsd:import namespace="69a36c8d-d4d6-42eb-8808-e5c55a2ff3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1dbccd-f63c-4408-b865-9ff57c28bf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1a899a-a76b-4fe1-b7cc-335a2f91188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a36c8d-d4d6-42eb-8808-e5c55a2ff3b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a79215-cfe2-4584-a99e-3974265edfff}" ma:internalName="TaxCatchAll" ma:showField="CatchAllData" ma:web="69a36c8d-d4d6-42eb-8808-e5c55a2ff3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d1dbccd-f63c-4408-b865-9ff57c28bf0a">
      <Terms xmlns="http://schemas.microsoft.com/office/infopath/2007/PartnerControls"/>
    </lcf76f155ced4ddcb4097134ff3c332f>
    <TaxCatchAll xmlns="69a36c8d-d4d6-42eb-8808-e5c55a2ff3b1" xsi:nil="true"/>
  </documentManagement>
</p:properties>
</file>

<file path=customXml/itemProps1.xml><?xml version="1.0" encoding="utf-8"?>
<ds:datastoreItem xmlns:ds="http://schemas.openxmlformats.org/officeDocument/2006/customXml" ds:itemID="{75D11234-0EA1-4059-909A-ABC0B0A23E82}">
  <ds:schemaRefs>
    <ds:schemaRef ds:uri="http://schemas.microsoft.com/sharepoint/v3/contenttype/forms"/>
  </ds:schemaRefs>
</ds:datastoreItem>
</file>

<file path=customXml/itemProps2.xml><?xml version="1.0" encoding="utf-8"?>
<ds:datastoreItem xmlns:ds="http://schemas.openxmlformats.org/officeDocument/2006/customXml" ds:itemID="{09C936B9-5120-40DC-BC91-C9DF0E21F7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1dbccd-f63c-4408-b865-9ff57c28bf0a"/>
    <ds:schemaRef ds:uri="69a36c8d-d4d6-42eb-8808-e5c55a2ff3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C4954B-70D6-44E2-B083-74A334D28775}">
  <ds:schemaRefs>
    <ds:schemaRef ds:uri="http://schemas.microsoft.com/office/2006/documentManagement/types"/>
    <ds:schemaRef ds:uri="http://purl.org/dc/terms/"/>
    <ds:schemaRef ds:uri="ad1dbccd-f63c-4408-b865-9ff57c28bf0a"/>
    <ds:schemaRef ds:uri="http://purl.org/dc/dcmitype/"/>
    <ds:schemaRef ds:uri="http://www.w3.org/XML/1998/namespace"/>
    <ds:schemaRef ds:uri="http://schemas.openxmlformats.org/package/2006/metadata/core-properties"/>
    <ds:schemaRef ds:uri="http://purl.org/dc/elements/1.1/"/>
    <ds:schemaRef ds:uri="http://schemas.microsoft.com/office/infopath/2007/PartnerControls"/>
    <ds:schemaRef ds:uri="69a36c8d-d4d6-42eb-8808-e5c55a2ff3b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Evoke Presentation Template</Template>
  <TotalTime>11990</TotalTime>
  <Words>3547</Words>
  <Application>Microsoft Office PowerPoint</Application>
  <PresentationFormat>Widescreen</PresentationFormat>
  <Paragraphs>357</Paragraphs>
  <Slides>27</Slides>
  <Notes>27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Slide Titles</vt:lpstr>
      </vt:variant>
      <vt:variant>
        <vt:i4>27</vt:i4>
      </vt:variant>
      <vt:variant>
        <vt:lpstr>Custom Shows</vt:lpstr>
      </vt:variant>
      <vt:variant>
        <vt:i4>1</vt:i4>
      </vt:variant>
    </vt:vector>
  </HeadingPairs>
  <TitlesOfParts>
    <vt:vector size="40" baseType="lpstr">
      <vt:lpstr>Aptos</vt:lpstr>
      <vt:lpstr>Arial</vt:lpstr>
      <vt:lpstr>Calibri</vt:lpstr>
      <vt:lpstr>Century Gothic</vt:lpstr>
      <vt:lpstr>Franklin Gothic Book</vt:lpstr>
      <vt:lpstr>Poppins</vt:lpstr>
      <vt:lpstr>Poppins Light</vt:lpstr>
      <vt:lpstr>Roboto</vt:lpstr>
      <vt:lpstr>Roboto Black</vt:lpstr>
      <vt:lpstr>Roboto Light</vt:lpstr>
      <vt:lpstr>Roboto Medium</vt:lpstr>
      <vt:lpstr>1_RetrospectVTI</vt:lpstr>
      <vt:lpstr>Beyond Energy Targets: Rethinking Value in Deep Energy Retrofits </vt:lpstr>
      <vt:lpstr>About Us</vt:lpstr>
      <vt:lpstr>Deep Energy Retrofits</vt:lpstr>
      <vt:lpstr>PowerPoint Presentation</vt:lpstr>
      <vt:lpstr>PowerPoint Presentation</vt:lpstr>
      <vt:lpstr>PowerPoint Presentation</vt:lpstr>
      <vt:lpstr>Today</vt:lpstr>
      <vt:lpstr>Overview</vt:lpstr>
      <vt:lpstr>Net-Zero Emissions</vt:lpstr>
      <vt:lpstr>Embodied Carbon for BC Buildings</vt:lpstr>
      <vt:lpstr>Overview</vt:lpstr>
      <vt:lpstr>Goals</vt:lpstr>
      <vt:lpstr>Emission Factors</vt:lpstr>
      <vt:lpstr>Goals</vt:lpstr>
      <vt:lpstr>Assess Calculation Methods</vt:lpstr>
      <vt:lpstr>Goals</vt:lpstr>
      <vt:lpstr>PowerPoint Presentation</vt:lpstr>
      <vt:lpstr>PowerPoint Presentation</vt:lpstr>
      <vt:lpstr>PowerPoint Presentation</vt:lpstr>
      <vt:lpstr>PowerPoint Presentation</vt:lpstr>
      <vt:lpstr>Overview</vt:lpstr>
      <vt:lpstr>The good old days</vt:lpstr>
      <vt:lpstr>PowerPoint Presentation</vt:lpstr>
      <vt:lpstr>PowerPoint Presentation</vt:lpstr>
      <vt:lpstr>Envelope first approach – MURB Retrofit</vt:lpstr>
      <vt:lpstr>PowerPoint Presentation</vt:lpstr>
      <vt:lpstr>Thank you for your attention!</vt:lpstr>
      <vt:lpstr>Toastmasters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Patrick Roppel</dc:creator>
  <cp:lastModifiedBy>Alex Janusz</cp:lastModifiedBy>
  <cp:revision>180</cp:revision>
  <cp:lastPrinted>2021-11-17T19:38:36Z</cp:lastPrinted>
  <dcterms:created xsi:type="dcterms:W3CDTF">2021-01-04T07:05:09Z</dcterms:created>
  <dcterms:modified xsi:type="dcterms:W3CDTF">2025-11-12T04:09:23Z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0x01010071BD12FF5501454AB9EE8328DEEC4FA4</vt:lpwstr>
  </property>
  <property fmtid="{D5CDD505-2E9C-101B-9397-08002B2CF9AE}" pid="3" name="MediaServiceImageTags">
    <vt:lpwstr/>
  </property>
</Properties>
</file>