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notesMasterIdLst>
    <p:notesMasterId r:id="rId39"/>
  </p:notesMasterIdLst>
  <p:handoutMasterIdLst>
    <p:handoutMasterId r:id="rId40"/>
  </p:handoutMasterIdLst>
  <p:sldIdLst>
    <p:sldId id="337" r:id="rId3"/>
    <p:sldId id="314" r:id="rId4"/>
    <p:sldId id="382" r:id="rId5"/>
    <p:sldId id="371" r:id="rId6"/>
    <p:sldId id="349" r:id="rId7"/>
    <p:sldId id="473" r:id="rId8"/>
    <p:sldId id="379" r:id="rId9"/>
    <p:sldId id="478" r:id="rId10"/>
    <p:sldId id="481" r:id="rId11"/>
    <p:sldId id="479" r:id="rId12"/>
    <p:sldId id="483" r:id="rId13"/>
    <p:sldId id="370" r:id="rId14"/>
    <p:sldId id="374" r:id="rId15"/>
    <p:sldId id="377" r:id="rId16"/>
    <p:sldId id="486" r:id="rId17"/>
    <p:sldId id="477" r:id="rId18"/>
    <p:sldId id="487" r:id="rId19"/>
    <p:sldId id="488" r:id="rId20"/>
    <p:sldId id="489" r:id="rId21"/>
    <p:sldId id="490" r:id="rId22"/>
    <p:sldId id="491" r:id="rId23"/>
    <p:sldId id="492" r:id="rId24"/>
    <p:sldId id="495" r:id="rId25"/>
    <p:sldId id="493" r:id="rId26"/>
    <p:sldId id="494" r:id="rId27"/>
    <p:sldId id="502" r:id="rId28"/>
    <p:sldId id="360" r:id="rId29"/>
    <p:sldId id="505" r:id="rId30"/>
    <p:sldId id="504" r:id="rId31"/>
    <p:sldId id="496" r:id="rId32"/>
    <p:sldId id="497" r:id="rId33"/>
    <p:sldId id="499" r:id="rId34"/>
    <p:sldId id="500" r:id="rId35"/>
    <p:sldId id="501" r:id="rId36"/>
    <p:sldId id="503" r:id="rId37"/>
    <p:sldId id="325" r:id="rId38"/>
  </p:sldIdLst>
  <p:sldSz cx="18288000" cy="10287000"/>
  <p:notesSz cx="6858000" cy="9144000"/>
  <p:embeddedFontLst>
    <p:embeddedFont>
      <p:font typeface="TW Cen MT" panose="020B0602020104020603" pitchFamily="34" charset="0"/>
      <p:regular r:id="rId41"/>
      <p:bold r:id="rId42"/>
      <p:italic r:id="rId43"/>
      <p:boldItalic r:id="rId44"/>
    </p:embeddedFont>
    <p:embeddedFont>
      <p:font typeface="TW Cen MT" panose="020B0602020104020603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F3"/>
    <a:srgbClr val="B2B2B2"/>
    <a:srgbClr val="233F68"/>
    <a:srgbClr val="252525"/>
    <a:srgbClr val="9EB09C"/>
    <a:srgbClr val="5E6E7C"/>
    <a:srgbClr val="1F4293"/>
    <a:srgbClr val="212F54"/>
    <a:srgbClr val="0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BF17E4-2193-45F5-178D-4918C8AE05C7}" v="1" dt="2025-11-14T03:14:33.2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864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tenantanon#5401e4bc-dd14-49e9-83f0-6149a597b98a::" providerId="AD" clId="Web-{5EBF17E4-2193-45F5-178D-4918C8AE05C7}"/>
    <pc:docChg chg="modSld">
      <pc:chgData name="Guest User" userId="S::urn:spo:tenantanon#5401e4bc-dd14-49e9-83f0-6149a597b98a::" providerId="AD" clId="Web-{5EBF17E4-2193-45F5-178D-4918C8AE05C7}" dt="2025-11-14T03:14:33.241" v="0" actId="20577"/>
      <pc:docMkLst>
        <pc:docMk/>
      </pc:docMkLst>
      <pc:sldChg chg="modSp">
        <pc:chgData name="Guest User" userId="S::urn:spo:tenantanon#5401e4bc-dd14-49e9-83f0-6149a597b98a::" providerId="AD" clId="Web-{5EBF17E4-2193-45F5-178D-4918C8AE05C7}" dt="2025-11-14T03:14:33.241" v="0" actId="20577"/>
        <pc:sldMkLst>
          <pc:docMk/>
          <pc:sldMk cId="3043871267" sldId="487"/>
        </pc:sldMkLst>
        <pc:spChg chg="mod">
          <ac:chgData name="Guest User" userId="S::urn:spo:tenantanon#5401e4bc-dd14-49e9-83f0-6149a597b98a::" providerId="AD" clId="Web-{5EBF17E4-2193-45F5-178D-4918C8AE05C7}" dt="2025-11-14T03:14:33.241" v="0" actId="20577"/>
          <ac:spMkLst>
            <pc:docMk/>
            <pc:sldMk cId="3043871267" sldId="487"/>
            <ac:spMk id="8" creationId="{277D8187-018B-E30F-4223-2DB11B03647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A2E5C89-0215-4926-A1FB-177B46EB65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7E0B68-CE54-4226-A68A-4EF5E1B6D2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797AA-BE39-470C-B2CB-FA57198A232F}" type="datetimeFigureOut">
              <a:rPr lang="en-CA" smtClean="0"/>
              <a:t>2025-11-13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F7C1A6-1B12-46B6-A8EE-46F4D51BE0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B7934-6E26-4959-AA73-16A5402F473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A5611A-EC50-4030-AD4C-FFC3ADC3DEC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51937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AD099-8483-409F-A5CD-42DB4EF6B337}" type="datetimeFigureOut">
              <a:rPr lang="en-CA" smtClean="0"/>
              <a:t>2025-11-13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881AD-0DAD-49D1-97EE-8E25D2F16800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67348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881AD-0DAD-49D1-97EE-8E25D2F16800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77954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CA" sz="1800" kern="10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 purpose of energy modelling is to verify compliance with requirements of TEUI, TEDI, GHGI, and airtightness.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CA" sz="1800" kern="10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Usually, TEUI targets are relatively easy to meet because the total energy consumption can be reduced through energy-efficient measures, such as heat pumps, LED lighting, energy star appliances, etc.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CA" sz="1800" kern="10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 the other hand, </a:t>
            </a:r>
            <a:r>
              <a:rPr lang="en-US" sz="1800" kern="100">
                <a:effectLst/>
                <a:highlight>
                  <a:srgbClr val="FFFFFF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TEDI is more challenging</a:t>
            </a:r>
            <a:r>
              <a:rPr lang="en-US" sz="1800" kern="10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because it depends on the building envelope performance, especially that </a:t>
            </a:r>
            <a:r>
              <a:rPr lang="en-US" sz="1800" kern="100">
                <a:effectLst/>
                <a:highlight>
                  <a:srgbClr val="FFFFFF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 thermal bridging calculations are now mandatory for Part 3 buildings.</a:t>
            </a:r>
            <a:r>
              <a:rPr lang="en-US" sz="1800" kern="10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As a result, to improve TEDI, it usually requires us to improve envelope systems such as </a:t>
            </a:r>
            <a:r>
              <a:rPr lang="en-US" sz="1800" kern="100">
                <a:effectLst/>
                <a:highlight>
                  <a:srgbClr val="FFFFFF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reducing thermal bridges, optimizing window-to-wall ratio (WWR), as well as improving airtightness.</a:t>
            </a:r>
            <a:endParaRPr lang="en-CA" sz="1800" kern="10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kern="100">
                <a:effectLst/>
                <a:highlight>
                  <a:srgbClr val="FFFFFF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 last metric, GHGI, sets limits on operational greenhouse gas emissions.</a:t>
            </a:r>
            <a:r>
              <a:rPr lang="en-US" sz="1800" kern="10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kern="100">
                <a:effectLst/>
                <a:highlight>
                  <a:srgbClr val="FFFFFF"/>
                </a:highlight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 BC, compliance with GHGI usually involves electrification through electric heat pumps, and/or adopting renewable energy sources.</a:t>
            </a:r>
            <a:endParaRPr lang="en-CA" sz="1800" kern="10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881AD-0DAD-49D1-97EE-8E25D2F16800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8518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B9026-28F0-4CEB-AFC0-96EA9CAB3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D79734-C7A7-401D-A8B7-4559B11BAF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25728-EA91-40CB-A36E-C843D7936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B934-7B5A-47C7-A45E-7E144D7D1E2D}" type="datetimeFigureOut">
              <a:rPr lang="en-CA" smtClean="0"/>
              <a:t>2025-11-13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141C9-7925-43BA-B4F6-196AC3468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B2B35-3ECC-4D23-B31D-FE63CA7BE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BC90-F034-4233-99D8-88592C96994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02325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4E128-F080-4FF1-AB5A-04E6FBA4F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E5466-BFBE-4B1B-974D-F92F621663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90D60-C4F9-4BB5-B2B5-2F982E498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B934-7B5A-47C7-A45E-7E144D7D1E2D}" type="datetimeFigureOut">
              <a:rPr lang="en-CA" smtClean="0"/>
              <a:t>2025-11-13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AFAB4-ACF9-4C0C-944B-F1578258C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DF74E-1708-4368-8B35-6F20E81D5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BC90-F034-4233-99D8-88592C96994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7377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A47F1E-5C36-4CDC-B77C-EF393F3F07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80D205-4624-4862-BB72-67101E9F8C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6AE28-4DE3-46B0-96B0-873C49899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B934-7B5A-47C7-A45E-7E144D7D1E2D}" type="datetimeFigureOut">
              <a:rPr lang="en-CA" smtClean="0"/>
              <a:t>2025-11-13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FE646-4EFE-42E5-A509-3E0319652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60A41-A16D-4BEE-867B-D1357624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BC90-F034-4233-99D8-88592C96994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03404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CA76F-4A75-45C3-81DF-F8635AF258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455CFB-D97D-4A0D-B55B-0219DFA1A7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7ACB3-0CC4-4962-A282-872BCC418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F3DF-34BF-428A-8940-C7423EB3DD14}" type="datetimeFigureOut">
              <a:rPr lang="en-CA" smtClean="0"/>
              <a:t>2025-11-13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CEABD-7C01-4B39-8C8D-4AD94CEA8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C1988-6B12-4894-96FC-B5D2FAA0A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6255-C788-4891-9567-BFF7997253C7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20138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CEBB7-80D3-4EFC-B78F-F255119CF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C9F40-81A1-4147-9AB7-687DB364F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D17C6-895E-4077-B11E-8801EAB1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F3DF-34BF-428A-8940-C7423EB3DD14}" type="datetimeFigureOut">
              <a:rPr lang="en-CA" smtClean="0"/>
              <a:t>2025-11-13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245A9-FB93-4167-A004-793A40E63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B33C3-E047-422F-B9CD-C90088350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6255-C788-4891-9567-BFF7997253C7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92215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3CA00-A565-41D6-B869-230197998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1557A-6DEE-4923-A933-CEE3E4A58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B3939-F12F-4D32-861E-AF99C5341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F3DF-34BF-428A-8940-C7423EB3DD14}" type="datetimeFigureOut">
              <a:rPr lang="en-CA" smtClean="0"/>
              <a:t>2025-11-13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DEB9B-5EB7-4E9D-B8F7-813215F5F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5ADEC-A0B8-4FC0-BAB4-F4344013C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6255-C788-4891-9567-BFF7997253C7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19224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01261-C5EA-4BC6-B61F-FDA79CCA2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93944-D9AE-41FE-80BB-BBBACAC3AF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29722-227A-4DF7-B934-BC5C89B0D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CD932-990A-49AC-8154-DE5946B10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F3DF-34BF-428A-8940-C7423EB3DD14}" type="datetimeFigureOut">
              <a:rPr lang="en-CA" smtClean="0"/>
              <a:t>2025-11-13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ACF5A-B519-4FF9-B504-4B7EF603F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6EF0C6-9079-4011-9666-BB3DCE332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6255-C788-4891-9567-BFF7997253C7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417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ECCB3-406C-4AEF-B3EE-6A75D0F4D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E47EB-39FB-466E-BD97-7E53A74AF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6451C-DE0E-436D-AB01-FCE1D5E59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B79C6B-9CE9-4B55-BDC6-79BCD6813F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D26B14-C75B-45DD-A8F2-8419B781C1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ACA90B-3612-48F4-BD5A-CE8B9D856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F3DF-34BF-428A-8940-C7423EB3DD14}" type="datetimeFigureOut">
              <a:rPr lang="en-CA" smtClean="0"/>
              <a:t>2025-11-13</a:t>
            </a:fld>
            <a:endParaRPr lang="en-C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2CB36D-A7E2-4C5F-800A-FCDD94AEE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318102-8F69-47B7-B168-5202F37E3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6255-C788-4891-9567-BFF7997253C7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89070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43099-710F-4CCB-8921-298FFCBBC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A5B7F3-6D1F-4EB3-A270-EC20D5248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F3DF-34BF-428A-8940-C7423EB3DD14}" type="datetimeFigureOut">
              <a:rPr lang="en-CA" smtClean="0"/>
              <a:t>2025-11-13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067E83-0FDA-4765-BA22-58509FB0C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5C7EEE-F81F-48C5-8D5C-A6246434D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6255-C788-4891-9567-BFF7997253C7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34747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AEE21D-14E1-4AFB-A64F-9C7C9EB73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F3DF-34BF-428A-8940-C7423EB3DD14}" type="datetimeFigureOut">
              <a:rPr lang="en-CA" smtClean="0"/>
              <a:t>2025-11-13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B64EA9-55A6-417A-8580-FF80021DA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6080C-5CA8-4CA3-BF9E-726040296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6255-C788-4891-9567-BFF7997253C7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6C2F295-589B-471A-BE14-5F4AA7FD48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57300" y="876300"/>
            <a:ext cx="15773400" cy="7848600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40755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D484-8118-4A0A-8AEB-B045D6FC5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CDAB6-C8EA-46D3-912B-2ECFB3473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9B4B84-19A6-49C1-AC3D-28754EE406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B446ED-BCB9-4E5C-A008-3180C725C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F3DF-34BF-428A-8940-C7423EB3DD14}" type="datetimeFigureOut">
              <a:rPr lang="en-CA" smtClean="0"/>
              <a:t>2025-11-13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89EBC7-B09F-4B67-AF69-D4DABCBBE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4EF671-4BCF-4C92-88E3-806E47C02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6255-C788-4891-9567-BFF7997253C7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75155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F95D-CF92-4E47-82F4-6C0559E38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B86AA-BDAB-4088-8EA4-80F9DB67F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390FD-AD54-494A-A78B-AFFA90F89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B934-7B5A-47C7-A45E-7E144D7D1E2D}" type="datetimeFigureOut">
              <a:rPr lang="en-CA" smtClean="0"/>
              <a:t>2025-11-13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05074-7E1D-43A0-9044-23C95A303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5D89A-754A-4CEF-9366-D8C6D0271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BC90-F034-4233-99D8-88592C96994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97639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1FDF4-26FD-4152-9274-9D6BB437C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254C24-48A9-4B7D-A604-E87230E3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87B585-CECA-4595-9B09-8347FCB41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A2D95B-0E51-438F-B2B6-8DBA0C49B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F3DF-34BF-428A-8940-C7423EB3DD14}" type="datetimeFigureOut">
              <a:rPr lang="en-CA" smtClean="0"/>
              <a:t>2025-11-13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50F8-6E55-4BF8-863E-78355E178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ACF5B6-34BD-4941-9AEA-C64A3E7B6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6255-C788-4891-9567-BFF7997253C7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388044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22478-DC13-4553-8F00-B6F25FE3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CE1D39-D63A-4310-9D24-072EC06D3D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D1F02-C538-42C5-A4D7-15C8052CB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F3DF-34BF-428A-8940-C7423EB3DD14}" type="datetimeFigureOut">
              <a:rPr lang="en-CA" smtClean="0"/>
              <a:t>2025-11-13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26572-B763-4836-9611-60C6B1452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76803-C778-42BE-9484-ADE3444F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6255-C788-4891-9567-BFF7997253C7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95019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2998A7-A2B8-4C73-BCEE-90341FFE2B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F7437-93EB-4B27-BFA6-E53346FC64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247A3-B412-4F67-9925-AEAE60BA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F3DF-34BF-428A-8940-C7423EB3DD14}" type="datetimeFigureOut">
              <a:rPr lang="en-CA" smtClean="0"/>
              <a:t>2025-11-13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2DEE1-AAB4-4636-9AEC-1C397A5CB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E493A-8ADE-43A5-90C0-079547539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66255-C788-4891-9567-BFF7997253C7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862295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BD283A1-ADC0-43EF-828C-73E75CD3247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8287999" cy="10287000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58664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D3EA96-5908-4B0D-99EC-D6E7C8EDE19B}"/>
              </a:ext>
            </a:extLst>
          </p:cNvPr>
          <p:cNvSpPr/>
          <p:nvPr userDrawn="1"/>
        </p:nvSpPr>
        <p:spPr>
          <a:xfrm>
            <a:off x="0" y="436655"/>
            <a:ext cx="18288000" cy="990600"/>
          </a:xfrm>
          <a:prstGeom prst="rect">
            <a:avLst/>
          </a:prstGeom>
          <a:solidFill>
            <a:srgbClr val="233F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0E7C80FB-E1DA-4FF8-B5EE-0993E3D72D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04800" y="9175666"/>
            <a:ext cx="1274995" cy="84463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DDA440F-92E8-4382-AE2A-97C27D854E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589055"/>
            <a:ext cx="14630400" cy="685800"/>
          </a:xfrm>
        </p:spPr>
        <p:txBody>
          <a:bodyPr tIns="144000">
            <a:noAutofit/>
          </a:bodyPr>
          <a:lstStyle>
            <a:lvl1pPr marL="0" indent="0">
              <a:buNone/>
              <a:defRPr lang="en-CA" sz="3600" cap="all" baseline="0" dirty="0">
                <a:solidFill>
                  <a:schemeClr val="bg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defRPr>
            </a:lvl1pPr>
          </a:lstStyle>
          <a:p>
            <a:pPr lvl="0"/>
            <a:r>
              <a:rPr lang="en-CA"/>
              <a:t>Insert Heading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5D4FDD8-CDCC-4071-9070-AF8BD68C55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1943100"/>
            <a:ext cx="17678400" cy="6705600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latin typeface="Tw Cen MT" panose="020B06020201040206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77081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D3EA96-5908-4B0D-99EC-D6E7C8EDE19B}"/>
              </a:ext>
            </a:extLst>
          </p:cNvPr>
          <p:cNvSpPr/>
          <p:nvPr userDrawn="1"/>
        </p:nvSpPr>
        <p:spPr>
          <a:xfrm>
            <a:off x="0" y="436655"/>
            <a:ext cx="18288000" cy="990600"/>
          </a:xfrm>
          <a:prstGeom prst="rect">
            <a:avLst/>
          </a:prstGeom>
          <a:solidFill>
            <a:srgbClr val="233F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n>
                <a:noFill/>
              </a:ln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88B79F-BB17-41D4-BBEF-D8FAE6FACE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589055"/>
            <a:ext cx="14630400" cy="685800"/>
          </a:xfrm>
        </p:spPr>
        <p:txBody>
          <a:bodyPr tIns="144000">
            <a:noAutofit/>
          </a:bodyPr>
          <a:lstStyle>
            <a:lvl1pPr marL="0" indent="0">
              <a:buNone/>
              <a:defRPr lang="en-CA" sz="3600" cap="all" baseline="0" dirty="0">
                <a:solidFill>
                  <a:schemeClr val="bg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defRPr>
            </a:lvl1pPr>
          </a:lstStyle>
          <a:p>
            <a:pPr lvl="0"/>
            <a:r>
              <a:rPr lang="en-CA"/>
              <a:t>Insert Heading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F81C62-7F39-49CF-91C6-80E275BE98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1943100"/>
            <a:ext cx="8610600" cy="6699166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defRPr>
            </a:lvl1pPr>
          </a:lstStyle>
          <a:p>
            <a:pPr lvl="0"/>
            <a:r>
              <a:rPr lang="en-CA"/>
              <a:t>Text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E79B98-C717-4B60-A642-D8C6095E4F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20200" y="1943099"/>
            <a:ext cx="8763000" cy="6699167"/>
          </a:xfrm>
        </p:spPr>
        <p:txBody>
          <a:bodyPr/>
          <a:lstStyle/>
          <a:p>
            <a:endParaRPr lang="en-CA" dirty="0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F02C7A89-F333-701C-32B4-F36F86EEB4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04800" y="9175666"/>
            <a:ext cx="1274995" cy="84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8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D3EA96-5908-4B0D-99EC-D6E7C8EDE19B}"/>
              </a:ext>
            </a:extLst>
          </p:cNvPr>
          <p:cNvSpPr/>
          <p:nvPr userDrawn="1"/>
        </p:nvSpPr>
        <p:spPr>
          <a:xfrm>
            <a:off x="0" y="436655"/>
            <a:ext cx="18288000" cy="990600"/>
          </a:xfrm>
          <a:prstGeom prst="rect">
            <a:avLst/>
          </a:prstGeom>
          <a:solidFill>
            <a:srgbClr val="233F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FB520D8-CA0E-4B8C-87DF-0E32DFD6F3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589055"/>
            <a:ext cx="14630400" cy="685800"/>
          </a:xfrm>
        </p:spPr>
        <p:txBody>
          <a:bodyPr tIns="144000">
            <a:noAutofit/>
          </a:bodyPr>
          <a:lstStyle>
            <a:lvl1pPr marL="0" indent="0">
              <a:buNone/>
              <a:defRPr lang="en-CA" sz="3600" cap="all" baseline="0" dirty="0">
                <a:solidFill>
                  <a:schemeClr val="bg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defRPr>
            </a:lvl1pPr>
          </a:lstStyle>
          <a:p>
            <a:pPr lvl="0"/>
            <a:r>
              <a:rPr lang="en-CA"/>
              <a:t>Insert Heading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602ECFA9-2348-CB49-A75A-9A27DF58B7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04800" y="9175666"/>
            <a:ext cx="1274995" cy="84463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084E6D-5ACF-29B6-322A-AF9910E357D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4800" y="1943099"/>
            <a:ext cx="17678400" cy="6699167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025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97CA580-0692-390E-3FBE-CE06F4146A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1943100"/>
            <a:ext cx="11887200" cy="6705600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latin typeface="Tw Cen MT" panose="020B06020201040206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579DAFD8-42F7-E009-AA88-547A7998E6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44400" y="1943099"/>
            <a:ext cx="5638800" cy="6699167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D3EA96-5908-4B0D-99EC-D6E7C8EDE19B}"/>
              </a:ext>
            </a:extLst>
          </p:cNvPr>
          <p:cNvSpPr/>
          <p:nvPr userDrawn="1"/>
        </p:nvSpPr>
        <p:spPr>
          <a:xfrm>
            <a:off x="0" y="436655"/>
            <a:ext cx="18288000" cy="990600"/>
          </a:xfrm>
          <a:prstGeom prst="rect">
            <a:avLst/>
          </a:prstGeom>
          <a:solidFill>
            <a:srgbClr val="233F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606A472E-875F-4A28-8717-29F9E187FF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589055"/>
            <a:ext cx="14630400" cy="685800"/>
          </a:xfrm>
        </p:spPr>
        <p:txBody>
          <a:bodyPr tIns="144000">
            <a:noAutofit/>
          </a:bodyPr>
          <a:lstStyle>
            <a:lvl1pPr marL="0" indent="0">
              <a:buNone/>
              <a:defRPr lang="en-CA" sz="3600" cap="all" baseline="0" dirty="0">
                <a:solidFill>
                  <a:schemeClr val="bg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defRPr>
            </a:lvl1pPr>
          </a:lstStyle>
          <a:p>
            <a:pPr lvl="0"/>
            <a:r>
              <a:rPr lang="en-CA"/>
              <a:t>Insert Heading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2C2FEC68-7DDB-1046-5F25-783475F862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04800" y="9175666"/>
            <a:ext cx="1274995" cy="84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6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2136004-29E9-06AA-1948-F12FDED6DB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20200" y="1943099"/>
            <a:ext cx="8763000" cy="6699167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93E0268-189D-770C-8C20-57E31FC176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800" y="1943099"/>
            <a:ext cx="8763000" cy="6699167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432C98-DAE1-456A-9A42-5F8F37C05475}"/>
              </a:ext>
            </a:extLst>
          </p:cNvPr>
          <p:cNvSpPr/>
          <p:nvPr userDrawn="1"/>
        </p:nvSpPr>
        <p:spPr>
          <a:xfrm>
            <a:off x="0" y="436655"/>
            <a:ext cx="18288000" cy="990600"/>
          </a:xfrm>
          <a:prstGeom prst="rect">
            <a:avLst/>
          </a:prstGeom>
          <a:solidFill>
            <a:srgbClr val="233F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0162130-6D83-454C-A7CB-4021DC282E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589055"/>
            <a:ext cx="14630400" cy="685800"/>
          </a:xfrm>
        </p:spPr>
        <p:txBody>
          <a:bodyPr tIns="144000">
            <a:noAutofit/>
          </a:bodyPr>
          <a:lstStyle>
            <a:lvl1pPr marL="0" indent="0">
              <a:buNone/>
              <a:defRPr lang="en-CA" sz="3600" cap="all" baseline="0" dirty="0">
                <a:solidFill>
                  <a:schemeClr val="bg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defRPr>
            </a:lvl1pPr>
          </a:lstStyle>
          <a:p>
            <a:pPr lvl="0"/>
            <a:r>
              <a:rPr lang="en-CA"/>
              <a:t>Insert Heading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D295CC62-4C28-F764-C420-509E564C70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04800" y="9175666"/>
            <a:ext cx="1274995" cy="84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5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3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36295B-39B2-C8C4-F014-892AB441A2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800" y="1943099"/>
            <a:ext cx="8279644" cy="6699167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D3EA96-5908-4B0D-99EC-D6E7C8EDE19B}"/>
              </a:ext>
            </a:extLst>
          </p:cNvPr>
          <p:cNvSpPr/>
          <p:nvPr userDrawn="1"/>
        </p:nvSpPr>
        <p:spPr>
          <a:xfrm>
            <a:off x="0" y="436655"/>
            <a:ext cx="18288000" cy="990600"/>
          </a:xfrm>
          <a:prstGeom prst="rect">
            <a:avLst/>
          </a:prstGeom>
          <a:solidFill>
            <a:srgbClr val="233F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1689840E-2AB0-4DE1-83E5-A9F62700C3A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3495075" y="1943100"/>
            <a:ext cx="4488124" cy="3283466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CFB1A32-F40F-44F5-8591-0DFEBA4D02F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3495075" y="5354040"/>
            <a:ext cx="4507174" cy="3283466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212B1C05-07D3-4B32-BD14-5278F6A07D4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763000" y="1943099"/>
            <a:ext cx="4507174" cy="3288227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5669C4C3-47F8-4898-8CD1-B8C2802FBBE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763000" y="5349278"/>
            <a:ext cx="4507174" cy="3288227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382BACB-77BE-4BB3-947A-93F1E873F7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589055"/>
            <a:ext cx="14630400" cy="685800"/>
          </a:xfrm>
        </p:spPr>
        <p:txBody>
          <a:bodyPr tIns="144000">
            <a:noAutofit/>
          </a:bodyPr>
          <a:lstStyle>
            <a:lvl1pPr marL="0" indent="0">
              <a:buNone/>
              <a:defRPr lang="en-CA" sz="3600" cap="all" baseline="0" dirty="0">
                <a:solidFill>
                  <a:schemeClr val="bg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defRPr>
            </a:lvl1pPr>
          </a:lstStyle>
          <a:p>
            <a:pPr lvl="0"/>
            <a:r>
              <a:rPr lang="en-CA"/>
              <a:t>Insert Heading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51BA2BD8-F81E-849F-E693-0FDB64EFC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04800" y="9175666"/>
            <a:ext cx="1274995" cy="84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5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00"/>
                            </p:stCondLst>
                            <p:childTnLst>
                              <p:par>
                                <p:cTn id="2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4" grpId="0"/>
      <p:bldP spid="17" grpId="0"/>
      <p:bldP spid="18" grpId="0"/>
      <p:bldP spid="19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543B9-BBA6-43A3-80E7-019F44B92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47C6D-11A5-475B-94D8-0B2CC7547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C00CE-C584-45D8-BEA0-22C73A216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B934-7B5A-47C7-A45E-7E144D7D1E2D}" type="datetimeFigureOut">
              <a:rPr lang="en-CA" smtClean="0"/>
              <a:t>2025-11-13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DD05D-6951-4B6A-B816-D76556422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BB3D9-839B-422C-A5B2-F87DAFEC1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BC90-F034-4233-99D8-88592C96994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908098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FDA54D-5036-67EB-3193-59212FC1D2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800" y="1943099"/>
            <a:ext cx="5637600" cy="6699167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F971B9D-198E-48EF-861B-D4A6470953B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2340980" y="1943099"/>
            <a:ext cx="5642220" cy="6699167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D3EA96-5908-4B0D-99EC-D6E7C8EDE19B}"/>
              </a:ext>
            </a:extLst>
          </p:cNvPr>
          <p:cNvSpPr/>
          <p:nvPr userDrawn="1"/>
        </p:nvSpPr>
        <p:spPr>
          <a:xfrm>
            <a:off x="0" y="436655"/>
            <a:ext cx="18288000" cy="990600"/>
          </a:xfrm>
          <a:prstGeom prst="rect">
            <a:avLst/>
          </a:prstGeom>
          <a:solidFill>
            <a:srgbClr val="233F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77ADA0-D11B-41B4-A223-B7B0969275D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11584" y="1943099"/>
            <a:ext cx="5637600" cy="6699167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413B0E8-553B-4741-B43C-EAA87A8B3F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589055"/>
            <a:ext cx="14630400" cy="685800"/>
          </a:xfrm>
        </p:spPr>
        <p:txBody>
          <a:bodyPr tIns="144000">
            <a:noAutofit/>
          </a:bodyPr>
          <a:lstStyle>
            <a:lvl1pPr marL="0" indent="0">
              <a:buNone/>
              <a:defRPr lang="en-CA" sz="3600" cap="all" baseline="0" dirty="0">
                <a:solidFill>
                  <a:schemeClr val="bg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defRPr>
            </a:lvl1pPr>
          </a:lstStyle>
          <a:p>
            <a:pPr lvl="0"/>
            <a:r>
              <a:rPr lang="en-CA"/>
              <a:t>Insert Heading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110AAE35-0915-58F4-274F-ABD9AC832B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04800" y="9175666"/>
            <a:ext cx="1274995" cy="84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1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6" grpId="0" animBg="1"/>
      <p:bldP spid="10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383355-7245-C6BB-3D7F-74B4C73F72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800" y="1943099"/>
            <a:ext cx="4038600" cy="3200401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D3EA96-5908-4B0D-99EC-D6E7C8EDE19B}"/>
              </a:ext>
            </a:extLst>
          </p:cNvPr>
          <p:cNvSpPr/>
          <p:nvPr userDrawn="1"/>
        </p:nvSpPr>
        <p:spPr>
          <a:xfrm>
            <a:off x="0" y="436655"/>
            <a:ext cx="18288000" cy="990600"/>
          </a:xfrm>
          <a:prstGeom prst="rect">
            <a:avLst/>
          </a:prstGeom>
          <a:solidFill>
            <a:srgbClr val="233F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6E1610B-DA1F-46A0-97D3-E3A3D7B71CF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04800" y="5428149"/>
            <a:ext cx="4038600" cy="3200401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81A7F8C-E957-4D57-8D8F-18B35685FFE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607256" y="1943099"/>
            <a:ext cx="4038600" cy="3200401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6A54442-5F9E-4B1B-84BD-C3BEDCECB29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607256" y="5428148"/>
            <a:ext cx="4038600" cy="3200403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826E0DF-DC71-4CAA-80B9-76D4D5391A8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3954125" y="1943099"/>
            <a:ext cx="4038600" cy="3200401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03435CEF-7435-4C35-B2CB-32035C8D05C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3943464" y="5428146"/>
            <a:ext cx="4038600" cy="3200401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538AFA78-A514-49D5-9C55-F77A541C6BB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622810" y="1943099"/>
            <a:ext cx="4038600" cy="3200401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D7E7A32-296C-48E2-9348-968965342B6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641008" y="5442037"/>
            <a:ext cx="4038600" cy="3186513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F9E6C6E-427A-4F21-BDD1-543A621A4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589055"/>
            <a:ext cx="14630400" cy="685800"/>
          </a:xfrm>
        </p:spPr>
        <p:txBody>
          <a:bodyPr tIns="144000">
            <a:noAutofit/>
          </a:bodyPr>
          <a:lstStyle>
            <a:lvl1pPr marL="0" indent="0">
              <a:buNone/>
              <a:defRPr lang="en-CA" sz="3600" cap="all" baseline="0" dirty="0">
                <a:solidFill>
                  <a:schemeClr val="bg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</a:defRPr>
            </a:lvl1pPr>
          </a:lstStyle>
          <a:p>
            <a:pPr lvl="0"/>
            <a:r>
              <a:rPr lang="en-CA"/>
              <a:t>Insert Heading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05B795E4-877A-F94C-EF47-3C21A68CB3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04800" y="9175666"/>
            <a:ext cx="1274995" cy="84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7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00"/>
                            </p:stCondLst>
                            <p:childTnLst>
                              <p:par>
                                <p:cTn id="2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00"/>
                            </p:stCondLst>
                            <p:childTnLst>
                              <p:par>
                                <p:cTn id="2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00"/>
                            </p:stCondLst>
                            <p:childTnLst>
                              <p:par>
                                <p:cTn id="3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300"/>
                            </p:stCondLst>
                            <p:childTnLst>
                              <p:par>
                                <p:cTn id="3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8" grpId="0"/>
      <p:bldP spid="10" grpId="0"/>
      <p:bldP spid="11" grpId="0"/>
      <p:bldP spid="12" grpId="0"/>
      <p:bldP spid="14" grpId="0"/>
      <p:bldP spid="16" grpId="0"/>
      <p:bldP spid="1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1B99C-1344-4B2C-BBCB-3FE8AFC4A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886C2-2884-4E60-981E-243B4BB24E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9D8280-A3A5-4BA9-8C83-0B63277CC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EFDAD-5422-4C03-BF91-DD7263BC6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B934-7B5A-47C7-A45E-7E144D7D1E2D}" type="datetimeFigureOut">
              <a:rPr lang="en-CA" smtClean="0"/>
              <a:t>2025-11-13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FF812E-F48B-4046-A952-0804D02E6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3A2CB-D768-488A-8BDE-E369C72FC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BC90-F034-4233-99D8-88592C96994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32277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0CEE4-8AF2-499B-8C89-C9764AD28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71ACD-E410-49EE-A5CE-B0A6DFE7E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FD5C32-CB87-4931-B6C6-6BE24BAA63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D2491D-F16D-4093-AB97-FF868C3CB2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D34ED3-F991-4FDA-A8C7-3BC19005D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DDC620-8082-43D2-8CA1-8D3BFCE34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B934-7B5A-47C7-A45E-7E144D7D1E2D}" type="datetimeFigureOut">
              <a:rPr lang="en-CA" smtClean="0"/>
              <a:t>2025-11-13</a:t>
            </a:fld>
            <a:endParaRPr lang="en-C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4913DF-400E-4CBB-B17E-1E2FEC088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42A0FE-1CF9-4BEC-81A3-4B32DFDF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BC90-F034-4233-99D8-88592C96994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84728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B0E2-C36E-48EB-A28D-586D373A0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B61F8-AEAB-4D07-893C-587C20D95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B934-7B5A-47C7-A45E-7E144D7D1E2D}" type="datetimeFigureOut">
              <a:rPr lang="en-CA" smtClean="0"/>
              <a:t>2025-11-13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51739B-14DC-45AF-A4D5-4AF957DFC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100D1B-6BE7-4A96-B437-83DF56A6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BC90-F034-4233-99D8-88592C96994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8161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26869D-A2F9-4407-A053-13C8C0783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B934-7B5A-47C7-A45E-7E144D7D1E2D}" type="datetimeFigureOut">
              <a:rPr lang="en-CA" smtClean="0"/>
              <a:t>2025-11-13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749B-2117-4B39-8B57-F81349B19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B1FD48-7ACB-40B6-9DFE-C1294EE6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BC90-F034-4233-99D8-88592C96994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03385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730AA-9224-4325-A664-220887022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9566-0742-438C-BBAE-20A91AC33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F40F-923E-47DC-A38D-7CE9E3FF1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BE51E9-8D72-4012-8624-396021795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B934-7B5A-47C7-A45E-7E144D7D1E2D}" type="datetimeFigureOut">
              <a:rPr lang="en-CA" smtClean="0"/>
              <a:t>2025-11-13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DFEF7-DE6A-4948-89E3-AD9E23A3C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54A86-E796-44ED-AB48-FD93EAC46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BC90-F034-4233-99D8-88592C96994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72473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5DF9C-EB18-4BBA-A8CC-806463984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147A3-F756-4878-A70A-EB30E21365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EC10A-ED61-48A4-9426-F2A2E173B5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1967A7-2F6A-4D1E-BFCF-90EF9C5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B934-7B5A-47C7-A45E-7E144D7D1E2D}" type="datetimeFigureOut">
              <a:rPr lang="en-CA" smtClean="0"/>
              <a:t>2025-11-13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44C9B-E065-4059-8A7B-F898C02AA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318DD-FF6F-4947-9E2E-7CDA1688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BC90-F034-4233-99D8-88592C96994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34205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53D605-46BE-4006-BB61-24878E0B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12C60E-0743-4A26-A904-946DF36DF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225E6-96A7-4CE4-ACCC-DDCF0B75D7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5B934-7B5A-47C7-A45E-7E144D7D1E2D}" type="datetimeFigureOut">
              <a:rPr lang="en-CA" smtClean="0"/>
              <a:t>2025-11-13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B5CA5-F0DD-462A-81AE-13053F9A0F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A27EF-4BCE-443F-9549-0C7EFCFDA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BC90-F034-4233-99D8-88592C96994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6098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FE4A65-8110-47C4-A54D-636680D3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4938D-2677-45E6-A0EF-1AAC87A4C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8F451-2EBC-4C26-93CC-592476F4D1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FF3DF-34BF-428A-8940-C7423EB3DD14}" type="datetimeFigureOut">
              <a:rPr lang="en-CA" smtClean="0"/>
              <a:t>2025-11-13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51517-EFCD-4CE7-8EBF-61A331282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4FAE6-DB20-4C9E-BFE1-536871065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66255-C788-4891-9567-BFF7997253C7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2916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3" r:id="rId12"/>
    <p:sldLayoutId id="2147483700" r:id="rId13"/>
    <p:sldLayoutId id="2147483701" r:id="rId14"/>
    <p:sldLayoutId id="2147483710" r:id="rId15"/>
    <p:sldLayoutId id="2147483708" r:id="rId16"/>
    <p:sldLayoutId id="2147483707" r:id="rId17"/>
    <p:sldLayoutId id="2147483703" r:id="rId18"/>
    <p:sldLayoutId id="2147483706" r:id="rId19"/>
    <p:sldLayoutId id="214748370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youtube.com/watch?v=mZ_EDbpGFLo&amp;t=3272s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E37CD7-C5E5-0B5B-573B-DBC68D6E27B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9EB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4CC74E-66E4-74C6-A9C1-1357327FC189}"/>
              </a:ext>
            </a:extLst>
          </p:cNvPr>
          <p:cNvSpPr/>
          <p:nvPr/>
        </p:nvSpPr>
        <p:spPr>
          <a:xfrm>
            <a:off x="0" y="0"/>
            <a:ext cx="14263200" cy="10287000"/>
          </a:xfrm>
          <a:prstGeom prst="rect">
            <a:avLst/>
          </a:prstGeom>
          <a:solidFill>
            <a:srgbClr val="5E6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E4AFB9-3AB1-9935-7A64-8330B64BBFEF}"/>
              </a:ext>
            </a:extLst>
          </p:cNvPr>
          <p:cNvSpPr/>
          <p:nvPr/>
        </p:nvSpPr>
        <p:spPr>
          <a:xfrm>
            <a:off x="0" y="1"/>
            <a:ext cx="12801600" cy="10287000"/>
          </a:xfrm>
          <a:prstGeom prst="rect">
            <a:avLst/>
          </a:prstGeom>
          <a:solidFill>
            <a:srgbClr val="233F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EC2089-CA35-8E13-2B1D-6F260D9F26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2116" y="4404811"/>
            <a:ext cx="2277368" cy="149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9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"/>
    </mc:Choice>
    <mc:Fallback xmlns="">
      <p:transition advClick="0" advTm="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70EED-56E6-9D4D-27EC-0BA0B377C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860134-4B42-6C73-1184-09F536E6D5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799" y="589055"/>
            <a:ext cx="16673015" cy="685800"/>
          </a:xfrm>
        </p:spPr>
        <p:txBody>
          <a:bodyPr/>
          <a:lstStyle/>
          <a:p>
            <a:r>
              <a:rPr lang="en-CA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Examples of performance considerations linked to durability</a:t>
            </a:r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A1DEB-53F3-C762-AC99-B39244ED4AAB}"/>
              </a:ext>
            </a:extLst>
          </p:cNvPr>
          <p:cNvSpPr txBox="1"/>
          <p:nvPr/>
        </p:nvSpPr>
        <p:spPr>
          <a:xfrm>
            <a:off x="1413163" y="2274653"/>
            <a:ext cx="15032183" cy="8217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CA" sz="4800" dirty="0">
                <a:effectLst/>
                <a:latin typeface="Tw Cen MT" panose="020B0602020104020603" pitchFamily="34" charset="0"/>
                <a:ea typeface="Aptos" panose="020B0004020202020204" pitchFamily="34" charset="0"/>
                <a:cs typeface="Aptos" panose="020B0004020202020204" pitchFamily="34" charset="0"/>
              </a:rPr>
              <a:t>Excessive localized air leakage in cold climates.</a:t>
            </a:r>
          </a:p>
          <a:p>
            <a:pPr marL="914400" indent="-914400">
              <a:buFont typeface="+mj-lt"/>
              <a:buAutoNum type="arabicPeriod"/>
            </a:pPr>
            <a:r>
              <a:rPr lang="en-CA" sz="4800" dirty="0">
                <a:latin typeface="Tw Cen MT" panose="020B0602020104020603" pitchFamily="34" charset="0"/>
                <a:ea typeface="Aptos" panose="020B0004020202020204" pitchFamily="34" charset="0"/>
                <a:cs typeface="Aptos" panose="020B0004020202020204" pitchFamily="34" charset="0"/>
              </a:rPr>
              <a:t>High SHG Glazing damaging window frames.</a:t>
            </a:r>
          </a:p>
          <a:p>
            <a:pPr marL="914400" indent="-914400">
              <a:buFont typeface="+mj-lt"/>
              <a:buAutoNum type="arabicPeriod"/>
            </a:pPr>
            <a:r>
              <a:rPr lang="en-CA" sz="4800" dirty="0">
                <a:latin typeface="Tw Cen MT" panose="020B0602020104020603" pitchFamily="34" charset="0"/>
                <a:ea typeface="Aptos" panose="020B0004020202020204" pitchFamily="34" charset="0"/>
                <a:cs typeface="Aptos" panose="020B0004020202020204" pitchFamily="34" charset="0"/>
              </a:rPr>
              <a:t>Dark window frames at peak summer temperatures.</a:t>
            </a:r>
          </a:p>
          <a:p>
            <a:pPr marL="914400" indent="-914400">
              <a:buFont typeface="+mj-lt"/>
              <a:buAutoNum type="arabicPeriod"/>
            </a:pPr>
            <a:r>
              <a:rPr lang="en-CA" sz="4800" dirty="0">
                <a:solidFill>
                  <a:schemeClr val="accent1"/>
                </a:solidFill>
                <a:latin typeface="Tw Cen MT" panose="020B0602020104020603" pitchFamily="34" charset="0"/>
                <a:ea typeface="Aptos" panose="020B0004020202020204" pitchFamily="34" charset="0"/>
                <a:cs typeface="Aptos" panose="020B0004020202020204" pitchFamily="34" charset="0"/>
              </a:rPr>
              <a:t>Use of Surface 4 </a:t>
            </a:r>
            <a:r>
              <a:rPr lang="en-CA" sz="4800" dirty="0" err="1">
                <a:solidFill>
                  <a:schemeClr val="accent1"/>
                </a:solidFill>
                <a:latin typeface="Tw Cen MT" panose="020B0602020104020603" pitchFamily="34" charset="0"/>
                <a:ea typeface="Aptos" panose="020B0004020202020204" pitchFamily="34" charset="0"/>
                <a:cs typeface="Aptos" panose="020B0004020202020204" pitchFamily="34" charset="0"/>
              </a:rPr>
              <a:t>LowE’s</a:t>
            </a:r>
            <a:r>
              <a:rPr lang="en-CA" sz="4800" dirty="0">
                <a:solidFill>
                  <a:schemeClr val="accent1"/>
                </a:solidFill>
                <a:latin typeface="Tw Cen MT" panose="020B0602020104020603" pitchFamily="34" charset="0"/>
                <a:ea typeface="Aptos" panose="020B0004020202020204" pitchFamily="34" charset="0"/>
                <a:cs typeface="Aptos" panose="020B0004020202020204" pitchFamily="34" charset="0"/>
              </a:rPr>
              <a:t> in cold climates in lieu of triple glazing.</a:t>
            </a:r>
          </a:p>
          <a:p>
            <a:pPr marL="914400" indent="-914400">
              <a:buFont typeface="+mj-lt"/>
              <a:buAutoNum type="arabicPeriod"/>
            </a:pPr>
            <a:r>
              <a:rPr lang="en-CA" sz="4800" dirty="0">
                <a:solidFill>
                  <a:schemeClr val="accent1"/>
                </a:solidFill>
                <a:latin typeface="Tw Cen MT" panose="020B0602020104020603" pitchFamily="34" charset="0"/>
                <a:ea typeface="Aptos" panose="020B0004020202020204" pitchFamily="34" charset="0"/>
                <a:cs typeface="Aptos" panose="020B0004020202020204" pitchFamily="34" charset="0"/>
              </a:rPr>
              <a:t>Low SHG Glazing reflectivity causing fires.</a:t>
            </a:r>
          </a:p>
          <a:p>
            <a:endParaRPr lang="en-CA" sz="480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CA" sz="4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CA" sz="4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CA" sz="4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CA" sz="4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58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78454-8A1E-BA30-A0E8-BE089374A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9E734E-9F45-B67C-4FE5-377CEDFE7A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Excessive localized air leakage at peak winter lows</a:t>
            </a:r>
            <a:endParaRPr lang="en-CA" dirty="0"/>
          </a:p>
        </p:txBody>
      </p:sp>
      <p:pic>
        <p:nvPicPr>
          <p:cNvPr id="3" name="Picture 2" descr="A dining room with french doors&#10;&#10;AI-generated content may be incorrect.">
            <a:extLst>
              <a:ext uri="{FF2B5EF4-FFF2-40B4-BE49-F238E27FC236}">
                <a16:creationId xmlns:a16="http://schemas.microsoft.com/office/drawing/2014/main" id="{6FF6D047-9200-2E17-2440-4CD1213A1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02" y="1895958"/>
            <a:ext cx="7423006" cy="6967762"/>
          </a:xfrm>
          <a:prstGeom prst="rect">
            <a:avLst/>
          </a:prstGeom>
        </p:spPr>
      </p:pic>
      <p:pic>
        <p:nvPicPr>
          <p:cNvPr id="6" name="Picture 5" descr="A door with a metal bar&#10;&#10;AI-generated content may be incorrect.">
            <a:extLst>
              <a:ext uri="{FF2B5EF4-FFF2-40B4-BE49-F238E27FC236}">
                <a16:creationId xmlns:a16="http://schemas.microsoft.com/office/drawing/2014/main" id="{44E06839-6A3B-562D-BC20-E57BB186E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136" y="3156721"/>
            <a:ext cx="5350715" cy="6967761"/>
          </a:xfrm>
          <a:prstGeom prst="rect">
            <a:avLst/>
          </a:prstGeom>
        </p:spPr>
      </p:pic>
      <p:pic>
        <p:nvPicPr>
          <p:cNvPr id="9" name="Picture 8" descr="Snow on the side of a door&#10;&#10;AI-generated content may be incorrect.">
            <a:extLst>
              <a:ext uri="{FF2B5EF4-FFF2-40B4-BE49-F238E27FC236}">
                <a16:creationId xmlns:a16="http://schemas.microsoft.com/office/drawing/2014/main" id="{87E790A8-E1C2-788D-EA1E-89D57F033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178" y="1895958"/>
            <a:ext cx="6436040" cy="450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68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B2798-0CBE-7133-598E-18535D0E7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6F05AF-D669-70C4-7BEB-12E6989F01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How High SHGC can impact durability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9BF505-A911-4F28-0FA2-9E2F89442909}"/>
              </a:ext>
            </a:extLst>
          </p:cNvPr>
          <p:cNvSpPr txBox="1"/>
          <p:nvPr/>
        </p:nvSpPr>
        <p:spPr>
          <a:xfrm>
            <a:off x="3367481" y="8456706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hlinkClick r:id="rId2"/>
              </a:rPr>
              <a:t>FenCan</a:t>
            </a:r>
            <a:r>
              <a:rPr lang="en-US" dirty="0">
                <a:hlinkClick r:id="rId2"/>
              </a:rPr>
              <a:t> </a:t>
            </a:r>
            <a:r>
              <a:rPr lang="en-US" dirty="0" err="1">
                <a:hlinkClick r:id="rId2"/>
              </a:rPr>
              <a:t>TechTalk</a:t>
            </a:r>
            <a:r>
              <a:rPr lang="en-US" dirty="0">
                <a:hlinkClick r:id="rId2"/>
              </a:rPr>
              <a:t> - Melted Windows and High SHG</a:t>
            </a:r>
            <a:endParaRPr lang="en-CA" dirty="0"/>
          </a:p>
          <a:p>
            <a:endParaRPr lang="en-CA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E306B9E-3A56-4607-5D3E-7702D54D34A3}"/>
              </a:ext>
            </a:extLst>
          </p:cNvPr>
          <p:cNvGrpSpPr/>
          <p:nvPr/>
        </p:nvGrpSpPr>
        <p:grpSpPr>
          <a:xfrm>
            <a:off x="304800" y="2131864"/>
            <a:ext cx="11229397" cy="6023271"/>
            <a:chOff x="914400" y="1974316"/>
            <a:chExt cx="11229397" cy="6023271"/>
          </a:xfrm>
        </p:grpSpPr>
        <p:pic>
          <p:nvPicPr>
            <p:cNvPr id="4" name="Picture 3" descr="A window with glass and a railing&#10;&#10;Description automatically generated with medium confidence">
              <a:extLst>
                <a:ext uri="{FF2B5EF4-FFF2-40B4-BE49-F238E27FC236}">
                  <a16:creationId xmlns:a16="http://schemas.microsoft.com/office/drawing/2014/main" id="{9024A3EE-2D00-6AC4-5BD9-C12B68E39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693" y="1974316"/>
              <a:ext cx="11009104" cy="602327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D14ADC-6084-DB4A-1B2D-63ADA17E2240}"/>
                </a:ext>
              </a:extLst>
            </p:cNvPr>
            <p:cNvSpPr txBox="1"/>
            <p:nvPr/>
          </p:nvSpPr>
          <p:spPr>
            <a:xfrm>
              <a:off x="914400" y="3547756"/>
              <a:ext cx="9144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w Cen MT" panose="020B0602020104020603" pitchFamily="34" charset="0"/>
                </a:rPr>
                <a:t>0.40 SHGC</a:t>
              </a:r>
              <a:endParaRPr lang="en-CA" sz="3200" b="1" dirty="0">
                <a:solidFill>
                  <a:srgbClr val="FF000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5919712-1D5E-2355-B398-413A8B99F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6905" y="2146195"/>
            <a:ext cx="6196295" cy="428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14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AFC14-A5F6-31C4-E764-05265F312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736DBE-A603-3751-880B-300E43332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Understanding the extrusion process</a:t>
            </a:r>
            <a:endParaRPr lang="en-CA" dirty="0"/>
          </a:p>
        </p:txBody>
      </p:sp>
      <p:pic>
        <p:nvPicPr>
          <p:cNvPr id="3" name="Picture 2" descr="A different types of polymer&#10;&#10;Description automatically generated with medium confidence">
            <a:extLst>
              <a:ext uri="{FF2B5EF4-FFF2-40B4-BE49-F238E27FC236}">
                <a16:creationId xmlns:a16="http://schemas.microsoft.com/office/drawing/2014/main" id="{396BF8E6-E22E-DCD9-9DAB-6966997BC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601" y="5714333"/>
            <a:ext cx="9902704" cy="3737922"/>
          </a:xfrm>
          <a:prstGeom prst="rect">
            <a:avLst/>
          </a:prstGeom>
        </p:spPr>
      </p:pic>
      <p:pic>
        <p:nvPicPr>
          <p:cNvPr id="5" name="Picture 4" descr="A diagram of a die flow&#10;&#10;Description automatically generated">
            <a:extLst>
              <a:ext uri="{FF2B5EF4-FFF2-40B4-BE49-F238E27FC236}">
                <a16:creationId xmlns:a16="http://schemas.microsoft.com/office/drawing/2014/main" id="{706C0AA1-7070-DEB5-3D54-97DA18D0C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1279" y="5323013"/>
            <a:ext cx="4312764" cy="41292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158578-9142-103F-36C6-C01F1AB0F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746" y="1768974"/>
            <a:ext cx="8984356" cy="345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02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22824-E59F-1A54-2EDC-21ADC4F94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50F8BD-D301-EB3D-E58D-F1EBAAAE4E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Light vs. Dark surfaces</a:t>
            </a:r>
            <a:endParaRPr lang="en-CA" dirty="0"/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C97B22AB-545B-FBCB-2C08-1849413FF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988" y="1709738"/>
            <a:ext cx="12939500" cy="780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FC8D54-2308-995E-90BB-9F0B43EEC6BE}"/>
              </a:ext>
            </a:extLst>
          </p:cNvPr>
          <p:cNvSpPr/>
          <p:nvPr/>
        </p:nvSpPr>
        <p:spPr>
          <a:xfrm>
            <a:off x="8079475" y="2361063"/>
            <a:ext cx="3848668" cy="368489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EDEC89-0F2F-BA22-E2BE-766C7F2E4F52}"/>
              </a:ext>
            </a:extLst>
          </p:cNvPr>
          <p:cNvSpPr/>
          <p:nvPr/>
        </p:nvSpPr>
        <p:spPr>
          <a:xfrm>
            <a:off x="8901980" y="6056091"/>
            <a:ext cx="6260683" cy="368489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2A00F7-DCB6-6236-A5C4-127D17E6DE00}"/>
              </a:ext>
            </a:extLst>
          </p:cNvPr>
          <p:cNvSpPr/>
          <p:nvPr/>
        </p:nvSpPr>
        <p:spPr>
          <a:xfrm>
            <a:off x="8901980" y="7173656"/>
            <a:ext cx="5132675" cy="368489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53060-B486-363A-60A3-0A3CDD60F308}"/>
              </a:ext>
            </a:extLst>
          </p:cNvPr>
          <p:cNvSpPr/>
          <p:nvPr/>
        </p:nvSpPr>
        <p:spPr>
          <a:xfrm>
            <a:off x="8162726" y="6056090"/>
            <a:ext cx="600502" cy="3684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DC5181-1012-0BA9-0F41-261213686511}"/>
              </a:ext>
            </a:extLst>
          </p:cNvPr>
          <p:cNvSpPr/>
          <p:nvPr/>
        </p:nvSpPr>
        <p:spPr>
          <a:xfrm>
            <a:off x="13434153" y="7173655"/>
            <a:ext cx="600502" cy="3684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E0BE22-6F54-EB40-01DB-A4734ED90C67}"/>
              </a:ext>
            </a:extLst>
          </p:cNvPr>
          <p:cNvSpPr/>
          <p:nvPr/>
        </p:nvSpPr>
        <p:spPr>
          <a:xfrm>
            <a:off x="14562161" y="6068497"/>
            <a:ext cx="600502" cy="3684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0CFA58-DA8B-2D5A-56F6-0AD170ADC0D1}"/>
              </a:ext>
            </a:extLst>
          </p:cNvPr>
          <p:cNvSpPr/>
          <p:nvPr/>
        </p:nvSpPr>
        <p:spPr>
          <a:xfrm>
            <a:off x="7034511" y="7220805"/>
            <a:ext cx="600502" cy="3684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23B944-9903-17E7-2EC6-A116A7D937B9}"/>
              </a:ext>
            </a:extLst>
          </p:cNvPr>
          <p:cNvSpPr/>
          <p:nvPr/>
        </p:nvSpPr>
        <p:spPr>
          <a:xfrm>
            <a:off x="5961692" y="6090107"/>
            <a:ext cx="600502" cy="3684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9097FC-5C13-EBF0-9FC7-566C874C360F}"/>
              </a:ext>
            </a:extLst>
          </p:cNvPr>
          <p:cNvSpPr/>
          <p:nvPr/>
        </p:nvSpPr>
        <p:spPr>
          <a:xfrm>
            <a:off x="11655187" y="3012388"/>
            <a:ext cx="2088109" cy="368489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561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5" grpId="0" animBg="1"/>
      <p:bldP spid="11" grpId="0" animBg="1"/>
      <p:bldP spid="12" grpId="0" animBg="1"/>
      <p:bldP spid="3" grpId="0" animBg="1"/>
      <p:bldP spid="4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61BAC-F938-AF5A-5E2D-75772BC69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A517F21-4816-514C-F401-4823D08D14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does our environment look like today and into the future?</a:t>
            </a:r>
            <a:endParaRPr lang="en-CA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57E527B-9BE1-6EDA-E1F2-682968715AD0}"/>
              </a:ext>
            </a:extLst>
          </p:cNvPr>
          <p:cNvGrpSpPr/>
          <p:nvPr/>
        </p:nvGrpSpPr>
        <p:grpSpPr>
          <a:xfrm>
            <a:off x="2195106" y="2964940"/>
            <a:ext cx="13897788" cy="1284269"/>
            <a:chOff x="2721333" y="4475086"/>
            <a:chExt cx="13897788" cy="128426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807C331-CF05-8B7A-EFCA-EF8CD12C17E9}"/>
                </a:ext>
              </a:extLst>
            </p:cNvPr>
            <p:cNvCxnSpPr>
              <a:cxnSpLocks/>
            </p:cNvCxnSpPr>
            <p:nvPr/>
          </p:nvCxnSpPr>
          <p:spPr>
            <a:xfrm>
              <a:off x="4913194" y="5349922"/>
              <a:ext cx="8447964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A9144FC-C8C8-5D4A-543B-90F18A3FB7A0}"/>
                </a:ext>
              </a:extLst>
            </p:cNvPr>
            <p:cNvCxnSpPr/>
            <p:nvPr/>
          </p:nvCxnSpPr>
          <p:spPr>
            <a:xfrm>
              <a:off x="4913194" y="4954137"/>
              <a:ext cx="0" cy="8052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0B145DE-2888-3C9F-FD31-075B7CEA777D}"/>
                </a:ext>
              </a:extLst>
            </p:cNvPr>
            <p:cNvCxnSpPr/>
            <p:nvPr/>
          </p:nvCxnSpPr>
          <p:spPr>
            <a:xfrm>
              <a:off x="13361158" y="4947313"/>
              <a:ext cx="0" cy="8052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80788B3-A10E-082C-00EA-C75CD365F126}"/>
                </a:ext>
              </a:extLst>
            </p:cNvPr>
            <p:cNvCxnSpPr/>
            <p:nvPr/>
          </p:nvCxnSpPr>
          <p:spPr>
            <a:xfrm flipH="1">
              <a:off x="3070746" y="5349922"/>
              <a:ext cx="184244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683657F-9F44-47CC-FD09-D3D888FE39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361158" y="5349922"/>
              <a:ext cx="2975212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8D8E0B1-6075-FA70-1B86-59AAF4F2D9A6}"/>
                </a:ext>
              </a:extLst>
            </p:cNvPr>
            <p:cNvCxnSpPr/>
            <p:nvPr/>
          </p:nvCxnSpPr>
          <p:spPr>
            <a:xfrm>
              <a:off x="3386920" y="4947313"/>
              <a:ext cx="0" cy="8052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6A5E0EF-5931-4143-2D97-8B234116B6C6}"/>
                </a:ext>
              </a:extLst>
            </p:cNvPr>
            <p:cNvCxnSpPr/>
            <p:nvPr/>
          </p:nvCxnSpPr>
          <p:spPr>
            <a:xfrm>
              <a:off x="15983803" y="4947313"/>
              <a:ext cx="0" cy="8052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22">
              <a:extLst>
                <a:ext uri="{FF2B5EF4-FFF2-40B4-BE49-F238E27FC236}">
                  <a16:creationId xmlns:a16="http://schemas.microsoft.com/office/drawing/2014/main" id="{246EB58A-C3F8-BAE5-4653-F06303DA7742}"/>
                </a:ext>
              </a:extLst>
            </p:cNvPr>
            <p:cNvSpPr txBox="1"/>
            <p:nvPr/>
          </p:nvSpPr>
          <p:spPr>
            <a:xfrm>
              <a:off x="6948289" y="4810524"/>
              <a:ext cx="6755642" cy="3329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774"/>
                </a:lnSpc>
                <a:spcBef>
                  <a:spcPct val="0"/>
                </a:spcBef>
              </a:pPr>
              <a:r>
                <a:rPr lang="en-US" sz="2010" b="1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Victoria Average High and Low</a:t>
              </a:r>
            </a:p>
          </p:txBody>
        </p:sp>
        <p:sp>
          <p:nvSpPr>
            <p:cNvPr id="20" name="TextBox 22">
              <a:extLst>
                <a:ext uri="{FF2B5EF4-FFF2-40B4-BE49-F238E27FC236}">
                  <a16:creationId xmlns:a16="http://schemas.microsoft.com/office/drawing/2014/main" id="{E841F001-13CE-8C67-2142-E94EE0614C5A}"/>
                </a:ext>
              </a:extLst>
            </p:cNvPr>
            <p:cNvSpPr txBox="1"/>
            <p:nvPr/>
          </p:nvSpPr>
          <p:spPr>
            <a:xfrm>
              <a:off x="4559489" y="4517950"/>
              <a:ext cx="1077036" cy="3329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774"/>
                </a:lnSpc>
                <a:spcBef>
                  <a:spcPct val="0"/>
                </a:spcBef>
              </a:pPr>
              <a:r>
                <a:rPr lang="en-US" sz="201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3.1</a:t>
              </a:r>
              <a:r>
                <a:rPr lang="en-US" sz="2010" spc="197" baseline="30000" dirty="0">
                  <a:solidFill>
                    <a:srgbClr val="231F20"/>
                  </a:solidFill>
                  <a:latin typeface="Tw Cen MT" panose="020B0602020104020603" pitchFamily="34" charset="0"/>
                </a:rPr>
                <a:t>o</a:t>
              </a:r>
              <a:r>
                <a:rPr lang="en-US" sz="201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C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3E861C-2034-5350-4667-95A0A0D04DD9}"/>
                </a:ext>
              </a:extLst>
            </p:cNvPr>
            <p:cNvSpPr txBox="1"/>
            <p:nvPr/>
          </p:nvSpPr>
          <p:spPr>
            <a:xfrm>
              <a:off x="2721333" y="4475086"/>
              <a:ext cx="1270637" cy="4187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>
                <a:lnSpc>
                  <a:spcPts val="2774"/>
                </a:lnSpc>
                <a:spcBef>
                  <a:spcPct val="0"/>
                </a:spcBef>
              </a:pPr>
              <a:r>
                <a:rPr lang="en-US" sz="180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-15.6</a:t>
              </a:r>
              <a:r>
                <a:rPr lang="en-US" sz="1800" spc="197" baseline="30000" dirty="0">
                  <a:solidFill>
                    <a:srgbClr val="231F20"/>
                  </a:solidFill>
                  <a:latin typeface="Tw Cen MT" panose="020B0602020104020603" pitchFamily="34" charset="0"/>
                </a:rPr>
                <a:t>o</a:t>
              </a:r>
              <a:r>
                <a:rPr lang="en-US" sz="180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4C3AAD-4601-2FFD-16BA-70BFBC3F2DB2}"/>
                </a:ext>
              </a:extLst>
            </p:cNvPr>
            <p:cNvSpPr txBox="1"/>
            <p:nvPr/>
          </p:nvSpPr>
          <p:spPr>
            <a:xfrm>
              <a:off x="15348484" y="4475086"/>
              <a:ext cx="1270637" cy="4187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>
                <a:lnSpc>
                  <a:spcPts val="2774"/>
                </a:lnSpc>
                <a:spcBef>
                  <a:spcPct val="0"/>
                </a:spcBef>
              </a:pPr>
              <a:r>
                <a:rPr lang="en-US" sz="180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39.8</a:t>
              </a:r>
              <a:r>
                <a:rPr lang="en-US" sz="1800" spc="197" baseline="30000" dirty="0">
                  <a:solidFill>
                    <a:srgbClr val="231F20"/>
                  </a:solidFill>
                  <a:latin typeface="Tw Cen MT" panose="020B0602020104020603" pitchFamily="34" charset="0"/>
                </a:rPr>
                <a:t>o</a:t>
              </a:r>
              <a:r>
                <a:rPr lang="en-US" sz="180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C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70936C7-D649-8895-7DF8-83AB96DEE9A6}"/>
                </a:ext>
              </a:extLst>
            </p:cNvPr>
            <p:cNvSpPr txBox="1"/>
            <p:nvPr/>
          </p:nvSpPr>
          <p:spPr>
            <a:xfrm>
              <a:off x="12766525" y="4475086"/>
              <a:ext cx="1270637" cy="4187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>
                <a:lnSpc>
                  <a:spcPts val="2774"/>
                </a:lnSpc>
                <a:spcBef>
                  <a:spcPct val="0"/>
                </a:spcBef>
              </a:pPr>
              <a:r>
                <a:rPr lang="en-US" sz="180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23.5</a:t>
              </a:r>
              <a:r>
                <a:rPr lang="en-US" sz="1800" spc="197" baseline="30000" dirty="0">
                  <a:solidFill>
                    <a:srgbClr val="231F20"/>
                  </a:solidFill>
                  <a:latin typeface="Tw Cen MT" panose="020B0602020104020603" pitchFamily="34" charset="0"/>
                </a:rPr>
                <a:t>o</a:t>
              </a:r>
              <a:r>
                <a:rPr lang="en-US" sz="180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C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903E258-2D8A-3513-C02F-BBED8D6C38D4}"/>
              </a:ext>
            </a:extLst>
          </p:cNvPr>
          <p:cNvGrpSpPr/>
          <p:nvPr/>
        </p:nvGrpSpPr>
        <p:grpSpPr>
          <a:xfrm>
            <a:off x="1414573" y="5482635"/>
            <a:ext cx="15865391" cy="1317847"/>
            <a:chOff x="1732982" y="4434684"/>
            <a:chExt cx="15865391" cy="131784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FBB78A8-A092-29DE-9CAD-2F937321DF88}"/>
                </a:ext>
              </a:extLst>
            </p:cNvPr>
            <p:cNvCxnSpPr>
              <a:cxnSpLocks/>
            </p:cNvCxnSpPr>
            <p:nvPr/>
          </p:nvCxnSpPr>
          <p:spPr>
            <a:xfrm>
              <a:off x="4351671" y="5349922"/>
              <a:ext cx="93142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D9323B0-A370-A565-3FE7-A120ABAF6FA9}"/>
                </a:ext>
              </a:extLst>
            </p:cNvPr>
            <p:cNvCxnSpPr/>
            <p:nvPr/>
          </p:nvCxnSpPr>
          <p:spPr>
            <a:xfrm>
              <a:off x="4332892" y="4947313"/>
              <a:ext cx="0" cy="8052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6DD9098-A20A-8BF6-2C62-404D8570638C}"/>
                </a:ext>
              </a:extLst>
            </p:cNvPr>
            <p:cNvCxnSpPr/>
            <p:nvPr/>
          </p:nvCxnSpPr>
          <p:spPr>
            <a:xfrm>
              <a:off x="13665958" y="4947313"/>
              <a:ext cx="0" cy="8052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20A8880-D012-CBE8-E815-DF8B15E155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3245" y="5349922"/>
              <a:ext cx="239842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E3C0D14-226D-4D39-0DD8-76D7506705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665958" y="5349922"/>
              <a:ext cx="3471869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B8042B8-5898-BBDF-064F-E7E1BB2B5E15}"/>
                </a:ext>
              </a:extLst>
            </p:cNvPr>
            <p:cNvCxnSpPr/>
            <p:nvPr/>
          </p:nvCxnSpPr>
          <p:spPr>
            <a:xfrm>
              <a:off x="2223138" y="4893790"/>
              <a:ext cx="0" cy="8052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8BBCFFA-47B5-E192-522F-37D6F54FC670}"/>
                </a:ext>
              </a:extLst>
            </p:cNvPr>
            <p:cNvCxnSpPr/>
            <p:nvPr/>
          </p:nvCxnSpPr>
          <p:spPr>
            <a:xfrm>
              <a:off x="16842785" y="4947313"/>
              <a:ext cx="0" cy="8052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22">
              <a:extLst>
                <a:ext uri="{FF2B5EF4-FFF2-40B4-BE49-F238E27FC236}">
                  <a16:creationId xmlns:a16="http://schemas.microsoft.com/office/drawing/2014/main" id="{3A86FFBA-0A92-F1F6-D2B9-411BB676F923}"/>
                </a:ext>
              </a:extLst>
            </p:cNvPr>
            <p:cNvSpPr txBox="1"/>
            <p:nvPr/>
          </p:nvSpPr>
          <p:spPr>
            <a:xfrm>
              <a:off x="6605516" y="4810524"/>
              <a:ext cx="6755642" cy="3329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774"/>
                </a:lnSpc>
                <a:spcBef>
                  <a:spcPct val="0"/>
                </a:spcBef>
              </a:pPr>
              <a:r>
                <a:rPr lang="en-US" sz="2010" b="1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Kamloops Average High and Low</a:t>
              </a:r>
            </a:p>
          </p:txBody>
        </p:sp>
        <p:sp>
          <p:nvSpPr>
            <p:cNvPr id="35" name="TextBox 22">
              <a:extLst>
                <a:ext uri="{FF2B5EF4-FFF2-40B4-BE49-F238E27FC236}">
                  <a16:creationId xmlns:a16="http://schemas.microsoft.com/office/drawing/2014/main" id="{B1E562C7-45D5-4489-7669-71A003A9BFEC}"/>
                </a:ext>
              </a:extLst>
            </p:cNvPr>
            <p:cNvSpPr txBox="1"/>
            <p:nvPr/>
          </p:nvSpPr>
          <p:spPr>
            <a:xfrm>
              <a:off x="3829812" y="4477548"/>
              <a:ext cx="1077036" cy="3329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774"/>
                </a:lnSpc>
                <a:spcBef>
                  <a:spcPct val="0"/>
                </a:spcBef>
              </a:pPr>
              <a:r>
                <a:rPr lang="en-US" sz="201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-5.7</a:t>
              </a:r>
              <a:r>
                <a:rPr lang="en-US" sz="2010" spc="197" baseline="30000" dirty="0">
                  <a:solidFill>
                    <a:srgbClr val="231F20"/>
                  </a:solidFill>
                  <a:latin typeface="Tw Cen MT" panose="020B0602020104020603" pitchFamily="34" charset="0"/>
                </a:rPr>
                <a:t>o</a:t>
              </a:r>
              <a:r>
                <a:rPr lang="en-US" sz="201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C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9840F85-F331-833D-3A89-BEF57CED2DEB}"/>
                </a:ext>
              </a:extLst>
            </p:cNvPr>
            <p:cNvSpPr txBox="1"/>
            <p:nvPr/>
          </p:nvSpPr>
          <p:spPr>
            <a:xfrm>
              <a:off x="1732982" y="4475086"/>
              <a:ext cx="1270637" cy="4187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>
                <a:lnSpc>
                  <a:spcPts val="2774"/>
                </a:lnSpc>
                <a:spcBef>
                  <a:spcPct val="0"/>
                </a:spcBef>
              </a:pPr>
              <a:r>
                <a:rPr lang="en-US" sz="180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-26.6</a:t>
              </a:r>
              <a:r>
                <a:rPr lang="en-US" sz="1800" spc="197" baseline="30000" dirty="0">
                  <a:solidFill>
                    <a:srgbClr val="231F20"/>
                  </a:solidFill>
                  <a:latin typeface="Tw Cen MT" panose="020B0602020104020603" pitchFamily="34" charset="0"/>
                </a:rPr>
                <a:t>o</a:t>
              </a:r>
              <a:r>
                <a:rPr lang="en-US" sz="180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C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693AA15-FD90-6B68-786F-50E3BBB1D391}"/>
                </a:ext>
              </a:extLst>
            </p:cNvPr>
            <p:cNvSpPr txBox="1"/>
            <p:nvPr/>
          </p:nvSpPr>
          <p:spPr>
            <a:xfrm>
              <a:off x="16327736" y="4470158"/>
              <a:ext cx="1270637" cy="4187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>
                <a:lnSpc>
                  <a:spcPts val="2774"/>
                </a:lnSpc>
                <a:spcBef>
                  <a:spcPct val="0"/>
                </a:spcBef>
              </a:pPr>
              <a:r>
                <a:rPr lang="en-US" sz="180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47.3</a:t>
              </a:r>
              <a:r>
                <a:rPr lang="en-US" sz="1800" spc="197" baseline="30000" dirty="0">
                  <a:solidFill>
                    <a:srgbClr val="231F20"/>
                  </a:solidFill>
                  <a:latin typeface="Tw Cen MT" panose="020B0602020104020603" pitchFamily="34" charset="0"/>
                </a:rPr>
                <a:t>o</a:t>
              </a:r>
              <a:r>
                <a:rPr lang="en-US" sz="180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C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530122F-692B-0C77-8C9E-73653D011333}"/>
                </a:ext>
              </a:extLst>
            </p:cNvPr>
            <p:cNvSpPr txBox="1"/>
            <p:nvPr/>
          </p:nvSpPr>
          <p:spPr>
            <a:xfrm>
              <a:off x="13196016" y="4434684"/>
              <a:ext cx="1270637" cy="4187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>
                <a:lnSpc>
                  <a:spcPts val="2774"/>
                </a:lnSpc>
                <a:spcBef>
                  <a:spcPct val="0"/>
                </a:spcBef>
              </a:pPr>
              <a:r>
                <a:rPr lang="en-US" sz="180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29.4</a:t>
              </a:r>
              <a:r>
                <a:rPr lang="en-US" sz="1800" spc="197" baseline="30000" dirty="0">
                  <a:solidFill>
                    <a:srgbClr val="231F20"/>
                  </a:solidFill>
                  <a:latin typeface="Tw Cen MT" panose="020B0602020104020603" pitchFamily="34" charset="0"/>
                </a:rPr>
                <a:t>o</a:t>
              </a:r>
              <a:r>
                <a:rPr lang="en-US" sz="180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C</a:t>
              </a:r>
            </a:p>
          </p:txBody>
        </p:sp>
      </p:grpSp>
      <p:sp>
        <p:nvSpPr>
          <p:cNvPr id="48" name="Left Brace 47">
            <a:extLst>
              <a:ext uri="{FF2B5EF4-FFF2-40B4-BE49-F238E27FC236}">
                <a16:creationId xmlns:a16="http://schemas.microsoft.com/office/drawing/2014/main" id="{834919D4-C29B-4E51-27AD-59A1DFCC3517}"/>
              </a:ext>
            </a:extLst>
          </p:cNvPr>
          <p:cNvSpPr/>
          <p:nvPr/>
        </p:nvSpPr>
        <p:spPr>
          <a:xfrm rot="16200000">
            <a:off x="8745284" y="-60165"/>
            <a:ext cx="963679" cy="15184576"/>
          </a:xfrm>
          <a:prstGeom prst="leftBrace">
            <a:avLst>
              <a:gd name="adj1" fmla="val 8333"/>
              <a:gd name="adj2" fmla="val 501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latin typeface="Tw Cen MT" panose="020B0602020104020603" pitchFamily="34" charset="0"/>
            </a:endParaRPr>
          </a:p>
        </p:txBody>
      </p:sp>
      <p:sp>
        <p:nvSpPr>
          <p:cNvPr id="49" name="TextBox 22">
            <a:extLst>
              <a:ext uri="{FF2B5EF4-FFF2-40B4-BE49-F238E27FC236}">
                <a16:creationId xmlns:a16="http://schemas.microsoft.com/office/drawing/2014/main" id="{9876B736-4732-6A56-96CD-75A5AB1B54E5}"/>
              </a:ext>
            </a:extLst>
          </p:cNvPr>
          <p:cNvSpPr txBox="1"/>
          <p:nvPr/>
        </p:nvSpPr>
        <p:spPr>
          <a:xfrm>
            <a:off x="7840192" y="8160767"/>
            <a:ext cx="2984453" cy="692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774"/>
              </a:lnSpc>
              <a:spcBef>
                <a:spcPct val="0"/>
              </a:spcBef>
            </a:pPr>
            <a:r>
              <a:rPr lang="en-US" sz="2010" spc="197" dirty="0">
                <a:solidFill>
                  <a:srgbClr val="231F20"/>
                </a:solidFill>
                <a:latin typeface="Tw Cen MT" panose="020B0602020104020603" pitchFamily="34" charset="0"/>
              </a:rPr>
              <a:t>Atmospheric River</a:t>
            </a:r>
          </a:p>
          <a:p>
            <a:pPr marL="0" lvl="0" indent="0" algn="ctr">
              <a:lnSpc>
                <a:spcPts val="2774"/>
              </a:lnSpc>
              <a:spcBef>
                <a:spcPct val="0"/>
              </a:spcBef>
            </a:pPr>
            <a:r>
              <a:rPr lang="en-US" sz="2010" spc="197" dirty="0">
                <a:solidFill>
                  <a:srgbClr val="231F20"/>
                </a:solidFill>
                <a:latin typeface="Tw Cen MT" panose="020B0602020104020603" pitchFamily="34" charset="0"/>
              </a:rPr>
              <a:t>November 2021</a:t>
            </a:r>
          </a:p>
        </p:txBody>
      </p:sp>
      <p:sp>
        <p:nvSpPr>
          <p:cNvPr id="50" name="TextBox 22">
            <a:extLst>
              <a:ext uri="{FF2B5EF4-FFF2-40B4-BE49-F238E27FC236}">
                <a16:creationId xmlns:a16="http://schemas.microsoft.com/office/drawing/2014/main" id="{F6F59FC8-5C4B-6D75-0732-B5B6E83CC1DD}"/>
              </a:ext>
            </a:extLst>
          </p:cNvPr>
          <p:cNvSpPr txBox="1"/>
          <p:nvPr/>
        </p:nvSpPr>
        <p:spPr>
          <a:xfrm>
            <a:off x="1885375" y="2674828"/>
            <a:ext cx="2984453" cy="332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774"/>
              </a:lnSpc>
              <a:spcBef>
                <a:spcPct val="0"/>
              </a:spcBef>
            </a:pPr>
            <a:r>
              <a:rPr lang="en-US" sz="2010" spc="197" dirty="0">
                <a:solidFill>
                  <a:srgbClr val="231F20"/>
                </a:solidFill>
                <a:latin typeface="Tw Cen MT" panose="020B0602020104020603" pitchFamily="34" charset="0"/>
              </a:rPr>
              <a:t>January 2024</a:t>
            </a:r>
          </a:p>
        </p:txBody>
      </p:sp>
      <p:sp>
        <p:nvSpPr>
          <p:cNvPr id="51" name="TextBox 22">
            <a:extLst>
              <a:ext uri="{FF2B5EF4-FFF2-40B4-BE49-F238E27FC236}">
                <a16:creationId xmlns:a16="http://schemas.microsoft.com/office/drawing/2014/main" id="{0D8CF190-9F95-85D1-B6F7-C8AC4C9B85FE}"/>
              </a:ext>
            </a:extLst>
          </p:cNvPr>
          <p:cNvSpPr txBox="1"/>
          <p:nvPr/>
        </p:nvSpPr>
        <p:spPr>
          <a:xfrm>
            <a:off x="1030030" y="5220982"/>
            <a:ext cx="2984453" cy="332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774"/>
              </a:lnSpc>
              <a:spcBef>
                <a:spcPct val="0"/>
              </a:spcBef>
            </a:pPr>
            <a:r>
              <a:rPr lang="en-US" sz="2010" spc="197" dirty="0">
                <a:solidFill>
                  <a:srgbClr val="231F20"/>
                </a:solidFill>
                <a:latin typeface="Tw Cen MT" panose="020B0602020104020603" pitchFamily="34" charset="0"/>
              </a:rPr>
              <a:t>January 2024</a:t>
            </a:r>
          </a:p>
        </p:txBody>
      </p:sp>
      <p:sp>
        <p:nvSpPr>
          <p:cNvPr id="52" name="TextBox 22">
            <a:extLst>
              <a:ext uri="{FF2B5EF4-FFF2-40B4-BE49-F238E27FC236}">
                <a16:creationId xmlns:a16="http://schemas.microsoft.com/office/drawing/2014/main" id="{10F71059-7D5C-B505-6F48-250DEFD940DE}"/>
              </a:ext>
            </a:extLst>
          </p:cNvPr>
          <p:cNvSpPr txBox="1"/>
          <p:nvPr/>
        </p:nvSpPr>
        <p:spPr>
          <a:xfrm>
            <a:off x="14638044" y="2657945"/>
            <a:ext cx="1764581" cy="332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774"/>
              </a:lnSpc>
              <a:spcBef>
                <a:spcPct val="0"/>
              </a:spcBef>
            </a:pPr>
            <a:r>
              <a:rPr lang="en-US" sz="2010" spc="197" dirty="0">
                <a:solidFill>
                  <a:srgbClr val="231F20"/>
                </a:solidFill>
                <a:latin typeface="Tw Cen MT" panose="020B0602020104020603" pitchFamily="34" charset="0"/>
              </a:rPr>
              <a:t>June 2021</a:t>
            </a:r>
          </a:p>
        </p:txBody>
      </p:sp>
      <p:sp>
        <p:nvSpPr>
          <p:cNvPr id="53" name="TextBox 22">
            <a:extLst>
              <a:ext uri="{FF2B5EF4-FFF2-40B4-BE49-F238E27FC236}">
                <a16:creationId xmlns:a16="http://schemas.microsoft.com/office/drawing/2014/main" id="{9ACF1B43-F9DE-3AC3-563B-5E4DDD74590E}"/>
              </a:ext>
            </a:extLst>
          </p:cNvPr>
          <p:cNvSpPr txBox="1"/>
          <p:nvPr/>
        </p:nvSpPr>
        <p:spPr>
          <a:xfrm>
            <a:off x="15762354" y="5245351"/>
            <a:ext cx="1764581" cy="332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774"/>
              </a:lnSpc>
              <a:spcBef>
                <a:spcPct val="0"/>
              </a:spcBef>
            </a:pPr>
            <a:r>
              <a:rPr lang="en-US" sz="2010" spc="197" dirty="0">
                <a:solidFill>
                  <a:srgbClr val="231F20"/>
                </a:solidFill>
                <a:latin typeface="Tw Cen MT" panose="020B0602020104020603" pitchFamily="34" charset="0"/>
              </a:rPr>
              <a:t>June 2021</a:t>
            </a:r>
          </a:p>
        </p:txBody>
      </p:sp>
    </p:spTree>
    <p:extLst>
      <p:ext uri="{BB962C8B-B14F-4D97-AF65-F5344CB8AC3E}">
        <p14:creationId xmlns:p14="http://schemas.microsoft.com/office/powerpoint/2010/main" val="464595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787E5-9C78-D26D-16A8-01D3BE2BC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D6597F-98A2-4720-C281-8E1FDA9C7D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happens to PVC WHEN IT REACHES NEAR 80</a:t>
            </a:r>
            <a:r>
              <a:rPr lang="en-US" baseline="30000" dirty="0"/>
              <a:t>o</a:t>
            </a:r>
            <a:r>
              <a:rPr lang="en-US" dirty="0"/>
              <a:t>C?</a:t>
            </a:r>
            <a:endParaRPr lang="en-CA" dirty="0"/>
          </a:p>
        </p:txBody>
      </p:sp>
      <p:pic>
        <p:nvPicPr>
          <p:cNvPr id="9" name="Picture 8" descr="A window with glass and a railing&#10;&#10;Description automatically generated with medium confidence">
            <a:extLst>
              <a:ext uri="{FF2B5EF4-FFF2-40B4-BE49-F238E27FC236}">
                <a16:creationId xmlns:a16="http://schemas.microsoft.com/office/drawing/2014/main" id="{15D91E5F-BA9B-95EA-EFBC-F52B55BCC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08" y="2531346"/>
            <a:ext cx="11009104" cy="6023271"/>
          </a:xfrm>
          <a:prstGeom prst="rect">
            <a:avLst/>
          </a:prstGeom>
        </p:spPr>
      </p:pic>
      <p:pic>
        <p:nvPicPr>
          <p:cNvPr id="10" name="Picture 9" descr="A close up of a window&#10;&#10;Description automatically generated">
            <a:extLst>
              <a:ext uri="{FF2B5EF4-FFF2-40B4-BE49-F238E27FC236}">
                <a16:creationId xmlns:a16="http://schemas.microsoft.com/office/drawing/2014/main" id="{E3FE9089-5481-29E4-C3C1-B9CEB35E8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9514" y="2210623"/>
            <a:ext cx="3951011" cy="666471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4D8B6A4-FC63-BBD7-A584-B7EEBC997FB0}"/>
              </a:ext>
            </a:extLst>
          </p:cNvPr>
          <p:cNvCxnSpPr>
            <a:cxnSpLocks/>
          </p:cNvCxnSpPr>
          <p:nvPr/>
        </p:nvCxnSpPr>
        <p:spPr>
          <a:xfrm flipH="1">
            <a:off x="14242473" y="1870364"/>
            <a:ext cx="1662545" cy="74953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65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076BA-C5D6-11C9-8F72-E759DAE72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77D8187-018B-E30F-4223-2DB11B0364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144000" rIns="91440" bIns="45720" rtlCol="0" anchor="t">
            <a:noAutofit/>
          </a:bodyPr>
          <a:lstStyle/>
          <a:p>
            <a:r>
              <a:rPr lang="en-US">
                <a:latin typeface="Tw Cen MT"/>
              </a:rPr>
              <a:t>WHY DO FRAMES BOW?</a:t>
            </a:r>
            <a:endParaRPr lang="en-CA">
              <a:latin typeface="Tw Cen M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BD0D4-DAC7-056B-F3FA-8EB35EC03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469" y="1800234"/>
            <a:ext cx="7124040" cy="78457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8085C1-5D8A-78E6-AE97-6B59C5E69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0879" y="1653946"/>
            <a:ext cx="4292451" cy="412339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A55DFD-4A9D-B57C-3DB9-0B115FAAB044}"/>
              </a:ext>
            </a:extLst>
          </p:cNvPr>
          <p:cNvCxnSpPr/>
          <p:nvPr/>
        </p:nvCxnSpPr>
        <p:spPr>
          <a:xfrm>
            <a:off x="8728364" y="3352800"/>
            <a:ext cx="983672" cy="9836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6FA80D-9F3B-D45F-F3FD-6C068CCAB863}"/>
              </a:ext>
            </a:extLst>
          </p:cNvPr>
          <p:cNvCxnSpPr>
            <a:cxnSpLocks/>
          </p:cNvCxnSpPr>
          <p:nvPr/>
        </p:nvCxnSpPr>
        <p:spPr>
          <a:xfrm>
            <a:off x="9712036" y="4336473"/>
            <a:ext cx="0" cy="20089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F078AC9-59DF-4E4E-5705-93ED4722C34E}"/>
              </a:ext>
            </a:extLst>
          </p:cNvPr>
          <p:cNvCxnSpPr/>
          <p:nvPr/>
        </p:nvCxnSpPr>
        <p:spPr>
          <a:xfrm>
            <a:off x="5403273" y="2660073"/>
            <a:ext cx="886691" cy="16764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E924993-6AD0-CD5E-23FB-53AB848E875A}"/>
              </a:ext>
            </a:extLst>
          </p:cNvPr>
          <p:cNvCxnSpPr>
            <a:cxnSpLocks/>
          </p:cNvCxnSpPr>
          <p:nvPr/>
        </p:nvCxnSpPr>
        <p:spPr>
          <a:xfrm>
            <a:off x="9912928" y="5943600"/>
            <a:ext cx="1087581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871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FBCD4-8F85-105E-9DD1-DF24C7943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F0E6A4-9A44-58E3-BBCB-5960C0FB9E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was palm springs</a:t>
            </a:r>
            <a:endParaRPr lang="en-CA" dirty="0"/>
          </a:p>
        </p:txBody>
      </p:sp>
      <p:pic>
        <p:nvPicPr>
          <p:cNvPr id="4" name="Picture 3" descr="A window on a wall&#10;&#10;AI-generated content may be incorrect.">
            <a:extLst>
              <a:ext uri="{FF2B5EF4-FFF2-40B4-BE49-F238E27FC236}">
                <a16:creationId xmlns:a16="http://schemas.microsoft.com/office/drawing/2014/main" id="{9603B21E-463A-68A3-8115-2F21338454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5186" y="2652073"/>
            <a:ext cx="6976000" cy="5232000"/>
          </a:xfrm>
          <a:prstGeom prst="rect">
            <a:avLst/>
          </a:prstGeom>
        </p:spPr>
      </p:pic>
      <p:pic>
        <p:nvPicPr>
          <p:cNvPr id="6" name="Picture 5" descr="A door to a building&#10;&#10;AI-generated content may be incorrect.">
            <a:extLst>
              <a:ext uri="{FF2B5EF4-FFF2-40B4-BE49-F238E27FC236}">
                <a16:creationId xmlns:a16="http://schemas.microsoft.com/office/drawing/2014/main" id="{AF6AEF10-E34E-CBB8-5723-E33CF5AAF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4629" y="2652072"/>
            <a:ext cx="6976001" cy="5232001"/>
          </a:xfrm>
          <a:prstGeom prst="rect">
            <a:avLst/>
          </a:prstGeom>
        </p:spPr>
      </p:pic>
      <p:pic>
        <p:nvPicPr>
          <p:cNvPr id="11" name="Picture 10" descr="A close up of a window&#10;&#10;AI-generated content may be incorrect.">
            <a:extLst>
              <a:ext uri="{FF2B5EF4-FFF2-40B4-BE49-F238E27FC236}">
                <a16:creationId xmlns:a16="http://schemas.microsoft.com/office/drawing/2014/main" id="{DD10DA40-F673-4144-A2F0-8315947671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9771" y="2652072"/>
            <a:ext cx="6976001" cy="523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2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35F0F-9091-9B6E-6A35-957AE3804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5469067-8508-2A01-2504-024689D9DF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Sash gasket – Air and Water Performance</a:t>
            </a:r>
            <a:endParaRPr lang="en-CA" dirty="0"/>
          </a:p>
        </p:txBody>
      </p:sp>
      <p:pic>
        <p:nvPicPr>
          <p:cNvPr id="3" name="Picture 2" descr="A white window with glass&#10;&#10;AI-generated content may be incorrect.">
            <a:extLst>
              <a:ext uri="{FF2B5EF4-FFF2-40B4-BE49-F238E27FC236}">
                <a16:creationId xmlns:a16="http://schemas.microsoft.com/office/drawing/2014/main" id="{357CCEB0-C5A0-4E9F-9844-DA6D51BF20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4470" y="2602923"/>
            <a:ext cx="7412182" cy="5559137"/>
          </a:xfrm>
          <a:prstGeom prst="rect">
            <a:avLst/>
          </a:prstGeom>
        </p:spPr>
      </p:pic>
      <p:pic>
        <p:nvPicPr>
          <p:cNvPr id="7" name="Picture 6" descr="A stack of black rectangular objects&#10;&#10;AI-generated content may be incorrect.">
            <a:extLst>
              <a:ext uri="{FF2B5EF4-FFF2-40B4-BE49-F238E27FC236}">
                <a16:creationId xmlns:a16="http://schemas.microsoft.com/office/drawing/2014/main" id="{DC328CAC-3A8E-048E-98AE-F02A9AEDA9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20050" y="2602923"/>
            <a:ext cx="7412183" cy="555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52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" descr="A tall building next to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3E44C497-6875-474F-927F-F53119BE673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r="1984"/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6CBCD2-2F3B-4DA8-907B-E495F6DBFDC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252525">
              <a:alpha val="4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A00F2E-3663-4B68-905C-A39A42B8DAF2}"/>
              </a:ext>
            </a:extLst>
          </p:cNvPr>
          <p:cNvSpPr/>
          <p:nvPr/>
        </p:nvSpPr>
        <p:spPr>
          <a:xfrm>
            <a:off x="0" y="436655"/>
            <a:ext cx="18288000" cy="990600"/>
          </a:xfrm>
          <a:prstGeom prst="rect">
            <a:avLst/>
          </a:prstGeom>
          <a:solidFill>
            <a:srgbClr val="233F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567C1E-8340-4333-A116-F29666683B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04800" y="588835"/>
            <a:ext cx="1035895" cy="6862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4AC931-F370-4A5E-BA15-078094A52BBB}"/>
              </a:ext>
            </a:extLst>
          </p:cNvPr>
          <p:cNvSpPr txBox="1"/>
          <p:nvPr/>
        </p:nvSpPr>
        <p:spPr>
          <a:xfrm>
            <a:off x="961871" y="4423594"/>
            <a:ext cx="16364257" cy="2860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370"/>
              </a:lnSpc>
              <a:defRPr/>
            </a:pPr>
            <a:r>
              <a:rPr lang="en-US" sz="4800" cap="small" dirty="0">
                <a:solidFill>
                  <a:schemeClr val="bg1"/>
                </a:solidFill>
                <a:latin typeface="Tw Cen MT" panose="020B0602020104020603" pitchFamily="34" charset="0"/>
              </a:rPr>
              <a:t>Fenestration Durability for a Resilient Future</a:t>
            </a:r>
          </a:p>
          <a:p>
            <a:pPr algn="ctr">
              <a:lnSpc>
                <a:spcPts val="7370"/>
              </a:lnSpc>
              <a:defRPr/>
            </a:pPr>
            <a:r>
              <a:rPr lang="en-US" sz="4800" cap="small" dirty="0">
                <a:solidFill>
                  <a:schemeClr val="bg1"/>
                </a:solidFill>
                <a:latin typeface="Tw Cen MT" panose="020B0602020104020603" pitchFamily="34" charset="0"/>
              </a:rPr>
              <a:t>Presented </a:t>
            </a:r>
            <a:r>
              <a:rPr lang="en-US" sz="3600" dirty="0">
                <a:solidFill>
                  <a:schemeClr val="bg1"/>
                </a:solidFill>
                <a:latin typeface="Tw Cen MT" panose="020B0602020104020603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by </a:t>
            </a:r>
          </a:p>
          <a:p>
            <a:pPr algn="ctr">
              <a:lnSpc>
                <a:spcPts val="7370"/>
              </a:lnSpc>
              <a:defRPr/>
            </a:pPr>
            <a:r>
              <a:rPr kumimoji="0" lang="en-US" sz="4800" i="0" u="none" strike="noStrike" kern="1200" cap="small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Anton Van Dyk</a:t>
            </a:r>
          </a:p>
        </p:txBody>
      </p:sp>
    </p:spTree>
    <p:extLst>
      <p:ext uri="{BB962C8B-B14F-4D97-AF65-F5344CB8AC3E}">
        <p14:creationId xmlns:p14="http://schemas.microsoft.com/office/powerpoint/2010/main" val="3192754651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16B18-5120-3942-8048-8B8E26AD2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65F28F-10B8-A619-D633-3337DA191F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Main frame distortion– Integration Performance</a:t>
            </a:r>
            <a:endParaRPr lang="en-CA" dirty="0"/>
          </a:p>
        </p:txBody>
      </p:sp>
      <p:pic>
        <p:nvPicPr>
          <p:cNvPr id="4" name="Picture 3" descr="A close-up of a window&#10;&#10;AI-generated content may be incorrect.">
            <a:extLst>
              <a:ext uri="{FF2B5EF4-FFF2-40B4-BE49-F238E27FC236}">
                <a16:creationId xmlns:a16="http://schemas.microsoft.com/office/drawing/2014/main" id="{A227CC45-EC88-C89E-E650-FE21209CAB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82"/>
          <a:stretch>
            <a:fillRect/>
          </a:stretch>
        </p:blipFill>
        <p:spPr>
          <a:xfrm rot="5400000">
            <a:off x="183147" y="3270108"/>
            <a:ext cx="7308269" cy="4051582"/>
          </a:xfrm>
          <a:prstGeom prst="rect">
            <a:avLst/>
          </a:prstGeom>
        </p:spPr>
      </p:pic>
      <p:pic>
        <p:nvPicPr>
          <p:cNvPr id="6" name="Picture 5" descr="A close-up of a window&#10;&#10;AI-generated content may be incorrect.">
            <a:extLst>
              <a:ext uri="{FF2B5EF4-FFF2-40B4-BE49-F238E27FC236}">
                <a16:creationId xmlns:a16="http://schemas.microsoft.com/office/drawing/2014/main" id="{B0BE8FC8-AD0B-BD7F-180B-9F66FD88B4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7482" y="2555299"/>
            <a:ext cx="7308272" cy="5481204"/>
          </a:xfrm>
          <a:prstGeom prst="rect">
            <a:avLst/>
          </a:prstGeom>
        </p:spPr>
      </p:pic>
      <p:pic>
        <p:nvPicPr>
          <p:cNvPr id="10" name="Picture 9" descr="A close-up of a window&#10;&#10;AI-generated content may be incorrect.">
            <a:extLst>
              <a:ext uri="{FF2B5EF4-FFF2-40B4-BE49-F238E27FC236}">
                <a16:creationId xmlns:a16="http://schemas.microsoft.com/office/drawing/2014/main" id="{F303F716-2DC3-E182-ACE8-E88B91A7F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75"/>
          <a:stretch>
            <a:fillRect/>
          </a:stretch>
        </p:blipFill>
        <p:spPr>
          <a:xfrm>
            <a:off x="11700163" y="1641764"/>
            <a:ext cx="6148505" cy="730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20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8DAE7-C54D-B653-4F73-C6592426B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43FD38-AF03-9402-96F3-C2334FB085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Frame support– Integration Performance</a:t>
            </a:r>
            <a:endParaRPr lang="en-CA" dirty="0"/>
          </a:p>
        </p:txBody>
      </p:sp>
      <p:pic>
        <p:nvPicPr>
          <p:cNvPr id="3" name="Picture 2" descr="A close up of a window&#10;&#10;AI-generated content may be incorrect.">
            <a:extLst>
              <a:ext uri="{FF2B5EF4-FFF2-40B4-BE49-F238E27FC236}">
                <a16:creationId xmlns:a16="http://schemas.microsoft.com/office/drawing/2014/main" id="{20EABF3E-1D28-355A-BE32-28FC2367C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684" y="1677988"/>
            <a:ext cx="7769216" cy="5282381"/>
          </a:xfrm>
          <a:prstGeom prst="rect">
            <a:avLst/>
          </a:prstGeom>
        </p:spPr>
      </p:pic>
      <p:pic>
        <p:nvPicPr>
          <p:cNvPr id="7" name="Picture 6" descr="Close-up of a window frame&#10;&#10;AI-generated content may be incorrect.">
            <a:extLst>
              <a:ext uri="{FF2B5EF4-FFF2-40B4-BE49-F238E27FC236}">
                <a16:creationId xmlns:a16="http://schemas.microsoft.com/office/drawing/2014/main" id="{C475AB99-D7E2-4BA3-1284-50D37DFF3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13" y="1677988"/>
            <a:ext cx="8864600" cy="4502150"/>
          </a:xfrm>
          <a:prstGeom prst="rect">
            <a:avLst/>
          </a:prstGeom>
        </p:spPr>
      </p:pic>
      <p:pic>
        <p:nvPicPr>
          <p:cNvPr id="10" name="Picture 9" descr="A close-up of a window&#10;&#10;AI-generated content may be incorrect.">
            <a:extLst>
              <a:ext uri="{FF2B5EF4-FFF2-40B4-BE49-F238E27FC236}">
                <a16:creationId xmlns:a16="http://schemas.microsoft.com/office/drawing/2014/main" id="{EEAD7888-81D6-FD67-D797-62682D700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505" y="5402262"/>
            <a:ext cx="87630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80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BE93F-51FA-CE75-3DE9-F9BFB5233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F4A634-650C-A72F-60D8-ED267182A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Glazing tape – Air Water &amp; Structural Performance</a:t>
            </a:r>
            <a:endParaRPr lang="en-CA" dirty="0"/>
          </a:p>
        </p:txBody>
      </p:sp>
      <p:pic>
        <p:nvPicPr>
          <p:cNvPr id="4" name="Picture 3" descr="A hand holding a white window&#10;&#10;AI-generated content may be incorrect.">
            <a:extLst>
              <a:ext uri="{FF2B5EF4-FFF2-40B4-BE49-F238E27FC236}">
                <a16:creationId xmlns:a16="http://schemas.microsoft.com/office/drawing/2014/main" id="{3B86BFD8-2FC7-CBC4-B009-E340C029D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90775"/>
            <a:ext cx="7695282" cy="5038726"/>
          </a:xfrm>
          <a:prstGeom prst="rect">
            <a:avLst/>
          </a:prstGeom>
        </p:spPr>
      </p:pic>
      <p:pic>
        <p:nvPicPr>
          <p:cNvPr id="6" name="Picture 5" descr="A window with a white frame&#10;&#10;AI-generated content may be incorrect.">
            <a:extLst>
              <a:ext uri="{FF2B5EF4-FFF2-40B4-BE49-F238E27FC236}">
                <a16:creationId xmlns:a16="http://schemas.microsoft.com/office/drawing/2014/main" id="{FF325999-D353-9F58-0734-230F32690A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81976" y="2686764"/>
            <a:ext cx="7575642" cy="5681732"/>
          </a:xfrm>
          <a:prstGeom prst="rect">
            <a:avLst/>
          </a:prstGeom>
        </p:spPr>
      </p:pic>
      <p:pic>
        <p:nvPicPr>
          <p:cNvPr id="10" name="Picture 9" descr="A close up of a window&#10;&#10;AI-generated content may be incorrect.">
            <a:extLst>
              <a:ext uri="{FF2B5EF4-FFF2-40B4-BE49-F238E27FC236}">
                <a16:creationId xmlns:a16="http://schemas.microsoft.com/office/drawing/2014/main" id="{5CCFD15C-13BD-A90F-45CE-8F443F2C94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-11250" r="54583" b="11250"/>
          <a:stretch>
            <a:fillRect/>
          </a:stretch>
        </p:blipFill>
        <p:spPr>
          <a:xfrm>
            <a:off x="14382325" y="735154"/>
            <a:ext cx="2836265" cy="858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77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B4D04-B616-7A51-51DF-56B99613D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5E32E3-1D7B-8767-DA1B-983F287FE3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Sash Bow– Functionality Issues</a:t>
            </a:r>
            <a:endParaRPr lang="en-CA" dirty="0"/>
          </a:p>
        </p:txBody>
      </p:sp>
      <p:pic>
        <p:nvPicPr>
          <p:cNvPr id="3" name="Picture 2" descr="A window with a flower in the background&#10;&#10;AI-generated content may be incorrect.">
            <a:extLst>
              <a:ext uri="{FF2B5EF4-FFF2-40B4-BE49-F238E27FC236}">
                <a16:creationId xmlns:a16="http://schemas.microsoft.com/office/drawing/2014/main" id="{5D9B3B7A-BFE8-1052-65A0-ED63BAE73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85" y="1785936"/>
            <a:ext cx="14416089" cy="804375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0BEF4E-87AA-9004-8942-F0116976675B}"/>
              </a:ext>
            </a:extLst>
          </p:cNvPr>
          <p:cNvCxnSpPr>
            <a:cxnSpLocks/>
          </p:cNvCxnSpPr>
          <p:nvPr/>
        </p:nvCxnSpPr>
        <p:spPr>
          <a:xfrm flipV="1">
            <a:off x="1425442" y="7983940"/>
            <a:ext cx="15708573" cy="30025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670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2B3EF-C4A4-3119-FD6A-F8EE3C21C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37ACC8-0BE2-55F6-F26B-4E6B9772DF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Mullion joints separate – water leakage – outside view</a:t>
            </a:r>
            <a:endParaRPr lang="en-CA" dirty="0"/>
          </a:p>
        </p:txBody>
      </p:sp>
      <p:pic>
        <p:nvPicPr>
          <p:cNvPr id="3" name="Picture 2" descr="Close-up of a window frame&#10;&#10;AI-generated content may be incorrect.">
            <a:extLst>
              <a:ext uri="{FF2B5EF4-FFF2-40B4-BE49-F238E27FC236}">
                <a16:creationId xmlns:a16="http://schemas.microsoft.com/office/drawing/2014/main" id="{832B7AC4-938A-3A42-8909-2BD1D58E7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4" y="1987550"/>
            <a:ext cx="7219950" cy="4768850"/>
          </a:xfrm>
          <a:prstGeom prst="rect">
            <a:avLst/>
          </a:prstGeom>
        </p:spPr>
      </p:pic>
      <p:pic>
        <p:nvPicPr>
          <p:cNvPr id="7" name="Picture 6" descr="A close up of a metal corner&#10;&#10;AI-generated content may be incorrect.">
            <a:extLst>
              <a:ext uri="{FF2B5EF4-FFF2-40B4-BE49-F238E27FC236}">
                <a16:creationId xmlns:a16="http://schemas.microsoft.com/office/drawing/2014/main" id="{A16F2597-BE5A-E779-48C1-356E10479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651" y="1987550"/>
            <a:ext cx="6000750" cy="766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2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9047E-A1F6-5701-7682-4865BC76B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264955-1FEC-8C1D-BC07-BDC8797D24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Mullion joints separate – water leakage – Inside view</a:t>
            </a:r>
            <a:endParaRPr lang="en-CA" dirty="0"/>
          </a:p>
        </p:txBody>
      </p:sp>
      <p:pic>
        <p:nvPicPr>
          <p:cNvPr id="6" name="Picture 5" descr="A white wall with a crack in the corner&#10;&#10;AI-generated content may be incorrect.">
            <a:extLst>
              <a:ext uri="{FF2B5EF4-FFF2-40B4-BE49-F238E27FC236}">
                <a16:creationId xmlns:a16="http://schemas.microsoft.com/office/drawing/2014/main" id="{DCF9E841-C012-1D76-71B1-6DE07ACC7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5" t="403" r="42935" b="-403"/>
          <a:stretch>
            <a:fillRect/>
          </a:stretch>
        </p:blipFill>
        <p:spPr>
          <a:xfrm>
            <a:off x="13522798" y="1951035"/>
            <a:ext cx="3071814" cy="7086600"/>
          </a:xfrm>
          <a:prstGeom prst="rect">
            <a:avLst/>
          </a:prstGeom>
        </p:spPr>
      </p:pic>
      <p:pic>
        <p:nvPicPr>
          <p:cNvPr id="10" name="Picture 9" descr="A close up of a window&#10;&#10;AI-generated content may be incorrect.">
            <a:extLst>
              <a:ext uri="{FF2B5EF4-FFF2-40B4-BE49-F238E27FC236}">
                <a16:creationId xmlns:a16="http://schemas.microsoft.com/office/drawing/2014/main" id="{B322FF7A-EB3D-F64A-F0A2-673CB9AEC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856" y="1951035"/>
            <a:ext cx="6617812" cy="5486400"/>
          </a:xfrm>
          <a:prstGeom prst="rect">
            <a:avLst/>
          </a:prstGeom>
        </p:spPr>
      </p:pic>
      <p:pic>
        <p:nvPicPr>
          <p:cNvPr id="4" name="Picture 3" descr="A window with a few square windows&#10;&#10;AI-generated content may be incorrect.">
            <a:extLst>
              <a:ext uri="{FF2B5EF4-FFF2-40B4-BE49-F238E27FC236}">
                <a16:creationId xmlns:a16="http://schemas.microsoft.com/office/drawing/2014/main" id="{C66BC441-1FAB-FE6D-A52C-5E4EDC33E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6" r="22431"/>
          <a:stretch>
            <a:fillRect/>
          </a:stretch>
        </p:blipFill>
        <p:spPr>
          <a:xfrm>
            <a:off x="1401208" y="1951035"/>
            <a:ext cx="4399518" cy="670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29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94E99-FC21-09FF-5BF8-0641CEB5C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6394BB2-5536-EFE1-2B0D-70BD4A7589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Within the last 3 years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315391-9D27-4C10-0144-105234F1F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488" y="2266548"/>
            <a:ext cx="16471024" cy="575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08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3CA12-151C-AFDB-D990-87136E8DC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tall building with a body of water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CEE453BD-5F27-69BE-1297-21B7A3F2581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C2F376-7372-AB6A-77B0-280F138EB5FA}"/>
              </a:ext>
            </a:extLst>
          </p:cNvPr>
          <p:cNvSpPr/>
          <p:nvPr/>
        </p:nvSpPr>
        <p:spPr>
          <a:xfrm>
            <a:off x="-25400" y="0"/>
            <a:ext cx="18288000" cy="10287000"/>
          </a:xfrm>
          <a:prstGeom prst="rect">
            <a:avLst/>
          </a:prstGeom>
          <a:solidFill>
            <a:srgbClr val="252525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40BF67-3B7A-2429-3DBE-BF4CC350CEE7}"/>
              </a:ext>
            </a:extLst>
          </p:cNvPr>
          <p:cNvSpPr/>
          <p:nvPr/>
        </p:nvSpPr>
        <p:spPr>
          <a:xfrm>
            <a:off x="0" y="436655"/>
            <a:ext cx="18288000" cy="990600"/>
          </a:xfrm>
          <a:prstGeom prst="rect">
            <a:avLst/>
          </a:prstGeom>
          <a:solidFill>
            <a:srgbClr val="233F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B6768B-ABB3-57E5-F85A-DBBDE669040B}"/>
              </a:ext>
            </a:extLst>
          </p:cNvPr>
          <p:cNvSpPr txBox="1"/>
          <p:nvPr/>
        </p:nvSpPr>
        <p:spPr>
          <a:xfrm>
            <a:off x="961871" y="4382030"/>
            <a:ext cx="16364257" cy="962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370"/>
              </a:lnSpc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WHAT CAN CHANGE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0A2CF753-9822-EA24-F9CB-DAF50AF2FD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04800" y="588835"/>
            <a:ext cx="1035895" cy="68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72627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47B6C-C70F-6CAD-4DCE-63DB36D9D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A731DC-A4AB-DEEB-D30D-E6C1F7CBFA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799" y="589055"/>
            <a:ext cx="17805779" cy="685800"/>
          </a:xfrm>
        </p:spPr>
        <p:txBody>
          <a:bodyPr/>
          <a:lstStyle/>
          <a:p>
            <a:r>
              <a:rPr lang="en-US" dirty="0" err="1">
                <a:latin typeface="Aptos" panose="020B0004020202020204" pitchFamily="34" charset="0"/>
              </a:rPr>
              <a:t>Egbc</a:t>
            </a:r>
            <a:r>
              <a:rPr lang="en-US" dirty="0">
                <a:latin typeface="Aptos" panose="020B0004020202020204" pitchFamily="34" charset="0"/>
              </a:rPr>
              <a:t> -  Climate change action plan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14DF62-FD27-C962-EEC0-DF211AA91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231" y="1844998"/>
            <a:ext cx="10170994" cy="789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08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E49CA-57C5-E0C8-52E0-A92E6E73B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3C7EFD-CCD6-C7B8-4140-93D9B37274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799" y="589055"/>
            <a:ext cx="17805779" cy="685800"/>
          </a:xfrm>
        </p:spPr>
        <p:txBody>
          <a:bodyPr/>
          <a:lstStyle/>
          <a:p>
            <a:r>
              <a:rPr lang="en-US" dirty="0" err="1">
                <a:latin typeface="Aptos" panose="020B0004020202020204" pitchFamily="34" charset="0"/>
              </a:rPr>
              <a:t>Egbc</a:t>
            </a:r>
            <a:r>
              <a:rPr lang="en-US" dirty="0">
                <a:latin typeface="Aptos" panose="020B0004020202020204" pitchFamily="34" charset="0"/>
              </a:rPr>
              <a:t> -  climate change action plan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A35378-BB72-6E40-94C6-ED8E8A84C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885" y="1756834"/>
            <a:ext cx="13832230" cy="75734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11E041-0471-9A10-19C6-F15D6B5B71E7}"/>
              </a:ext>
            </a:extLst>
          </p:cNvPr>
          <p:cNvSpPr/>
          <p:nvPr/>
        </p:nvSpPr>
        <p:spPr>
          <a:xfrm>
            <a:off x="11858625" y="5672138"/>
            <a:ext cx="3929063" cy="8651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E2D6A6-EAA3-C10E-CDF4-2A3CB1D075D9}"/>
              </a:ext>
            </a:extLst>
          </p:cNvPr>
          <p:cNvSpPr/>
          <p:nvPr/>
        </p:nvSpPr>
        <p:spPr>
          <a:xfrm>
            <a:off x="11858624" y="4133439"/>
            <a:ext cx="3929063" cy="7251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6212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5A62D-799C-AEE4-608A-B950164F3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F1B108-88D6-F0B1-71E9-D6FB387D6E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history Lesson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D102BB-2B62-9936-11A0-4F561B9DB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320" y="2568230"/>
            <a:ext cx="7223189" cy="5003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0E14D5-D68A-4D74-63DD-7F4D8CC67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3230" y="2568230"/>
            <a:ext cx="7858600" cy="50032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2CF07C-427A-F724-09FE-1F4DE87610F9}"/>
              </a:ext>
            </a:extLst>
          </p:cNvPr>
          <p:cNvSpPr txBox="1"/>
          <p:nvPr/>
        </p:nvSpPr>
        <p:spPr>
          <a:xfrm>
            <a:off x="12052555" y="8001621"/>
            <a:ext cx="281378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Wall 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w Cen MT" panose="020B0602020104020603" pitchFamily="34" charset="0"/>
              </a:rPr>
              <a:t>2x6 Wood Stud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w Cen MT" panose="020B0602020104020603" pitchFamily="34" charset="0"/>
              </a:rPr>
              <a:t>R21 Batt Insulation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w Cen MT" panose="020B0602020104020603" pitchFamily="34" charset="0"/>
              </a:rPr>
              <a:t>6 mil Poly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w Cen MT" panose="020B0602020104020603" pitchFamily="34" charset="0"/>
              </a:rPr>
              <a:t>½” OSB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w Cen MT" panose="020B0602020104020603" pitchFamily="34" charset="0"/>
              </a:rPr>
              <a:t>Building Paper / Tyvek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w Cen MT" panose="020B0602020104020603" pitchFamily="34" charset="0"/>
              </a:rPr>
              <a:t>Non Rainscreen Cladding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2A08F4-F1B8-9C8A-BFE1-632A8F13AFB2}"/>
              </a:ext>
            </a:extLst>
          </p:cNvPr>
          <p:cNvSpPr txBox="1"/>
          <p:nvPr/>
        </p:nvSpPr>
        <p:spPr>
          <a:xfrm>
            <a:off x="2590800" y="8001622"/>
            <a:ext cx="355994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Wall 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w Cen MT" panose="020B0602020104020603" pitchFamily="34" charset="0"/>
              </a:rPr>
              <a:t>2x4 Wood Stud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w Cen MT" panose="020B0602020104020603" pitchFamily="34" charset="0"/>
              </a:rPr>
              <a:t>R12 Paper backed Batt Insulation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w Cen MT" panose="020B0602020104020603" pitchFamily="34" charset="0"/>
              </a:rPr>
              <a:t>No Poly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w Cen MT" panose="020B0602020104020603" pitchFamily="34" charset="0"/>
              </a:rPr>
              <a:t>3/8” Plywood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w Cen MT" panose="020B0602020104020603" pitchFamily="34" charset="0"/>
              </a:rPr>
              <a:t>Building Paper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w Cen MT" panose="020B0602020104020603" pitchFamily="34" charset="0"/>
              </a:rPr>
              <a:t>Non Rainscreen Cladding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E6BC54-867F-156F-3E00-7A18AF16BAAA}"/>
              </a:ext>
            </a:extLst>
          </p:cNvPr>
          <p:cNvSpPr/>
          <p:nvPr/>
        </p:nvSpPr>
        <p:spPr>
          <a:xfrm>
            <a:off x="12052555" y="8354291"/>
            <a:ext cx="2259190" cy="7897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BA63D1-9E6B-5246-25B7-E880C8309AF2}"/>
              </a:ext>
            </a:extLst>
          </p:cNvPr>
          <p:cNvSpPr txBox="1"/>
          <p:nvPr/>
        </p:nvSpPr>
        <p:spPr>
          <a:xfrm>
            <a:off x="6496397" y="8255353"/>
            <a:ext cx="4483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63"/>
              </a:spcAft>
            </a:pPr>
            <a:r>
              <a:rPr lang="en-US" b="0" i="0" dirty="0">
                <a:solidFill>
                  <a:srgbClr val="333333"/>
                </a:solidFill>
                <a:effectLst/>
                <a:latin typeface="Tw Cen MT" panose="020B0602020104020603" pitchFamily="34" charset="0"/>
              </a:rPr>
              <a:t>“Measures for Energy Conservation in New Buildings 1978” -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w Cen MT" panose="020B0602020104020603" pitchFamily="34" charset="0"/>
              </a:rPr>
              <a:t>NRCan</a:t>
            </a:r>
            <a:endParaRPr lang="en-US" b="0" i="0" dirty="0">
              <a:solidFill>
                <a:srgbClr val="333333"/>
              </a:solidFill>
              <a:effectLst/>
              <a:latin typeface="Tw Cen MT" panose="020B0602020104020603" pitchFamily="34" charset="0"/>
            </a:endParaRPr>
          </a:p>
        </p:txBody>
      </p:sp>
      <p:sp>
        <p:nvSpPr>
          <p:cNvPr id="14" name="Arrow: Notched Right 13">
            <a:extLst>
              <a:ext uri="{FF2B5EF4-FFF2-40B4-BE49-F238E27FC236}">
                <a16:creationId xmlns:a16="http://schemas.microsoft.com/office/drawing/2014/main" id="{E4DC512D-3AC9-4CAD-4D59-3499334C7AB2}"/>
              </a:ext>
            </a:extLst>
          </p:cNvPr>
          <p:cNvSpPr/>
          <p:nvPr/>
        </p:nvSpPr>
        <p:spPr>
          <a:xfrm>
            <a:off x="7869536" y="8901684"/>
            <a:ext cx="1737638" cy="484632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AC7184-6681-682E-BFC9-15DF1BFEC5A1}"/>
              </a:ext>
            </a:extLst>
          </p:cNvPr>
          <p:cNvSpPr txBox="1"/>
          <p:nvPr/>
        </p:nvSpPr>
        <p:spPr>
          <a:xfrm>
            <a:off x="1242796" y="1792759"/>
            <a:ext cx="625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63"/>
              </a:spcAft>
            </a:pPr>
            <a:r>
              <a:rPr lang="en-US" sz="2800" b="0" i="0" dirty="0">
                <a:solidFill>
                  <a:srgbClr val="333333"/>
                </a:solidFill>
                <a:effectLst/>
                <a:latin typeface="Tw Cen MT" panose="020B0602020104020603" pitchFamily="34" charset="0"/>
              </a:rPr>
              <a:t>Drying Potential    l    Wetting Potential</a:t>
            </a: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9D92E278-2DC9-67FC-735A-C9E24D87D51E}"/>
              </a:ext>
            </a:extLst>
          </p:cNvPr>
          <p:cNvSpPr/>
          <p:nvPr/>
        </p:nvSpPr>
        <p:spPr>
          <a:xfrm>
            <a:off x="4071550" y="1711470"/>
            <a:ext cx="346364" cy="68580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7FB153-BB0E-FBB6-A26A-0FF0638B5337}"/>
              </a:ext>
            </a:extLst>
          </p:cNvPr>
          <p:cNvSpPr txBox="1"/>
          <p:nvPr/>
        </p:nvSpPr>
        <p:spPr>
          <a:xfrm>
            <a:off x="10700434" y="1793755"/>
            <a:ext cx="6264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63"/>
              </a:spcAft>
            </a:pPr>
            <a:r>
              <a:rPr lang="en-US" sz="2800" b="0" i="0" dirty="0">
                <a:solidFill>
                  <a:srgbClr val="333333"/>
                </a:solidFill>
                <a:effectLst/>
                <a:latin typeface="Tw Cen MT" panose="020B0602020104020603" pitchFamily="34" charset="0"/>
              </a:rPr>
              <a:t>Drying Potential    l    Wetting Potential</a:t>
            </a: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F422E237-5C1F-2D49-1572-3A874B9E971B}"/>
              </a:ext>
            </a:extLst>
          </p:cNvPr>
          <p:cNvSpPr/>
          <p:nvPr/>
        </p:nvSpPr>
        <p:spPr>
          <a:xfrm rot="10800000">
            <a:off x="13608089" y="1711470"/>
            <a:ext cx="346364" cy="68580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35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5" grpId="0"/>
      <p:bldP spid="16" grpId="0" animBg="1"/>
      <p:bldP spid="17" grpId="0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91301-E289-11D4-DC0C-117E0F628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BF0ECE-D3B8-72D8-04E9-3016E18A7D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A</a:t>
            </a:r>
            <a:r>
              <a:rPr lang="en-CA" dirty="0">
                <a:latin typeface="Aptos" panose="020B0004020202020204" pitchFamily="34" charset="0"/>
              </a:rPr>
              <a:t>re our standards good enough?</a:t>
            </a:r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5A4C9-D435-D8A4-7783-7D0D5780CD12}"/>
              </a:ext>
            </a:extLst>
          </p:cNvPr>
          <p:cNvSpPr txBox="1"/>
          <p:nvPr/>
        </p:nvSpPr>
        <p:spPr>
          <a:xfrm>
            <a:off x="1454106" y="2274653"/>
            <a:ext cx="1503218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CA" sz="4800" dirty="0">
                <a:latin typeface="Tw Cen MT" panose="020B0602020104020603" pitchFamily="34" charset="0"/>
                <a:ea typeface="Aptos" panose="020B0004020202020204" pitchFamily="34" charset="0"/>
                <a:cs typeface="Aptos" panose="020B0004020202020204" pitchFamily="34" charset="0"/>
              </a:rPr>
              <a:t>The Scope of NAFS. Does it address durability?</a:t>
            </a:r>
          </a:p>
          <a:p>
            <a:pPr marL="914400" indent="-914400">
              <a:buFont typeface="+mj-lt"/>
              <a:buAutoNum type="arabicPeriod"/>
            </a:pPr>
            <a:r>
              <a:rPr lang="en-CA" sz="4800" dirty="0">
                <a:latin typeface="Tw Cen MT" panose="020B0602020104020603" pitchFamily="34" charset="0"/>
                <a:ea typeface="Aptos" panose="020B0004020202020204" pitchFamily="34" charset="0"/>
                <a:cs typeface="Aptos" panose="020B0004020202020204" pitchFamily="34" charset="0"/>
              </a:rPr>
              <a:t>How do we deal with other dark materials on a building.</a:t>
            </a:r>
          </a:p>
          <a:p>
            <a:endParaRPr lang="en-CA" sz="4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CA" sz="4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CA" sz="4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CA" sz="4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52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82C34-58D0-8922-72E4-F2785B172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BBD8070-BF75-8628-E95D-FB1468B3F9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Other dark materials</a:t>
            </a:r>
            <a:endParaRPr lang="en-CA" dirty="0"/>
          </a:p>
        </p:txBody>
      </p:sp>
      <p:pic>
        <p:nvPicPr>
          <p:cNvPr id="4" name="Picture 3" descr="A camera on the roof of a building&#10;&#10;AI-generated content may be incorrect.">
            <a:extLst>
              <a:ext uri="{FF2B5EF4-FFF2-40B4-BE49-F238E27FC236}">
                <a16:creationId xmlns:a16="http://schemas.microsoft.com/office/drawing/2014/main" id="{AB0CE7C3-A4AD-D072-E91B-397EA03BB8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840" y="1843300"/>
            <a:ext cx="8460475" cy="6345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3FD1BC-738B-3BCA-0F3E-774E55EA7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6566" y="1843300"/>
            <a:ext cx="5634143" cy="76732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822351-0D10-330E-BDAC-1825C397676E}"/>
              </a:ext>
            </a:extLst>
          </p:cNvPr>
          <p:cNvSpPr/>
          <p:nvPr/>
        </p:nvSpPr>
        <p:spPr>
          <a:xfrm>
            <a:off x="11505064" y="7465324"/>
            <a:ext cx="423080" cy="436729"/>
          </a:xfrm>
          <a:prstGeom prst="rect">
            <a:avLst/>
          </a:prstGeom>
          <a:solidFill>
            <a:srgbClr val="FFFEF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3855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DDC2D-0B0B-6888-7C11-02A9C4B7A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0F9E74-0DC3-9071-9DE0-9DB628A260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A</a:t>
            </a:r>
            <a:r>
              <a:rPr lang="en-CA" dirty="0">
                <a:latin typeface="Aptos" panose="020B0004020202020204" pitchFamily="34" charset="0"/>
              </a:rPr>
              <a:t>re our standards good enough?</a:t>
            </a:r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BA673D-81EA-48F6-3FC3-7BE29ED3BE99}"/>
              </a:ext>
            </a:extLst>
          </p:cNvPr>
          <p:cNvSpPr txBox="1"/>
          <p:nvPr/>
        </p:nvSpPr>
        <p:spPr>
          <a:xfrm>
            <a:off x="1454106" y="2274653"/>
            <a:ext cx="15032183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CA" sz="4800" dirty="0">
                <a:latin typeface="Tw Cen MT" panose="020B0602020104020603" pitchFamily="34" charset="0"/>
                <a:ea typeface="Aptos" panose="020B0004020202020204" pitchFamily="34" charset="0"/>
                <a:cs typeface="Aptos" panose="020B0004020202020204" pitchFamily="34" charset="0"/>
              </a:rPr>
              <a:t>The Scope of NAFS. Does it address durability?</a:t>
            </a:r>
          </a:p>
          <a:p>
            <a:pPr marL="914400" indent="-914400">
              <a:buFont typeface="+mj-lt"/>
              <a:buAutoNum type="arabicPeriod"/>
            </a:pPr>
            <a:r>
              <a:rPr lang="en-CA" sz="4800" dirty="0">
                <a:latin typeface="Tw Cen MT" panose="020B0602020104020603" pitchFamily="34" charset="0"/>
                <a:ea typeface="Aptos" panose="020B0004020202020204" pitchFamily="34" charset="0"/>
                <a:cs typeface="Aptos" panose="020B0004020202020204" pitchFamily="34" charset="0"/>
              </a:rPr>
              <a:t>How do we deal with other dark materials on a building.</a:t>
            </a:r>
          </a:p>
          <a:p>
            <a:pPr marL="914400" indent="-914400">
              <a:buFont typeface="+mj-lt"/>
              <a:buAutoNum type="arabicPeriod"/>
            </a:pPr>
            <a:r>
              <a:rPr lang="en-CA" sz="4800" dirty="0">
                <a:latin typeface="Tw Cen MT" panose="020B0602020104020603" pitchFamily="34" charset="0"/>
                <a:ea typeface="Aptos" panose="020B0004020202020204" pitchFamily="34" charset="0"/>
                <a:cs typeface="Aptos" panose="020B0004020202020204" pitchFamily="34" charset="0"/>
              </a:rPr>
              <a:t>How do we specify finishes? As a colour or as a material or system.</a:t>
            </a:r>
          </a:p>
          <a:p>
            <a:endParaRPr lang="en-CA" sz="4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CA" sz="4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CA" sz="4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CA" sz="4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9477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B6133-460A-04B0-F7FF-F266A68FA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C37185-690B-64D2-1EDB-B78351D56D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How do we specify windows?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7DF2FB-2BF8-6CC7-8A45-86481A7F3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185" y="2301106"/>
            <a:ext cx="10273675" cy="6105915"/>
          </a:xfrm>
          <a:prstGeom prst="rect">
            <a:avLst/>
          </a:prstGeom>
        </p:spPr>
      </p:pic>
      <p:sp>
        <p:nvSpPr>
          <p:cNvPr id="5" name="TextBox 22">
            <a:extLst>
              <a:ext uri="{FF2B5EF4-FFF2-40B4-BE49-F238E27FC236}">
                <a16:creationId xmlns:a16="http://schemas.microsoft.com/office/drawing/2014/main" id="{5789E52B-6A5D-C3A9-CFD1-1F137EB57FFD}"/>
              </a:ext>
            </a:extLst>
          </p:cNvPr>
          <p:cNvSpPr txBox="1"/>
          <p:nvPr/>
        </p:nvSpPr>
        <p:spPr>
          <a:xfrm>
            <a:off x="12505203" y="2632926"/>
            <a:ext cx="5387012" cy="5747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 algn="l">
              <a:lnSpc>
                <a:spcPts val="2774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800" b="1" spc="197" dirty="0" err="1">
                <a:solidFill>
                  <a:srgbClr val="231F20"/>
                </a:solidFill>
                <a:latin typeface="Tw Cen MT" panose="020B0602020104020603" pitchFamily="34" charset="0"/>
              </a:rPr>
              <a:t>Colour</a:t>
            </a:r>
            <a:r>
              <a:rPr lang="en-US" sz="2800" spc="197" dirty="0">
                <a:solidFill>
                  <a:srgbClr val="231F20"/>
                </a:solidFill>
                <a:latin typeface="Tw Cen MT" panose="020B0602020104020603" pitchFamily="34" charset="0"/>
              </a:rPr>
              <a:t> - Established at the Development Permit application. Often linked to marketing and housing trends.</a:t>
            </a:r>
          </a:p>
          <a:p>
            <a:pPr marL="457200" lvl="0" indent="-457200" algn="l">
              <a:lnSpc>
                <a:spcPts val="2774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800" b="1" spc="197" dirty="0">
                <a:solidFill>
                  <a:srgbClr val="231F20"/>
                </a:solidFill>
                <a:latin typeface="Tw Cen MT" panose="020B0602020104020603" pitchFamily="34" charset="0"/>
              </a:rPr>
              <a:t>Thermal Performance </a:t>
            </a:r>
            <a:r>
              <a:rPr lang="en-US" sz="2800" spc="197" dirty="0">
                <a:solidFill>
                  <a:srgbClr val="231F20"/>
                </a:solidFill>
                <a:latin typeface="Tw Cen MT" panose="020B0602020104020603" pitchFamily="34" charset="0"/>
              </a:rPr>
              <a:t>- Is established early in design due to step code level.</a:t>
            </a:r>
          </a:p>
          <a:p>
            <a:pPr marL="457200" lvl="0" indent="-457200" algn="l">
              <a:lnSpc>
                <a:spcPts val="2774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800" b="1" spc="197" dirty="0">
                <a:solidFill>
                  <a:srgbClr val="231F20"/>
                </a:solidFill>
                <a:latin typeface="Tw Cen MT" panose="020B0602020104020603" pitchFamily="34" charset="0"/>
              </a:rPr>
              <a:t>Budgeting</a:t>
            </a:r>
            <a:r>
              <a:rPr lang="en-US" sz="2800" spc="197" dirty="0">
                <a:solidFill>
                  <a:srgbClr val="231F20"/>
                </a:solidFill>
                <a:latin typeface="Tw Cen MT" panose="020B0602020104020603" pitchFamily="34" charset="0"/>
              </a:rPr>
              <a:t> - Window Product specification is established at feasibility stage.</a:t>
            </a:r>
          </a:p>
          <a:p>
            <a:pPr lvl="0" algn="l">
              <a:lnSpc>
                <a:spcPts val="2774"/>
              </a:lnSpc>
              <a:spcBef>
                <a:spcPct val="0"/>
              </a:spcBef>
            </a:pPr>
            <a:endParaRPr lang="en-US" sz="2800" spc="197" dirty="0">
              <a:solidFill>
                <a:srgbClr val="231F20"/>
              </a:solidFill>
              <a:latin typeface="Tw Cen MT" panose="020B0602020104020603" pitchFamily="34" charset="0"/>
            </a:endParaRPr>
          </a:p>
          <a:p>
            <a:pPr lvl="0" algn="l">
              <a:lnSpc>
                <a:spcPts val="2774"/>
              </a:lnSpc>
              <a:spcBef>
                <a:spcPct val="0"/>
              </a:spcBef>
            </a:pPr>
            <a:endParaRPr lang="en-US" sz="2800" spc="197" dirty="0">
              <a:solidFill>
                <a:srgbClr val="231F20"/>
              </a:solidFill>
              <a:latin typeface="Tw Cen MT" panose="020B0602020104020603" pitchFamily="34" charset="0"/>
            </a:endParaRPr>
          </a:p>
          <a:p>
            <a:pPr lvl="0" algn="l">
              <a:lnSpc>
                <a:spcPts val="2774"/>
              </a:lnSpc>
              <a:spcBef>
                <a:spcPct val="0"/>
              </a:spcBef>
            </a:pPr>
            <a:r>
              <a:rPr lang="en-US" sz="2800" b="1" spc="197" dirty="0">
                <a:solidFill>
                  <a:srgbClr val="231F20"/>
                </a:solidFill>
                <a:latin typeface="Tw Cen MT" panose="020B0602020104020603" pitchFamily="34" charset="0"/>
              </a:rPr>
              <a:t>When do we consider durability and performance in the selection process?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FC892D-726F-FC07-F52E-15A33FCAA0CB}"/>
              </a:ext>
            </a:extLst>
          </p:cNvPr>
          <p:cNvSpPr/>
          <p:nvPr/>
        </p:nvSpPr>
        <p:spPr>
          <a:xfrm>
            <a:off x="13961660" y="7233312"/>
            <a:ext cx="736979" cy="4230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0349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3C23B-D879-1C91-2E51-C44692935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5B941F-07F7-BB84-0E05-FA8AA01138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Can we Test for this?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0C18F7-E837-7B26-92F4-EE1AC9796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470" y="2603306"/>
            <a:ext cx="5808777" cy="44798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92F08C-B1A8-5DE8-B181-567044B72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474" y="2152232"/>
            <a:ext cx="4887007" cy="59825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DE6C88-A986-B7B0-B9EF-B8691A852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8161" y="2323314"/>
            <a:ext cx="5514077" cy="50398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6CB088-4C14-B4B6-6BA9-0103B382D750}"/>
              </a:ext>
            </a:extLst>
          </p:cNvPr>
          <p:cNvSpPr txBox="1"/>
          <p:nvPr/>
        </p:nvSpPr>
        <p:spPr>
          <a:xfrm>
            <a:off x="2593075" y="8304258"/>
            <a:ext cx="144120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4000" dirty="0">
                <a:latin typeface="Tw Cen MT" panose="020B0602020104020603" pitchFamily="34" charset="0"/>
              </a:rPr>
              <a:t>Durability Test (AAMA 1506) Within Performance Testing (NAFS)</a:t>
            </a:r>
          </a:p>
        </p:txBody>
      </p:sp>
    </p:spTree>
    <p:extLst>
      <p:ext uri="{BB962C8B-B14F-4D97-AF65-F5344CB8AC3E}">
        <p14:creationId xmlns:p14="http://schemas.microsoft.com/office/powerpoint/2010/main" val="1849604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E74DC-2D2F-B43D-8C45-093FEECE1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A090B6-DE04-F2CB-5FB2-B79FEEF49F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National Research Council Canada &amp; Fenestration Canada</a:t>
            </a: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A4E262-44FE-5BD8-7AC4-FB5F1637A307}"/>
              </a:ext>
            </a:extLst>
          </p:cNvPr>
          <p:cNvSpPr txBox="1"/>
          <p:nvPr/>
        </p:nvSpPr>
        <p:spPr>
          <a:xfrm>
            <a:off x="1569492" y="2512010"/>
            <a:ext cx="1514901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4800" i="1" kern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We are currently in discussion with NRC and Fenestration Canada to develop guidelines around fenestration durability, particularly in relation to long-term performance assessment, increased energy efficiency and carbon reduction. Fenestration Canada will be issuing a survey seeking industry interest and support. </a:t>
            </a:r>
            <a:endParaRPr lang="en-CA" sz="4800" dirty="0"/>
          </a:p>
        </p:txBody>
      </p:sp>
    </p:spTree>
    <p:extLst>
      <p:ext uri="{BB962C8B-B14F-4D97-AF65-F5344CB8AC3E}">
        <p14:creationId xmlns:p14="http://schemas.microsoft.com/office/powerpoint/2010/main" val="21214345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metal&#10;&#10;Description automatically generated">
            <a:extLst>
              <a:ext uri="{FF2B5EF4-FFF2-40B4-BE49-F238E27FC236}">
                <a16:creationId xmlns:a16="http://schemas.microsoft.com/office/drawing/2014/main" id="{22A9B00D-9AF1-6530-56C6-EB1FE9BE0F4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7"/>
          <a:stretch>
            <a:fillRect/>
          </a:stretch>
        </p:blipFill>
        <p:spPr>
          <a:xfrm>
            <a:off x="0" y="0"/>
            <a:ext cx="18288000" cy="10287000"/>
          </a:xfrm>
          <a:blipFill>
            <a:blip r:embed="rId3"/>
            <a:stretch>
              <a:fillRect/>
            </a:stretch>
          </a:blip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6CBCD2-2F3B-4DA8-907B-E495F6DBFDC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A00F2E-3663-4B68-905C-A39A42B8DAF2}"/>
              </a:ext>
            </a:extLst>
          </p:cNvPr>
          <p:cNvSpPr/>
          <p:nvPr/>
        </p:nvSpPr>
        <p:spPr>
          <a:xfrm>
            <a:off x="0" y="436655"/>
            <a:ext cx="18288000" cy="990600"/>
          </a:xfrm>
          <a:prstGeom prst="rect">
            <a:avLst/>
          </a:prstGeom>
          <a:solidFill>
            <a:srgbClr val="233F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4AC931-F370-4A5E-BA15-078094A52BBB}"/>
              </a:ext>
            </a:extLst>
          </p:cNvPr>
          <p:cNvSpPr txBox="1"/>
          <p:nvPr/>
        </p:nvSpPr>
        <p:spPr>
          <a:xfrm>
            <a:off x="961870" y="3942755"/>
            <a:ext cx="16364257" cy="2860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370"/>
              </a:lnSpc>
              <a:defRPr/>
            </a:pPr>
            <a:r>
              <a:rPr kumimoji="0" lang="en-US" sz="4800" i="0" u="none" strike="noStrike" kern="1200" cap="small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Questions &amp; Answers</a:t>
            </a:r>
          </a:p>
          <a:p>
            <a:pPr algn="ctr">
              <a:lnSpc>
                <a:spcPts val="7370"/>
              </a:lnSpc>
              <a:defRPr/>
            </a:pPr>
            <a:endParaRPr kumimoji="0" lang="en-US" sz="4800" i="0" u="none" strike="noStrike" kern="1200" cap="small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algn="ctr">
              <a:lnSpc>
                <a:spcPts val="7370"/>
              </a:lnSpc>
              <a:defRPr/>
            </a:pPr>
            <a:endParaRPr lang="en-US" sz="4800" dirty="0">
              <a:solidFill>
                <a:schemeClr val="bg1"/>
              </a:solidFill>
              <a:latin typeface="Tw Cen MT" panose="020B0602020104020603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3858F256-C1E2-EE4B-DEAC-C4F3285E95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04800" y="588835"/>
            <a:ext cx="1035895" cy="68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83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A5C83-27BD-D2EC-C712-79D38CA8A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546C6F-FE14-2A89-1EBD-9C869410BC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How has fenestration changed?</a:t>
            </a:r>
            <a:endParaRPr lang="en-CA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2A5004-24CB-716B-7F82-5F1404397D52}"/>
              </a:ext>
            </a:extLst>
          </p:cNvPr>
          <p:cNvGrpSpPr/>
          <p:nvPr/>
        </p:nvGrpSpPr>
        <p:grpSpPr>
          <a:xfrm>
            <a:off x="847725" y="3021635"/>
            <a:ext cx="5569044" cy="4771636"/>
            <a:chOff x="847725" y="3021635"/>
            <a:chExt cx="5569044" cy="477163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D36215B-127B-006A-22D8-D3236FC5C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7725" y="3021635"/>
              <a:ext cx="5569044" cy="4322446"/>
            </a:xfrm>
            <a:prstGeom prst="rect">
              <a:avLst/>
            </a:prstGeom>
          </p:spPr>
        </p:pic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25A48AE3-9D3B-FEFF-DF59-F99202A7590C}"/>
                </a:ext>
              </a:extLst>
            </p:cNvPr>
            <p:cNvSpPr txBox="1"/>
            <p:nvPr/>
          </p:nvSpPr>
          <p:spPr>
            <a:xfrm>
              <a:off x="2348832" y="7460295"/>
              <a:ext cx="2437481" cy="3329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774"/>
                </a:lnSpc>
                <a:spcBef>
                  <a:spcPct val="0"/>
                </a:spcBef>
              </a:pPr>
              <a:r>
                <a:rPr lang="en-US" sz="201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Wood Windows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4ED5AA-ADE5-C77D-453F-9668E1761BD0}"/>
              </a:ext>
            </a:extLst>
          </p:cNvPr>
          <p:cNvGrpSpPr/>
          <p:nvPr/>
        </p:nvGrpSpPr>
        <p:grpSpPr>
          <a:xfrm>
            <a:off x="7134371" y="2942918"/>
            <a:ext cx="5854245" cy="4850353"/>
            <a:chOff x="7134371" y="2942918"/>
            <a:chExt cx="5854245" cy="4850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54919F9-E5F2-D822-FA63-B5BF1DAE5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4371" y="2942918"/>
              <a:ext cx="5854245" cy="4401163"/>
            </a:xfrm>
            <a:prstGeom prst="rect">
              <a:avLst/>
            </a:prstGeom>
          </p:spPr>
        </p:pic>
        <p:sp>
          <p:nvSpPr>
            <p:cNvPr id="11" name="TextBox 22">
              <a:extLst>
                <a:ext uri="{FF2B5EF4-FFF2-40B4-BE49-F238E27FC236}">
                  <a16:creationId xmlns:a16="http://schemas.microsoft.com/office/drawing/2014/main" id="{DD045F4A-2728-7918-2D02-AEC3CEDD4811}"/>
                </a:ext>
              </a:extLst>
            </p:cNvPr>
            <p:cNvSpPr txBox="1"/>
            <p:nvPr/>
          </p:nvSpPr>
          <p:spPr>
            <a:xfrm>
              <a:off x="8671302" y="7460295"/>
              <a:ext cx="3201611" cy="3329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774"/>
                </a:lnSpc>
                <a:spcBef>
                  <a:spcPct val="0"/>
                </a:spcBef>
              </a:pPr>
              <a:r>
                <a:rPr lang="en-US" sz="201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Aluminum Windows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DF47629-3DCE-A542-30AC-CA17263954CD}"/>
              </a:ext>
            </a:extLst>
          </p:cNvPr>
          <p:cNvGrpSpPr/>
          <p:nvPr/>
        </p:nvGrpSpPr>
        <p:grpSpPr>
          <a:xfrm>
            <a:off x="13591918" y="2942918"/>
            <a:ext cx="4261416" cy="4850353"/>
            <a:chOff x="13591918" y="2942918"/>
            <a:chExt cx="4261416" cy="485035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F2876F-7707-DE1B-BA6A-C103C0F2D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91918" y="2942918"/>
              <a:ext cx="3686689" cy="4401164"/>
            </a:xfrm>
            <a:prstGeom prst="rect">
              <a:avLst/>
            </a:prstGeom>
          </p:spPr>
        </p:pic>
        <p:sp>
          <p:nvSpPr>
            <p:cNvPr id="12" name="TextBox 22">
              <a:extLst>
                <a:ext uri="{FF2B5EF4-FFF2-40B4-BE49-F238E27FC236}">
                  <a16:creationId xmlns:a16="http://schemas.microsoft.com/office/drawing/2014/main" id="{44891EE8-D56F-954A-8413-0C37A7BE4574}"/>
                </a:ext>
              </a:extLst>
            </p:cNvPr>
            <p:cNvSpPr txBox="1"/>
            <p:nvPr/>
          </p:nvSpPr>
          <p:spPr>
            <a:xfrm>
              <a:off x="13814735" y="7460295"/>
              <a:ext cx="4038599" cy="3329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774"/>
                </a:lnSpc>
                <a:spcBef>
                  <a:spcPct val="0"/>
                </a:spcBef>
              </a:pPr>
              <a:r>
                <a:rPr lang="en-US" sz="201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Vinyl/Fiberglass Windows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1ADE67E-F462-AB6E-61D6-74CFB880C39A}"/>
              </a:ext>
            </a:extLst>
          </p:cNvPr>
          <p:cNvSpPr/>
          <p:nvPr/>
        </p:nvSpPr>
        <p:spPr>
          <a:xfrm>
            <a:off x="13401675" y="2771775"/>
            <a:ext cx="4038600" cy="51435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009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E5805-5F97-D07A-12F6-5989F01F1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AFE2FA-D159-9439-E6B0-D745EB27CB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Do energy codes change our fenestration options?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65625F-7AD9-1605-C8C2-774E0C35F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42" y="1829234"/>
            <a:ext cx="12023200" cy="642936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78BAF80-5AD6-AF97-DF31-405624FE9B0E}"/>
              </a:ext>
            </a:extLst>
          </p:cNvPr>
          <p:cNvGrpSpPr/>
          <p:nvPr/>
        </p:nvGrpSpPr>
        <p:grpSpPr>
          <a:xfrm>
            <a:off x="1225403" y="3939024"/>
            <a:ext cx="11982734" cy="1826525"/>
            <a:chOff x="3152633" y="4342263"/>
            <a:chExt cx="11982734" cy="182652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3E0D6FD-034B-345C-6D54-6DB28F5C3D21}"/>
                </a:ext>
              </a:extLst>
            </p:cNvPr>
            <p:cNvCxnSpPr/>
            <p:nvPr/>
          </p:nvCxnSpPr>
          <p:spPr>
            <a:xfrm>
              <a:off x="3152633" y="6168788"/>
              <a:ext cx="1198273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0098996-85E0-10E8-EAFF-470C0CBBC807}"/>
                </a:ext>
              </a:extLst>
            </p:cNvPr>
            <p:cNvCxnSpPr/>
            <p:nvPr/>
          </p:nvCxnSpPr>
          <p:spPr>
            <a:xfrm>
              <a:off x="3152633" y="4342263"/>
              <a:ext cx="1198273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367846C-CEFC-D1D8-8C49-447C82DD3D7A}"/>
                </a:ext>
              </a:extLst>
            </p:cNvPr>
            <p:cNvSpPr/>
            <p:nvPr/>
          </p:nvSpPr>
          <p:spPr>
            <a:xfrm>
              <a:off x="4039737" y="4342263"/>
              <a:ext cx="10590663" cy="1826483"/>
            </a:xfrm>
            <a:prstGeom prst="rect">
              <a:avLst/>
            </a:prstGeom>
            <a:solidFill>
              <a:srgbClr val="B2B2B2">
                <a:alpha val="6588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w Cen MT" panose="020B0602020104020603" pitchFamily="34" charset="0"/>
                </a:rPr>
                <a:t>U – Value? SHGC? Durability?</a:t>
              </a:r>
              <a:endParaRPr lang="en-CA" sz="2800" b="1" dirty="0">
                <a:solidFill>
                  <a:schemeClr val="tx1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FB2DB2F-261D-0E17-3163-4938D182F5B8}"/>
              </a:ext>
            </a:extLst>
          </p:cNvPr>
          <p:cNvSpPr txBox="1"/>
          <p:nvPr/>
        </p:nvSpPr>
        <p:spPr>
          <a:xfrm rot="16200000">
            <a:off x="716289" y="4553479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2025</a:t>
            </a:r>
            <a:endParaRPr lang="en-CA" sz="3200" b="1" dirty="0"/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id="{5AF63C44-54E1-F1E7-3638-ADCFBE0465BB}"/>
              </a:ext>
            </a:extLst>
          </p:cNvPr>
          <p:cNvSpPr txBox="1"/>
          <p:nvPr/>
        </p:nvSpPr>
        <p:spPr>
          <a:xfrm>
            <a:off x="12956216" y="4303856"/>
            <a:ext cx="4398770" cy="1317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400"/>
              </a:lnSpc>
              <a:spcBef>
                <a:spcPts val="600"/>
              </a:spcBef>
            </a:pPr>
            <a:r>
              <a:rPr lang="en-US" sz="3600" spc="197" dirty="0">
                <a:solidFill>
                  <a:srgbClr val="231F20"/>
                </a:solidFill>
                <a:latin typeface="Tw Cen MT" panose="020B0602020104020603" pitchFamily="34" charset="0"/>
              </a:rPr>
              <a:t>What type of product falls into this range?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ABB7A2-1A6F-8AC3-B14D-ED0A2CAA21A8}"/>
              </a:ext>
            </a:extLst>
          </p:cNvPr>
          <p:cNvSpPr/>
          <p:nvPr/>
        </p:nvSpPr>
        <p:spPr>
          <a:xfrm>
            <a:off x="2333767" y="2538484"/>
            <a:ext cx="1282890" cy="562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214584-E5E0-A9D9-FAEF-059827F8A5FE}"/>
              </a:ext>
            </a:extLst>
          </p:cNvPr>
          <p:cNvSpPr/>
          <p:nvPr/>
        </p:nvSpPr>
        <p:spPr>
          <a:xfrm>
            <a:off x="10565642" y="2602682"/>
            <a:ext cx="1282890" cy="562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39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38B841F-AF96-F635-02BC-EA6935F81D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 t="2880" r="8548" b="4342"/>
          <a:stretch/>
        </p:blipFill>
        <p:spPr bwMode="auto">
          <a:xfrm>
            <a:off x="-4409606" y="2193237"/>
            <a:ext cx="12132129" cy="665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CFCBE71-DC00-0CC4-3060-67A351A7FD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/>
              <a:t>Energy Modelling</a:t>
            </a:r>
            <a:r>
              <a:rPr lang="en-US" dirty="0"/>
              <a:t>: Whole Building Solutions</a:t>
            </a:r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8D4D50-8FFE-9274-C883-F2E2FFE76E6C}"/>
              </a:ext>
            </a:extLst>
          </p:cNvPr>
          <p:cNvSpPr txBox="1"/>
          <p:nvPr/>
        </p:nvSpPr>
        <p:spPr>
          <a:xfrm>
            <a:off x="8495607" y="2052637"/>
            <a:ext cx="9144000" cy="7324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1C3F94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33F68"/>
                </a:solidFill>
                <a:effectLst/>
                <a:uLnTx/>
                <a:uFillTx/>
                <a:latin typeface="Tw Cen MT"/>
              </a:rPr>
              <a:t>TEUI (Total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33F68"/>
                </a:solidFill>
                <a:effectLst/>
                <a:uLnTx/>
                <a:uFillTx/>
                <a:latin typeface="Tw Cen MT"/>
              </a:rPr>
              <a:t>Energy Use Intensity)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33F68"/>
              </a:solidFill>
              <a:effectLst/>
              <a:uLnTx/>
              <a:uFillTx/>
              <a:latin typeface="Tw Cen MT"/>
            </a:endParaRPr>
          </a:p>
          <a:p>
            <a:pPr marL="346710" lvl="1" indent="-342900">
              <a:lnSpc>
                <a:spcPct val="114000"/>
              </a:lnSpc>
              <a:buClr>
                <a:srgbClr val="252525"/>
              </a:buClr>
              <a:buFont typeface="Arial" panose="020B0604020202020204" pitchFamily="34" charset="0"/>
              <a:buChar char="•"/>
              <a:defRPr/>
            </a:pPr>
            <a:r>
              <a:rPr lang="en-US" sz="2500" dirty="0">
                <a:solidFill>
                  <a:prstClr val="black"/>
                </a:solidFill>
                <a:latin typeface="Tw Cen MT"/>
              </a:rPr>
              <a:t>Easy to meet because of advanced energy-efficient measures: </a:t>
            </a:r>
          </a:p>
          <a:p>
            <a:pPr marL="803910" lvl="2" indent="-342900">
              <a:lnSpc>
                <a:spcPct val="114000"/>
              </a:lnSpc>
              <a:buClr>
                <a:srgbClr val="252525"/>
              </a:buClr>
              <a:buFont typeface="Wingdings" panose="05000000000000000000" pitchFamily="2" charset="2"/>
              <a:buChar char="ü"/>
              <a:defRPr/>
            </a:pPr>
            <a:r>
              <a:rPr lang="en-US" sz="2500" dirty="0">
                <a:solidFill>
                  <a:prstClr val="black"/>
                </a:solidFill>
                <a:latin typeface="Tw Cen MT"/>
              </a:rPr>
              <a:t>Heat pumps, </a:t>
            </a:r>
          </a:p>
          <a:p>
            <a:pPr marL="803910" lvl="2" indent="-342900">
              <a:lnSpc>
                <a:spcPct val="114000"/>
              </a:lnSpc>
              <a:buClr>
                <a:srgbClr val="252525"/>
              </a:buClr>
              <a:buFont typeface="Wingdings" panose="05000000000000000000" pitchFamily="2" charset="2"/>
              <a:buChar char="ü"/>
              <a:defRPr/>
            </a:pPr>
            <a:r>
              <a:rPr lang="en-US" sz="2500" dirty="0">
                <a:solidFill>
                  <a:prstClr val="black"/>
                </a:solidFill>
                <a:latin typeface="Tw Cen MT"/>
              </a:rPr>
              <a:t>LED lighting, </a:t>
            </a:r>
          </a:p>
          <a:p>
            <a:pPr marL="803910" lvl="2" indent="-342900">
              <a:lnSpc>
                <a:spcPct val="114000"/>
              </a:lnSpc>
              <a:buClr>
                <a:srgbClr val="252525"/>
              </a:buClr>
              <a:buFont typeface="Wingdings" panose="05000000000000000000" pitchFamily="2" charset="2"/>
              <a:buChar char="ü"/>
              <a:defRPr/>
            </a:pPr>
            <a:r>
              <a:rPr lang="en-US" sz="2500" dirty="0">
                <a:solidFill>
                  <a:prstClr val="black"/>
                </a:solidFill>
                <a:latin typeface="Tw Cen MT"/>
              </a:rPr>
              <a:t>Low-flow plumbing fixtures, etc. </a:t>
            </a:r>
          </a:p>
          <a:p>
            <a:pPr marL="0" indent="0">
              <a:lnSpc>
                <a:spcPct val="113999"/>
              </a:lnSpc>
              <a:spcBef>
                <a:spcPts val="600"/>
              </a:spcBef>
              <a:buNone/>
              <a:defRPr/>
            </a:pPr>
            <a:r>
              <a:rPr lang="en-US" sz="3600" b="1" dirty="0">
                <a:solidFill>
                  <a:srgbClr val="233F68"/>
                </a:solidFill>
                <a:latin typeface="TW Cen MT"/>
              </a:rPr>
              <a:t>TEDI (Thermal Energy Demand Intensity)</a:t>
            </a:r>
            <a:endParaRPr lang="en-US" sz="3600" dirty="0">
              <a:solidFill>
                <a:srgbClr val="233F68"/>
              </a:solidFill>
              <a:latin typeface="TW Cen MT"/>
            </a:endParaRPr>
          </a:p>
          <a:p>
            <a:pPr marL="346710" lvl="1" indent="-342900">
              <a:lnSpc>
                <a:spcPct val="113999"/>
              </a:lnSpc>
              <a:spcBef>
                <a:spcPts val="600"/>
              </a:spcBef>
              <a:buFont typeface="Arial,Sans-Serif"/>
              <a:buChar char="•"/>
              <a:defRPr/>
            </a:pPr>
            <a:r>
              <a:rPr lang="it-IT" sz="2500" b="1" dirty="0">
                <a:solidFill>
                  <a:srgbClr val="000000"/>
                </a:solidFill>
                <a:latin typeface="TW Cen MT"/>
              </a:rPr>
              <a:t>Difficult</a:t>
            </a:r>
            <a:r>
              <a:rPr lang="it-IT" sz="2500" dirty="0">
                <a:solidFill>
                  <a:srgbClr val="000000"/>
                </a:solidFill>
                <a:latin typeface="TW Cen MT"/>
              </a:rPr>
              <a:t> to meet </a:t>
            </a:r>
            <a:r>
              <a:rPr lang="it-IT" sz="2500" b="1" i="1" dirty="0">
                <a:solidFill>
                  <a:srgbClr val="000000"/>
                </a:solidFill>
                <a:latin typeface="TW Cen MT"/>
              </a:rPr>
              <a:t>mostly</a:t>
            </a:r>
            <a:r>
              <a:rPr lang="it-IT" sz="2500" dirty="0">
                <a:solidFill>
                  <a:srgbClr val="000000"/>
                </a:solidFill>
                <a:latin typeface="TW Cen MT"/>
              </a:rPr>
              <a:t> due to </a:t>
            </a:r>
            <a:r>
              <a:rPr lang="it-IT" sz="2500" u="sng" dirty="0">
                <a:latin typeface="TW Cen MT"/>
              </a:rPr>
              <a:t>t</a:t>
            </a:r>
            <a:r>
              <a:rPr lang="it-IT" sz="2500" b="0" u="sng" dirty="0">
                <a:latin typeface="TW Cen MT"/>
              </a:rPr>
              <a:t>hermal bridging calculations</a:t>
            </a:r>
            <a:endParaRPr lang="en-US" sz="2500" b="0" dirty="0">
              <a:solidFill>
                <a:srgbClr val="000000"/>
              </a:solidFill>
              <a:latin typeface="TW Cen MT"/>
            </a:endParaRPr>
          </a:p>
          <a:p>
            <a:pPr marL="803910" lvl="2" indent="-342900">
              <a:lnSpc>
                <a:spcPct val="113999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it-IT" sz="2500" dirty="0">
                <a:solidFill>
                  <a:srgbClr val="000000"/>
                </a:solidFill>
                <a:latin typeface="TW Cen MT"/>
              </a:rPr>
              <a:t>Improve envelope details,</a:t>
            </a:r>
            <a:endParaRPr lang="en-US" sz="2500" dirty="0">
              <a:solidFill>
                <a:srgbClr val="000000"/>
              </a:solidFill>
              <a:latin typeface="TW Cen MT"/>
            </a:endParaRPr>
          </a:p>
          <a:p>
            <a:pPr marL="803910" lvl="2" indent="-342900">
              <a:lnSpc>
                <a:spcPct val="113999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it-IT" sz="2500" dirty="0">
                <a:solidFill>
                  <a:srgbClr val="000000"/>
                </a:solidFill>
                <a:latin typeface="TW Cen MT"/>
              </a:rPr>
              <a:t>Higher performance windows &amp;</a:t>
            </a:r>
            <a:r>
              <a:rPr lang="it-IT" sz="2500" b="0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en-US" sz="2500" b="0" dirty="0">
                <a:solidFill>
                  <a:srgbClr val="000000"/>
                </a:solidFill>
                <a:latin typeface="TW Cen MT"/>
              </a:rPr>
              <a:t>WWR,</a:t>
            </a:r>
          </a:p>
          <a:p>
            <a:pPr marL="803910" lvl="2" indent="-342900">
              <a:lnSpc>
                <a:spcPct val="113999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it-IT" sz="2500" dirty="0">
                <a:solidFill>
                  <a:srgbClr val="000000"/>
                </a:solidFill>
                <a:latin typeface="TW Cen MT"/>
              </a:rPr>
              <a:t>Enhance</a:t>
            </a:r>
            <a:r>
              <a:rPr lang="it-IT" sz="2500" b="0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it-IT" sz="2500" dirty="0">
                <a:solidFill>
                  <a:srgbClr val="000000"/>
                </a:solidFill>
                <a:latin typeface="TW Cen MT"/>
              </a:rPr>
              <a:t>a</a:t>
            </a:r>
            <a:r>
              <a:rPr lang="it-IT" sz="2500" b="0" dirty="0">
                <a:solidFill>
                  <a:srgbClr val="000000"/>
                </a:solidFill>
                <a:latin typeface="TW Cen MT"/>
              </a:rPr>
              <a:t>irtightness/reduce air leakage rate</a:t>
            </a:r>
            <a:endParaRPr lang="en-US" sz="2500" b="0" dirty="0">
              <a:solidFill>
                <a:srgbClr val="000000"/>
              </a:solidFill>
              <a:latin typeface="TW Cen MT"/>
            </a:endParaRPr>
          </a:p>
          <a:p>
            <a:pPr marL="0" indent="0">
              <a:lnSpc>
                <a:spcPct val="113999"/>
              </a:lnSpc>
              <a:spcBef>
                <a:spcPts val="600"/>
              </a:spcBef>
              <a:buNone/>
              <a:defRPr/>
            </a:pPr>
            <a:r>
              <a:rPr lang="en-US" sz="3600" b="1" dirty="0">
                <a:solidFill>
                  <a:srgbClr val="233F68"/>
                </a:solidFill>
                <a:latin typeface="Tw Cen MT"/>
              </a:rPr>
              <a:t>GHGI (Greenhouse Gas Intensity): </a:t>
            </a:r>
          </a:p>
          <a:p>
            <a:pPr marL="346710" lvl="1" indent="-342900">
              <a:lnSpc>
                <a:spcPct val="113999"/>
              </a:lnSpc>
              <a:buFont typeface="Arial,Sans-Serif"/>
              <a:buChar char="•"/>
              <a:defRPr/>
            </a:pPr>
            <a:r>
              <a:rPr lang="en-US" sz="2500" dirty="0">
                <a:solidFill>
                  <a:srgbClr val="000000"/>
                </a:solidFill>
                <a:latin typeface="TW Cen MT"/>
              </a:rPr>
              <a:t>The trend is: </a:t>
            </a:r>
          </a:p>
          <a:p>
            <a:pPr marL="803910" lvl="2" indent="-342900">
              <a:lnSpc>
                <a:spcPct val="113999"/>
              </a:lnSpc>
              <a:buFont typeface="Wingdings" panose="05000000000000000000" pitchFamily="2" charset="2"/>
              <a:buChar char="ü"/>
              <a:defRPr/>
            </a:pPr>
            <a:r>
              <a:rPr lang="en-US" sz="2500" dirty="0">
                <a:solidFill>
                  <a:srgbClr val="000000"/>
                </a:solidFill>
                <a:latin typeface="TW Cen MT"/>
              </a:rPr>
              <a:t>Electricity, </a:t>
            </a:r>
          </a:p>
          <a:p>
            <a:pPr marL="803910" lvl="2" indent="-342900">
              <a:lnSpc>
                <a:spcPct val="113999"/>
              </a:lnSpc>
              <a:buFont typeface="Wingdings" panose="05000000000000000000" pitchFamily="2" charset="2"/>
              <a:buChar char="ü"/>
              <a:defRPr/>
            </a:pPr>
            <a:r>
              <a:rPr lang="en-US" sz="2500" dirty="0">
                <a:solidFill>
                  <a:srgbClr val="000000"/>
                </a:solidFill>
                <a:latin typeface="TW Cen MT"/>
              </a:rPr>
              <a:t>Renewable energy</a:t>
            </a:r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2D8E7A-6876-F009-D9C3-CBD6586D52ED}"/>
              </a:ext>
            </a:extLst>
          </p:cNvPr>
          <p:cNvSpPr/>
          <p:nvPr/>
        </p:nvSpPr>
        <p:spPr>
          <a:xfrm>
            <a:off x="8345978" y="4588625"/>
            <a:ext cx="9637223" cy="289283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C2BF9D-9F04-4DAA-358C-8FD2D63F13A8}"/>
              </a:ext>
            </a:extLst>
          </p:cNvPr>
          <p:cNvSpPr/>
          <p:nvPr/>
        </p:nvSpPr>
        <p:spPr>
          <a:xfrm>
            <a:off x="3330633" y="4102065"/>
            <a:ext cx="581891" cy="7777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540083F-74A1-B9DD-F761-62F9C1A40B19}"/>
              </a:ext>
            </a:extLst>
          </p:cNvPr>
          <p:cNvSpPr/>
          <p:nvPr/>
        </p:nvSpPr>
        <p:spPr>
          <a:xfrm>
            <a:off x="1080358" y="4888178"/>
            <a:ext cx="1232805" cy="69939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D9C7996-BA6B-9EFC-02E2-3F553B5025C6}"/>
              </a:ext>
            </a:extLst>
          </p:cNvPr>
          <p:cNvCxnSpPr>
            <a:cxnSpLocks/>
            <a:stCxn id="12" idx="6"/>
          </p:cNvCxnSpPr>
          <p:nvPr/>
        </p:nvCxnSpPr>
        <p:spPr>
          <a:xfrm>
            <a:off x="3912524" y="4490956"/>
            <a:ext cx="4433454" cy="746921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4">
            <a:extLst>
              <a:ext uri="{FF2B5EF4-FFF2-40B4-BE49-F238E27FC236}">
                <a16:creationId xmlns:a16="http://schemas.microsoft.com/office/drawing/2014/main" id="{9CE30850-78E8-12D2-ABD5-CF57EC380FCF}"/>
              </a:ext>
            </a:extLst>
          </p:cNvPr>
          <p:cNvCxnSpPr>
            <a:cxnSpLocks/>
            <a:stCxn id="13" idx="6"/>
          </p:cNvCxnSpPr>
          <p:nvPr/>
        </p:nvCxnSpPr>
        <p:spPr>
          <a:xfrm>
            <a:off x="2313163" y="5237877"/>
            <a:ext cx="6032815" cy="641426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4CF52022-D130-2345-D352-D4DD3061EC2B}"/>
              </a:ext>
            </a:extLst>
          </p:cNvPr>
          <p:cNvSpPr/>
          <p:nvPr/>
        </p:nvSpPr>
        <p:spPr>
          <a:xfrm>
            <a:off x="1845129" y="8237007"/>
            <a:ext cx="1870661" cy="395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4" name="Straight Arrow Connector 14">
            <a:extLst>
              <a:ext uri="{FF2B5EF4-FFF2-40B4-BE49-F238E27FC236}">
                <a16:creationId xmlns:a16="http://schemas.microsoft.com/office/drawing/2014/main" id="{D80E57F3-4250-28D6-0205-4DE4A0C18190}"/>
              </a:ext>
            </a:extLst>
          </p:cNvPr>
          <p:cNvCxnSpPr>
            <a:cxnSpLocks/>
            <a:stCxn id="23" idx="6"/>
          </p:cNvCxnSpPr>
          <p:nvPr/>
        </p:nvCxnSpPr>
        <p:spPr>
          <a:xfrm flipV="1">
            <a:off x="3715790" y="6367843"/>
            <a:ext cx="4630188" cy="2066768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FCE509C-CC3F-D359-C47E-825A0F7A3BA6}"/>
              </a:ext>
            </a:extLst>
          </p:cNvPr>
          <p:cNvSpPr/>
          <p:nvPr/>
        </p:nvSpPr>
        <p:spPr>
          <a:xfrm>
            <a:off x="9337965" y="6367843"/>
            <a:ext cx="2708562" cy="40703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D5E19D-FFE0-8481-53E2-EDAEB406F0A7}"/>
              </a:ext>
            </a:extLst>
          </p:cNvPr>
          <p:cNvSpPr txBox="1"/>
          <p:nvPr/>
        </p:nvSpPr>
        <p:spPr>
          <a:xfrm>
            <a:off x="13480473" y="8339827"/>
            <a:ext cx="4048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w Cen MT" panose="020B0602020104020603" pitchFamily="34" charset="0"/>
              </a:rPr>
              <a:t>This word lacks context</a:t>
            </a:r>
            <a:endParaRPr lang="en-CA" sz="3200" dirty="0">
              <a:latin typeface="Tw Cen MT" panose="020B0602020104020603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8278329-93BC-CC35-9A0E-2DC73AB83DBF}"/>
              </a:ext>
            </a:extLst>
          </p:cNvPr>
          <p:cNvCxnSpPr>
            <a:cxnSpLocks/>
          </p:cNvCxnSpPr>
          <p:nvPr/>
        </p:nvCxnSpPr>
        <p:spPr>
          <a:xfrm flipH="1" flipV="1">
            <a:off x="11513127" y="6774873"/>
            <a:ext cx="1967346" cy="18573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9282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3" grpId="0" animBg="1"/>
      <p:bldP spid="2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CFA9C-703F-3E45-AF03-FFD84CEF0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71709FF-F4B0-7115-89A8-8B04BE2105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How does total energy use of a building impact components?</a:t>
            </a:r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83F4E-21C9-8944-8C9E-82033024D488}"/>
              </a:ext>
            </a:extLst>
          </p:cNvPr>
          <p:cNvSpPr txBox="1"/>
          <p:nvPr/>
        </p:nvSpPr>
        <p:spPr>
          <a:xfrm>
            <a:off x="1801090" y="2025271"/>
            <a:ext cx="13937673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6000" dirty="0">
                <a:effectLst/>
                <a:latin typeface="Tw Cen MT" panose="020B0602020104020603" pitchFamily="34" charset="0"/>
                <a:ea typeface="Aptos" panose="020B0004020202020204" pitchFamily="34" charset="0"/>
                <a:cs typeface="Aptos" panose="020B0004020202020204" pitchFamily="34" charset="0"/>
              </a:rPr>
              <a:t>“The focus on total energy use as a target for design and construction creates a significant number of these less-than-optimal choices. Knowing how much gas a truck uses in a year does little to help understand what load it can carry up a hill or to safely descend the other side”.</a:t>
            </a:r>
          </a:p>
        </p:txBody>
      </p:sp>
    </p:spTree>
    <p:extLst>
      <p:ext uri="{BB962C8B-B14F-4D97-AF65-F5344CB8AC3E}">
        <p14:creationId xmlns:p14="http://schemas.microsoft.com/office/powerpoint/2010/main" val="2659910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0895D-E7CC-1C32-5B79-EBB1A7894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C1AF75-BD5E-8CA7-8EFA-576DB7527B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does our environment look like today and into the future?</a:t>
            </a:r>
            <a:endParaRPr lang="en-CA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FBB556C-BC0E-447F-8306-D0E5348E92EF}"/>
              </a:ext>
            </a:extLst>
          </p:cNvPr>
          <p:cNvGrpSpPr/>
          <p:nvPr/>
        </p:nvGrpSpPr>
        <p:grpSpPr>
          <a:xfrm>
            <a:off x="2195106" y="2964940"/>
            <a:ext cx="13897788" cy="1284269"/>
            <a:chOff x="2721333" y="4475086"/>
            <a:chExt cx="13897788" cy="128426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AF73936-1CC9-9CF7-9F38-B16F5B7C2796}"/>
                </a:ext>
              </a:extLst>
            </p:cNvPr>
            <p:cNvCxnSpPr>
              <a:cxnSpLocks/>
            </p:cNvCxnSpPr>
            <p:nvPr/>
          </p:nvCxnSpPr>
          <p:spPr>
            <a:xfrm>
              <a:off x="4913194" y="5349922"/>
              <a:ext cx="8447964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08C4020-67F9-E424-EAD1-64CDD590D286}"/>
                </a:ext>
              </a:extLst>
            </p:cNvPr>
            <p:cNvCxnSpPr/>
            <p:nvPr/>
          </p:nvCxnSpPr>
          <p:spPr>
            <a:xfrm>
              <a:off x="4913194" y="4954137"/>
              <a:ext cx="0" cy="8052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8BFC2E6-A259-7102-B0A0-08F3401AB12C}"/>
                </a:ext>
              </a:extLst>
            </p:cNvPr>
            <p:cNvCxnSpPr/>
            <p:nvPr/>
          </p:nvCxnSpPr>
          <p:spPr>
            <a:xfrm>
              <a:off x="13361158" y="4947313"/>
              <a:ext cx="0" cy="8052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2CECFA0-8F95-7AD6-753A-3157DD2EDAC1}"/>
                </a:ext>
              </a:extLst>
            </p:cNvPr>
            <p:cNvCxnSpPr/>
            <p:nvPr/>
          </p:nvCxnSpPr>
          <p:spPr>
            <a:xfrm flipH="1">
              <a:off x="3070746" y="5349922"/>
              <a:ext cx="184244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70A7C20-C57F-63B8-2D63-F391DBB69A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361158" y="5349922"/>
              <a:ext cx="2975212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0B7D27A-ACC3-A18B-C3D9-2EC7975ED8E6}"/>
                </a:ext>
              </a:extLst>
            </p:cNvPr>
            <p:cNvCxnSpPr/>
            <p:nvPr/>
          </p:nvCxnSpPr>
          <p:spPr>
            <a:xfrm>
              <a:off x="3386920" y="4947313"/>
              <a:ext cx="0" cy="8052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970E48-60B2-EE9D-C0FB-0943F1F9B2DF}"/>
                </a:ext>
              </a:extLst>
            </p:cNvPr>
            <p:cNvCxnSpPr/>
            <p:nvPr/>
          </p:nvCxnSpPr>
          <p:spPr>
            <a:xfrm>
              <a:off x="15983803" y="4947313"/>
              <a:ext cx="0" cy="8052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22">
              <a:extLst>
                <a:ext uri="{FF2B5EF4-FFF2-40B4-BE49-F238E27FC236}">
                  <a16:creationId xmlns:a16="http://schemas.microsoft.com/office/drawing/2014/main" id="{7127C3E5-1216-0A98-285A-8F459B4B20E0}"/>
                </a:ext>
              </a:extLst>
            </p:cNvPr>
            <p:cNvSpPr txBox="1"/>
            <p:nvPr/>
          </p:nvSpPr>
          <p:spPr>
            <a:xfrm>
              <a:off x="7162798" y="4800509"/>
              <a:ext cx="6755642" cy="3329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774"/>
                </a:lnSpc>
                <a:spcBef>
                  <a:spcPct val="0"/>
                </a:spcBef>
              </a:pPr>
              <a:r>
                <a:rPr lang="en-US" sz="2010" b="1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Victoria Average High and Low</a:t>
              </a:r>
            </a:p>
          </p:txBody>
        </p:sp>
        <p:sp>
          <p:nvSpPr>
            <p:cNvPr id="20" name="TextBox 22">
              <a:extLst>
                <a:ext uri="{FF2B5EF4-FFF2-40B4-BE49-F238E27FC236}">
                  <a16:creationId xmlns:a16="http://schemas.microsoft.com/office/drawing/2014/main" id="{A835C482-7E35-8A1F-2DA6-E3E95B0ABF19}"/>
                </a:ext>
              </a:extLst>
            </p:cNvPr>
            <p:cNvSpPr txBox="1"/>
            <p:nvPr/>
          </p:nvSpPr>
          <p:spPr>
            <a:xfrm>
              <a:off x="4559489" y="4517950"/>
              <a:ext cx="1077036" cy="3329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774"/>
                </a:lnSpc>
                <a:spcBef>
                  <a:spcPct val="0"/>
                </a:spcBef>
              </a:pPr>
              <a:r>
                <a:rPr lang="en-US" sz="201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3.1</a:t>
              </a:r>
              <a:r>
                <a:rPr lang="en-US" sz="2010" spc="197" baseline="30000" dirty="0">
                  <a:solidFill>
                    <a:srgbClr val="231F20"/>
                  </a:solidFill>
                  <a:latin typeface="Tw Cen MT" panose="020B0602020104020603" pitchFamily="34" charset="0"/>
                </a:rPr>
                <a:t>o</a:t>
              </a:r>
              <a:r>
                <a:rPr lang="en-US" sz="201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C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9388AA-CEA8-F1AA-06D6-EC3259D1D252}"/>
                </a:ext>
              </a:extLst>
            </p:cNvPr>
            <p:cNvSpPr txBox="1"/>
            <p:nvPr/>
          </p:nvSpPr>
          <p:spPr>
            <a:xfrm>
              <a:off x="2721333" y="4475086"/>
              <a:ext cx="1270637" cy="4187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>
                <a:lnSpc>
                  <a:spcPts val="2774"/>
                </a:lnSpc>
                <a:spcBef>
                  <a:spcPct val="0"/>
                </a:spcBef>
              </a:pPr>
              <a:r>
                <a:rPr lang="en-US" sz="180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-15.6</a:t>
              </a:r>
              <a:r>
                <a:rPr lang="en-US" sz="1800" spc="197" baseline="30000" dirty="0">
                  <a:solidFill>
                    <a:srgbClr val="231F20"/>
                  </a:solidFill>
                  <a:latin typeface="Tw Cen MT" panose="020B0602020104020603" pitchFamily="34" charset="0"/>
                </a:rPr>
                <a:t>o</a:t>
              </a:r>
              <a:r>
                <a:rPr lang="en-US" sz="180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B8A5CE3-16A5-4B96-E480-FEDF19763985}"/>
                </a:ext>
              </a:extLst>
            </p:cNvPr>
            <p:cNvSpPr txBox="1"/>
            <p:nvPr/>
          </p:nvSpPr>
          <p:spPr>
            <a:xfrm>
              <a:off x="15348484" y="4475086"/>
              <a:ext cx="1270637" cy="4187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>
                <a:lnSpc>
                  <a:spcPts val="2774"/>
                </a:lnSpc>
                <a:spcBef>
                  <a:spcPct val="0"/>
                </a:spcBef>
              </a:pPr>
              <a:r>
                <a:rPr lang="en-US" sz="180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39.8</a:t>
              </a:r>
              <a:r>
                <a:rPr lang="en-US" sz="1800" spc="197" baseline="30000" dirty="0">
                  <a:solidFill>
                    <a:srgbClr val="231F20"/>
                  </a:solidFill>
                  <a:latin typeface="Tw Cen MT" panose="020B0602020104020603" pitchFamily="34" charset="0"/>
                </a:rPr>
                <a:t>o</a:t>
              </a:r>
              <a:r>
                <a:rPr lang="en-US" sz="180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C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1F991F3-1B31-AB0E-EFD1-C7F5F5F0A452}"/>
                </a:ext>
              </a:extLst>
            </p:cNvPr>
            <p:cNvSpPr txBox="1"/>
            <p:nvPr/>
          </p:nvSpPr>
          <p:spPr>
            <a:xfrm>
              <a:off x="12766525" y="4475086"/>
              <a:ext cx="1270637" cy="4187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>
                <a:lnSpc>
                  <a:spcPts val="2774"/>
                </a:lnSpc>
                <a:spcBef>
                  <a:spcPct val="0"/>
                </a:spcBef>
              </a:pPr>
              <a:r>
                <a:rPr lang="en-US" sz="180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23.5</a:t>
              </a:r>
              <a:r>
                <a:rPr lang="en-US" sz="1800" spc="197" baseline="30000" dirty="0">
                  <a:solidFill>
                    <a:srgbClr val="231F20"/>
                  </a:solidFill>
                  <a:latin typeface="Tw Cen MT" panose="020B0602020104020603" pitchFamily="34" charset="0"/>
                </a:rPr>
                <a:t>o</a:t>
              </a:r>
              <a:r>
                <a:rPr lang="en-US" sz="180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C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FF5447F-EED9-8AE3-608A-B87BCB4F5B69}"/>
              </a:ext>
            </a:extLst>
          </p:cNvPr>
          <p:cNvGrpSpPr/>
          <p:nvPr/>
        </p:nvGrpSpPr>
        <p:grpSpPr>
          <a:xfrm>
            <a:off x="1414573" y="5482635"/>
            <a:ext cx="15865391" cy="1317847"/>
            <a:chOff x="1732982" y="4434684"/>
            <a:chExt cx="15865391" cy="131784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F7A5E86-5D07-D2CC-B0B3-A270684A5922}"/>
                </a:ext>
              </a:extLst>
            </p:cNvPr>
            <p:cNvCxnSpPr>
              <a:cxnSpLocks/>
            </p:cNvCxnSpPr>
            <p:nvPr/>
          </p:nvCxnSpPr>
          <p:spPr>
            <a:xfrm>
              <a:off x="4351671" y="5349922"/>
              <a:ext cx="93142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E2C4D9C-BC4C-B49B-A46E-5AC51B21C8A7}"/>
                </a:ext>
              </a:extLst>
            </p:cNvPr>
            <p:cNvCxnSpPr/>
            <p:nvPr/>
          </p:nvCxnSpPr>
          <p:spPr>
            <a:xfrm>
              <a:off x="4332892" y="4947313"/>
              <a:ext cx="0" cy="8052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B88AD4B-50E6-7F9A-C4F6-3B31017632D2}"/>
                </a:ext>
              </a:extLst>
            </p:cNvPr>
            <p:cNvCxnSpPr/>
            <p:nvPr/>
          </p:nvCxnSpPr>
          <p:spPr>
            <a:xfrm>
              <a:off x="13665958" y="4947313"/>
              <a:ext cx="0" cy="8052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7E85203-51A1-B481-291C-C0A1CB36CF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3245" y="5349922"/>
              <a:ext cx="239842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CE8992F-8859-1B3E-0D48-BF0566260D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665958" y="5349922"/>
              <a:ext cx="3471869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ECFEE23-9F3C-1553-B31A-DCDFB747328E}"/>
                </a:ext>
              </a:extLst>
            </p:cNvPr>
            <p:cNvCxnSpPr/>
            <p:nvPr/>
          </p:nvCxnSpPr>
          <p:spPr>
            <a:xfrm>
              <a:off x="2223138" y="4893790"/>
              <a:ext cx="0" cy="8052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7DF5E65-0969-764D-6E02-D33EC3725ED2}"/>
                </a:ext>
              </a:extLst>
            </p:cNvPr>
            <p:cNvCxnSpPr/>
            <p:nvPr/>
          </p:nvCxnSpPr>
          <p:spPr>
            <a:xfrm>
              <a:off x="16842785" y="4947313"/>
              <a:ext cx="0" cy="8052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22">
              <a:extLst>
                <a:ext uri="{FF2B5EF4-FFF2-40B4-BE49-F238E27FC236}">
                  <a16:creationId xmlns:a16="http://schemas.microsoft.com/office/drawing/2014/main" id="{7DBD32F7-5852-1B47-2451-9A4C4DBC0B1D}"/>
                </a:ext>
              </a:extLst>
            </p:cNvPr>
            <p:cNvSpPr txBox="1"/>
            <p:nvPr/>
          </p:nvSpPr>
          <p:spPr>
            <a:xfrm>
              <a:off x="7100209" y="4824566"/>
              <a:ext cx="6755642" cy="3329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774"/>
                </a:lnSpc>
                <a:spcBef>
                  <a:spcPct val="0"/>
                </a:spcBef>
              </a:pPr>
              <a:r>
                <a:rPr lang="en-US" sz="2010" b="1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Kamloops Average High and Low</a:t>
              </a:r>
            </a:p>
          </p:txBody>
        </p:sp>
        <p:sp>
          <p:nvSpPr>
            <p:cNvPr id="35" name="TextBox 22">
              <a:extLst>
                <a:ext uri="{FF2B5EF4-FFF2-40B4-BE49-F238E27FC236}">
                  <a16:creationId xmlns:a16="http://schemas.microsoft.com/office/drawing/2014/main" id="{72C8799C-BCB7-B4A5-8A6F-C327F92F1262}"/>
                </a:ext>
              </a:extLst>
            </p:cNvPr>
            <p:cNvSpPr txBox="1"/>
            <p:nvPr/>
          </p:nvSpPr>
          <p:spPr>
            <a:xfrm>
              <a:off x="3829812" y="4477548"/>
              <a:ext cx="1077036" cy="3329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774"/>
                </a:lnSpc>
                <a:spcBef>
                  <a:spcPct val="0"/>
                </a:spcBef>
              </a:pPr>
              <a:r>
                <a:rPr lang="en-US" sz="201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-5.7</a:t>
              </a:r>
              <a:r>
                <a:rPr lang="en-US" sz="2010" spc="197" baseline="30000" dirty="0">
                  <a:solidFill>
                    <a:srgbClr val="231F20"/>
                  </a:solidFill>
                  <a:latin typeface="Tw Cen MT" panose="020B0602020104020603" pitchFamily="34" charset="0"/>
                </a:rPr>
                <a:t>o</a:t>
              </a:r>
              <a:r>
                <a:rPr lang="en-US" sz="201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C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8B883D9-6FF6-CAB1-66EB-E4F6DA3F6142}"/>
                </a:ext>
              </a:extLst>
            </p:cNvPr>
            <p:cNvSpPr txBox="1"/>
            <p:nvPr/>
          </p:nvSpPr>
          <p:spPr>
            <a:xfrm>
              <a:off x="1732982" y="4475086"/>
              <a:ext cx="1270637" cy="4187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>
                <a:lnSpc>
                  <a:spcPts val="2774"/>
                </a:lnSpc>
                <a:spcBef>
                  <a:spcPct val="0"/>
                </a:spcBef>
              </a:pPr>
              <a:r>
                <a:rPr lang="en-US" sz="180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-26.6</a:t>
              </a:r>
              <a:r>
                <a:rPr lang="en-US" sz="1800" spc="197" baseline="30000" dirty="0">
                  <a:solidFill>
                    <a:srgbClr val="231F20"/>
                  </a:solidFill>
                  <a:latin typeface="Tw Cen MT" panose="020B0602020104020603" pitchFamily="34" charset="0"/>
                </a:rPr>
                <a:t>o</a:t>
              </a:r>
              <a:r>
                <a:rPr lang="en-US" sz="180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C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4826D94-ED27-02BF-AE01-F09250C27D64}"/>
                </a:ext>
              </a:extLst>
            </p:cNvPr>
            <p:cNvSpPr txBox="1"/>
            <p:nvPr/>
          </p:nvSpPr>
          <p:spPr>
            <a:xfrm>
              <a:off x="16327736" y="4470158"/>
              <a:ext cx="1270637" cy="4187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>
                <a:lnSpc>
                  <a:spcPts val="2774"/>
                </a:lnSpc>
                <a:spcBef>
                  <a:spcPct val="0"/>
                </a:spcBef>
              </a:pPr>
              <a:r>
                <a:rPr lang="en-US" sz="180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47.3</a:t>
              </a:r>
              <a:r>
                <a:rPr lang="en-US" sz="1800" spc="197" baseline="30000" dirty="0">
                  <a:solidFill>
                    <a:srgbClr val="231F20"/>
                  </a:solidFill>
                  <a:latin typeface="Tw Cen MT" panose="020B0602020104020603" pitchFamily="34" charset="0"/>
                </a:rPr>
                <a:t>o</a:t>
              </a:r>
              <a:r>
                <a:rPr lang="en-US" sz="180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C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71E5463-62A8-A9F7-B529-D7DB06A0B0CD}"/>
                </a:ext>
              </a:extLst>
            </p:cNvPr>
            <p:cNvSpPr txBox="1"/>
            <p:nvPr/>
          </p:nvSpPr>
          <p:spPr>
            <a:xfrm>
              <a:off x="13196016" y="4434684"/>
              <a:ext cx="1270637" cy="4187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>
                <a:lnSpc>
                  <a:spcPts val="2774"/>
                </a:lnSpc>
                <a:spcBef>
                  <a:spcPct val="0"/>
                </a:spcBef>
              </a:pPr>
              <a:r>
                <a:rPr lang="en-US" sz="180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29.4</a:t>
              </a:r>
              <a:r>
                <a:rPr lang="en-US" sz="1800" spc="197" baseline="30000" dirty="0">
                  <a:solidFill>
                    <a:srgbClr val="231F20"/>
                  </a:solidFill>
                  <a:latin typeface="Tw Cen MT" panose="020B0602020104020603" pitchFamily="34" charset="0"/>
                </a:rPr>
                <a:t>o</a:t>
              </a:r>
              <a:r>
                <a:rPr lang="en-US" sz="1800" spc="197" dirty="0">
                  <a:solidFill>
                    <a:srgbClr val="231F20"/>
                  </a:solidFill>
                  <a:latin typeface="Tw Cen MT" panose="020B0602020104020603" pitchFamily="34" charset="0"/>
                </a:rPr>
                <a:t>C</a:t>
              </a:r>
            </a:p>
          </p:txBody>
        </p:sp>
      </p:grpSp>
      <p:sp>
        <p:nvSpPr>
          <p:cNvPr id="48" name="Left Brace 47">
            <a:extLst>
              <a:ext uri="{FF2B5EF4-FFF2-40B4-BE49-F238E27FC236}">
                <a16:creationId xmlns:a16="http://schemas.microsoft.com/office/drawing/2014/main" id="{D197EF1F-9BBB-A879-9012-1AAB468F63EF}"/>
              </a:ext>
            </a:extLst>
          </p:cNvPr>
          <p:cNvSpPr/>
          <p:nvPr/>
        </p:nvSpPr>
        <p:spPr>
          <a:xfrm rot="16200000">
            <a:off x="8745284" y="-60165"/>
            <a:ext cx="963679" cy="15184576"/>
          </a:xfrm>
          <a:prstGeom prst="leftBrace">
            <a:avLst>
              <a:gd name="adj1" fmla="val 8333"/>
              <a:gd name="adj2" fmla="val 501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latin typeface="Tw Cen MT" panose="020B0602020104020603" pitchFamily="34" charset="0"/>
            </a:endParaRPr>
          </a:p>
        </p:txBody>
      </p:sp>
      <p:sp>
        <p:nvSpPr>
          <p:cNvPr id="49" name="TextBox 22">
            <a:extLst>
              <a:ext uri="{FF2B5EF4-FFF2-40B4-BE49-F238E27FC236}">
                <a16:creationId xmlns:a16="http://schemas.microsoft.com/office/drawing/2014/main" id="{CEA64F1C-ADE9-2008-D289-963975507B33}"/>
              </a:ext>
            </a:extLst>
          </p:cNvPr>
          <p:cNvSpPr txBox="1"/>
          <p:nvPr/>
        </p:nvSpPr>
        <p:spPr>
          <a:xfrm>
            <a:off x="7840192" y="8160767"/>
            <a:ext cx="2984453" cy="692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774"/>
              </a:lnSpc>
              <a:spcBef>
                <a:spcPct val="0"/>
              </a:spcBef>
            </a:pPr>
            <a:r>
              <a:rPr lang="en-US" sz="2010" spc="197" dirty="0">
                <a:solidFill>
                  <a:srgbClr val="231F20"/>
                </a:solidFill>
                <a:latin typeface="Tw Cen MT" panose="020B0602020104020603" pitchFamily="34" charset="0"/>
              </a:rPr>
              <a:t>Atmospheric River</a:t>
            </a:r>
          </a:p>
          <a:p>
            <a:pPr marL="0" lvl="0" indent="0" algn="ctr">
              <a:lnSpc>
                <a:spcPts val="2774"/>
              </a:lnSpc>
              <a:spcBef>
                <a:spcPct val="0"/>
              </a:spcBef>
            </a:pPr>
            <a:r>
              <a:rPr lang="en-US" sz="2010" spc="197" dirty="0">
                <a:solidFill>
                  <a:srgbClr val="231F20"/>
                </a:solidFill>
                <a:latin typeface="Tw Cen MT" panose="020B0602020104020603" pitchFamily="34" charset="0"/>
              </a:rPr>
              <a:t>November 2021</a:t>
            </a:r>
          </a:p>
        </p:txBody>
      </p:sp>
      <p:sp>
        <p:nvSpPr>
          <p:cNvPr id="50" name="TextBox 22">
            <a:extLst>
              <a:ext uri="{FF2B5EF4-FFF2-40B4-BE49-F238E27FC236}">
                <a16:creationId xmlns:a16="http://schemas.microsoft.com/office/drawing/2014/main" id="{72D88A6F-FBC6-A690-9992-CDB030933138}"/>
              </a:ext>
            </a:extLst>
          </p:cNvPr>
          <p:cNvSpPr txBox="1"/>
          <p:nvPr/>
        </p:nvSpPr>
        <p:spPr>
          <a:xfrm>
            <a:off x="1885375" y="2674828"/>
            <a:ext cx="2984453" cy="332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774"/>
              </a:lnSpc>
              <a:spcBef>
                <a:spcPct val="0"/>
              </a:spcBef>
            </a:pPr>
            <a:r>
              <a:rPr lang="en-US" sz="2010" spc="197" dirty="0">
                <a:solidFill>
                  <a:srgbClr val="231F20"/>
                </a:solidFill>
                <a:latin typeface="Tw Cen MT" panose="020B0602020104020603" pitchFamily="34" charset="0"/>
              </a:rPr>
              <a:t>January 2024</a:t>
            </a:r>
          </a:p>
        </p:txBody>
      </p:sp>
      <p:sp>
        <p:nvSpPr>
          <p:cNvPr id="51" name="TextBox 22">
            <a:extLst>
              <a:ext uri="{FF2B5EF4-FFF2-40B4-BE49-F238E27FC236}">
                <a16:creationId xmlns:a16="http://schemas.microsoft.com/office/drawing/2014/main" id="{89D3C498-C6DB-C8B1-509E-76A73BF2A1E3}"/>
              </a:ext>
            </a:extLst>
          </p:cNvPr>
          <p:cNvSpPr txBox="1"/>
          <p:nvPr/>
        </p:nvSpPr>
        <p:spPr>
          <a:xfrm>
            <a:off x="1030030" y="5220982"/>
            <a:ext cx="2984453" cy="332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774"/>
              </a:lnSpc>
              <a:spcBef>
                <a:spcPct val="0"/>
              </a:spcBef>
            </a:pPr>
            <a:r>
              <a:rPr lang="en-US" sz="2010" spc="197" dirty="0">
                <a:solidFill>
                  <a:srgbClr val="231F20"/>
                </a:solidFill>
                <a:latin typeface="Tw Cen MT" panose="020B0602020104020603" pitchFamily="34" charset="0"/>
              </a:rPr>
              <a:t>January 2024</a:t>
            </a:r>
          </a:p>
        </p:txBody>
      </p:sp>
      <p:sp>
        <p:nvSpPr>
          <p:cNvPr id="52" name="TextBox 22">
            <a:extLst>
              <a:ext uri="{FF2B5EF4-FFF2-40B4-BE49-F238E27FC236}">
                <a16:creationId xmlns:a16="http://schemas.microsoft.com/office/drawing/2014/main" id="{4FD46440-0186-5A7C-29F4-DAF8BFDAD378}"/>
              </a:ext>
            </a:extLst>
          </p:cNvPr>
          <p:cNvSpPr txBox="1"/>
          <p:nvPr/>
        </p:nvSpPr>
        <p:spPr>
          <a:xfrm>
            <a:off x="14638044" y="2657945"/>
            <a:ext cx="1764581" cy="332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774"/>
              </a:lnSpc>
              <a:spcBef>
                <a:spcPct val="0"/>
              </a:spcBef>
            </a:pPr>
            <a:r>
              <a:rPr lang="en-US" sz="2010" spc="197" dirty="0">
                <a:solidFill>
                  <a:srgbClr val="231F20"/>
                </a:solidFill>
                <a:latin typeface="Tw Cen MT" panose="020B0602020104020603" pitchFamily="34" charset="0"/>
              </a:rPr>
              <a:t>June 2021</a:t>
            </a:r>
          </a:p>
        </p:txBody>
      </p:sp>
      <p:sp>
        <p:nvSpPr>
          <p:cNvPr id="53" name="TextBox 22">
            <a:extLst>
              <a:ext uri="{FF2B5EF4-FFF2-40B4-BE49-F238E27FC236}">
                <a16:creationId xmlns:a16="http://schemas.microsoft.com/office/drawing/2014/main" id="{43C8C882-66A1-67BC-B2D8-3D3DEF441BC7}"/>
              </a:ext>
            </a:extLst>
          </p:cNvPr>
          <p:cNvSpPr txBox="1"/>
          <p:nvPr/>
        </p:nvSpPr>
        <p:spPr>
          <a:xfrm>
            <a:off x="15762354" y="5245351"/>
            <a:ext cx="1764581" cy="332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774"/>
              </a:lnSpc>
              <a:spcBef>
                <a:spcPct val="0"/>
              </a:spcBef>
            </a:pPr>
            <a:r>
              <a:rPr lang="en-US" sz="2010" spc="197" dirty="0">
                <a:solidFill>
                  <a:srgbClr val="231F20"/>
                </a:solidFill>
                <a:latin typeface="Tw Cen MT" panose="020B0602020104020603" pitchFamily="34" charset="0"/>
              </a:rPr>
              <a:t>June 2021</a:t>
            </a:r>
          </a:p>
        </p:txBody>
      </p:sp>
    </p:spTree>
    <p:extLst>
      <p:ext uri="{BB962C8B-B14F-4D97-AF65-F5344CB8AC3E}">
        <p14:creationId xmlns:p14="http://schemas.microsoft.com/office/powerpoint/2010/main" val="3132531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B887B-A6B4-D06F-F9BD-9E6DADF8A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DD79A8-1BDB-43C0-B0B7-DBC49A6A01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Key performance considerations linked to durability</a:t>
            </a:r>
            <a:endParaRPr lang="en-CA" dirty="0"/>
          </a:p>
        </p:txBody>
      </p:sp>
      <p:pic>
        <p:nvPicPr>
          <p:cNvPr id="3" name="Picture 2" descr="A graph showing the weather&#10;&#10;AI-generated content may be incorrect.">
            <a:extLst>
              <a:ext uri="{FF2B5EF4-FFF2-40B4-BE49-F238E27FC236}">
                <a16:creationId xmlns:a16="http://schemas.microsoft.com/office/drawing/2014/main" id="{B54567CA-C035-D889-248C-D0B1DCE3E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52" y="2162608"/>
            <a:ext cx="10500447" cy="699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5303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23494</TotalTime>
  <Words>902</Words>
  <Application>Microsoft Office PowerPoint</Application>
  <PresentationFormat>Custom</PresentationFormat>
  <Paragraphs>142</Paragraphs>
  <Slides>36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www.jrsengineering.com</dc:title>
  <dc:creator>Dalene McKechnie</dc:creator>
  <cp:lastModifiedBy>Anton Van Dyk</cp:lastModifiedBy>
  <cp:revision>55</cp:revision>
  <dcterms:created xsi:type="dcterms:W3CDTF">2006-08-16T00:00:00Z</dcterms:created>
  <dcterms:modified xsi:type="dcterms:W3CDTF">2025-11-14T03:14:43Z</dcterms:modified>
  <dc:identifier>DAE1Qqh1L88</dc:identifier>
</cp:coreProperties>
</file>