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62"/>
  </p:notesMasterIdLst>
  <p:sldIdLst>
    <p:sldId id="3726" r:id="rId2"/>
    <p:sldId id="2011" r:id="rId3"/>
    <p:sldId id="3728" r:id="rId4"/>
    <p:sldId id="1362" r:id="rId5"/>
    <p:sldId id="893" r:id="rId6"/>
    <p:sldId id="933" r:id="rId7"/>
    <p:sldId id="714" r:id="rId8"/>
    <p:sldId id="2018" r:id="rId9"/>
    <p:sldId id="899" r:id="rId10"/>
    <p:sldId id="905" r:id="rId11"/>
    <p:sldId id="412" r:id="rId12"/>
    <p:sldId id="441" r:id="rId13"/>
    <p:sldId id="2027" r:id="rId14"/>
    <p:sldId id="321" r:id="rId15"/>
    <p:sldId id="1975" r:id="rId16"/>
    <p:sldId id="333" r:id="rId17"/>
    <p:sldId id="567" r:id="rId18"/>
    <p:sldId id="2030" r:id="rId19"/>
    <p:sldId id="3716" r:id="rId20"/>
    <p:sldId id="3718" r:id="rId21"/>
    <p:sldId id="3729" r:id="rId22"/>
    <p:sldId id="3730" r:id="rId23"/>
    <p:sldId id="1955" r:id="rId24"/>
    <p:sldId id="2009" r:id="rId25"/>
    <p:sldId id="3714" r:id="rId26"/>
    <p:sldId id="1927" r:id="rId27"/>
    <p:sldId id="3731" r:id="rId28"/>
    <p:sldId id="3732" r:id="rId29"/>
    <p:sldId id="3733" r:id="rId30"/>
    <p:sldId id="3734" r:id="rId31"/>
    <p:sldId id="1960" r:id="rId32"/>
    <p:sldId id="3735" r:id="rId33"/>
    <p:sldId id="3742" r:id="rId34"/>
    <p:sldId id="1580" r:id="rId35"/>
    <p:sldId id="3720" r:id="rId36"/>
    <p:sldId id="3736" r:id="rId37"/>
    <p:sldId id="3737" r:id="rId38"/>
    <p:sldId id="3741" r:id="rId39"/>
    <p:sldId id="3740" r:id="rId40"/>
    <p:sldId id="3739" r:id="rId41"/>
    <p:sldId id="1886" r:id="rId42"/>
    <p:sldId id="3719" r:id="rId43"/>
    <p:sldId id="3722" r:id="rId44"/>
    <p:sldId id="3738" r:id="rId45"/>
    <p:sldId id="3744" r:id="rId46"/>
    <p:sldId id="3746" r:id="rId47"/>
    <p:sldId id="3747" r:id="rId48"/>
    <p:sldId id="332" r:id="rId49"/>
    <p:sldId id="2031" r:id="rId50"/>
    <p:sldId id="3745" r:id="rId51"/>
    <p:sldId id="1783" r:id="rId52"/>
    <p:sldId id="3750" r:id="rId53"/>
    <p:sldId id="1833" r:id="rId54"/>
    <p:sldId id="1621" r:id="rId55"/>
    <p:sldId id="1805" r:id="rId56"/>
    <p:sldId id="1587" r:id="rId57"/>
    <p:sldId id="1719" r:id="rId58"/>
    <p:sldId id="2035" r:id="rId59"/>
    <p:sldId id="3751" r:id="rId60"/>
    <p:sldId id="3752" r:id="rId6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1C2"/>
    <a:srgbClr val="A34D8A"/>
    <a:srgbClr val="FF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06" d="100"/>
          <a:sy n="106" d="100"/>
        </p:scale>
        <p:origin x="136" y="6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039192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a:xfrm>
            <a:off x="0" y="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a:t>Hong Kong - May, 2006</a:t>
            </a:r>
          </a:p>
        </p:txBody>
      </p:sp>
      <p:sp>
        <p:nvSpPr>
          <p:cNvPr id="6147"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8AC4FC6-36D3-4C79-BB45-3F3A84C774A0}" type="slidenum">
              <a:rPr lang="en-US" altLang="en-US"/>
              <a:pPr/>
              <a:t>1</a:t>
            </a:fld>
            <a:endParaRPr lang="en-US" altLang="en-US"/>
          </a:p>
        </p:txBody>
      </p:sp>
      <p:sp>
        <p:nvSpPr>
          <p:cNvPr id="6148" name="Rectangle 2"/>
          <p:cNvSpPr>
            <a:spLocks noGrp="1" noRot="1" noChangeAspect="1" noChangeArrowheads="1" noTextEdit="1"/>
          </p:cNvSpPr>
          <p:nvPr>
            <p:ph type="sldImg"/>
          </p:nvPr>
        </p:nvSpPr>
        <p:spPr>
          <a:xfrm>
            <a:off x="381000" y="685800"/>
            <a:ext cx="6096000" cy="3429000"/>
          </a:xfrm>
          <a:ln/>
        </p:spPr>
      </p:sp>
      <p:sp>
        <p:nvSpPr>
          <p:cNvPr id="61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0377BA6-B28A-4E8B-8765-74417F97520B}" type="slidenum">
              <a:rPr lang="en-US" smtClean="0"/>
              <a:pPr eaLnBrk="1" hangingPunct="1"/>
              <a:t>11</a:t>
            </a:fld>
            <a:endParaRPr lang="en-US"/>
          </a:p>
        </p:txBody>
      </p:sp>
      <p:sp>
        <p:nvSpPr>
          <p:cNvPr id="418819" name="Rectangle 2"/>
          <p:cNvSpPr>
            <a:spLocks noGrp="1" noRot="1" noChangeAspect="1" noChangeArrowheads="1" noTextEdit="1"/>
          </p:cNvSpPr>
          <p:nvPr>
            <p:ph type="sldImg"/>
          </p:nvPr>
        </p:nvSpPr>
        <p:spPr>
          <a:xfrm>
            <a:off x="381000" y="685800"/>
            <a:ext cx="6096000" cy="3429000"/>
          </a:xfrm>
          <a:ln/>
        </p:spPr>
      </p:sp>
      <p:sp>
        <p:nvSpPr>
          <p:cNvPr id="418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9029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4389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86518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1133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633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dk1" tx1="lt1" bg2="dk2" tx2="lt2" accent1="accent1" accent2="accent2" accent3="accent3" accent4="accent4" accent5="accent5" accent6="accent6" hlink="hlink" folHlink="folHlink"/>
  <p:sldLayoutIdLst>
    <p:sldLayoutId id="2147483650" r:id="rId1"/>
    <p:sldLayoutId id="2147483652" r:id="rId2"/>
    <p:sldLayoutId id="2147483654" r:id="rId3"/>
    <p:sldLayoutId id="2147483655" r:id="rId4"/>
    <p:sldLayoutId id="2147483656" r:id="rId5"/>
    <p:sldLayoutId id="2147483657" r:id="rId6"/>
    <p:sldLayoutId id="2147483658" r:id="rId7"/>
    <p:sldLayoutId id="2147483660" r:id="rId8"/>
    <p:sldLayoutId id="2147483661" r:id="rId9"/>
    <p:sldLayoutId id="214748366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9.xml"/><Relationship Id="rId5" Type="http://schemas.openxmlformats.org/officeDocument/2006/relationships/image" Target="../media/image6.jp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0" y="76200"/>
            <a:ext cx="12192000" cy="338138"/>
          </a:xfrm>
          <a:prstGeom prst="rect">
            <a:avLst/>
          </a:prstGeom>
          <a:noFill/>
          <a:ln w="9525">
            <a:noFill/>
            <a:miter lim="800000"/>
            <a:headEnd/>
            <a:tailEnd/>
          </a:ln>
          <a:effectLst/>
        </p:spPr>
        <p:txBody>
          <a:bodyPr>
            <a:spAutoFit/>
          </a:bodyPr>
          <a:lstStyle/>
          <a:p>
            <a:pPr algn="ctr">
              <a:spcBef>
                <a:spcPct val="50000"/>
              </a:spcBef>
              <a:defRPr/>
            </a:pPr>
            <a:r>
              <a:rPr lang="en-US" sz="1600" b="1" dirty="0">
                <a:solidFill>
                  <a:srgbClr val="C0C0C0"/>
                </a:solidFill>
                <a:latin typeface="Trebuchet MS" pitchFamily="34" charset="0"/>
              </a:rPr>
              <a:t>BRITISH COLUMBIA BUILDING ENVELOPE COUNCIL CONFERENCE - NOVEMBER, 2025</a:t>
            </a:r>
            <a:endParaRPr lang="en-US" sz="2800" b="1" dirty="0">
              <a:solidFill>
                <a:srgbClr val="C0C0C0"/>
              </a:solidFill>
              <a:effectLst>
                <a:outerShdw blurRad="38100" dist="38100" dir="2700000" algn="tl">
                  <a:srgbClr val="FFFFFF"/>
                </a:outerShdw>
              </a:effectLst>
              <a:latin typeface="Trebuchet MS" pitchFamily="34" charset="0"/>
            </a:endParaRPr>
          </a:p>
        </p:txBody>
      </p:sp>
      <p:sp>
        <p:nvSpPr>
          <p:cNvPr id="5123" name="Text Box 3"/>
          <p:cNvSpPr txBox="1">
            <a:spLocks noChangeArrowheads="1"/>
          </p:cNvSpPr>
          <p:nvPr/>
        </p:nvSpPr>
        <p:spPr bwMode="auto">
          <a:xfrm>
            <a:off x="0" y="5710535"/>
            <a:ext cx="1218776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4000" b="1" dirty="0">
                <a:solidFill>
                  <a:srgbClr val="92D050"/>
                </a:solidFill>
                <a:latin typeface="Trebuchet MS" pitchFamily="34" charset="0"/>
              </a:rPr>
              <a:t>NEW DIRECTIONS IN CITY BUILDING</a:t>
            </a:r>
          </a:p>
        </p:txBody>
      </p:sp>
      <p:sp>
        <p:nvSpPr>
          <p:cNvPr id="6149" name="Text Box 5"/>
          <p:cNvSpPr txBox="1">
            <a:spLocks noChangeArrowheads="1"/>
          </p:cNvSpPr>
          <p:nvPr/>
        </p:nvSpPr>
        <p:spPr bwMode="auto">
          <a:xfrm>
            <a:off x="-4233" y="6262688"/>
            <a:ext cx="12192000" cy="519112"/>
          </a:xfrm>
          <a:prstGeom prst="rect">
            <a:avLst/>
          </a:prstGeom>
          <a:noFill/>
          <a:ln w="9525">
            <a:noFill/>
            <a:miter lim="800000"/>
            <a:headEnd/>
            <a:tailEnd/>
          </a:ln>
          <a:effectLst/>
        </p:spPr>
        <p:txBody>
          <a:bodyPr>
            <a:spAutoFit/>
          </a:bodyPr>
          <a:lstStyle/>
          <a:p>
            <a:pPr algn="ctr">
              <a:spcBef>
                <a:spcPct val="50000"/>
              </a:spcBef>
              <a:defRPr/>
            </a:pPr>
            <a:r>
              <a:rPr lang="en-US" b="1" dirty="0">
                <a:solidFill>
                  <a:srgbClr val="C0C0C0"/>
                </a:solidFill>
                <a:latin typeface="Trebuchet MS" pitchFamily="34" charset="0"/>
              </a:rPr>
              <a:t>BY LARRY BEASLEY, C.M., F.C.I.P.</a:t>
            </a:r>
            <a:r>
              <a:rPr lang="en-US" sz="2800" b="1" dirty="0">
                <a:solidFill>
                  <a:srgbClr val="C0C0C0"/>
                </a:solidFill>
                <a:effectLst>
                  <a:outerShdw blurRad="38100" dist="38100" dir="2700000" algn="tl">
                    <a:srgbClr val="FFFFFF"/>
                  </a:outerShdw>
                </a:effectLst>
                <a:latin typeface="Trebuchet MS" pitchFamily="34" charset="0"/>
              </a:rPr>
              <a:t>  </a:t>
            </a:r>
          </a:p>
        </p:txBody>
      </p:sp>
      <p:pic>
        <p:nvPicPr>
          <p:cNvPr id="7" name="Picture 5" descr="AER40"/>
          <p:cNvPicPr>
            <a:picLocks noChangeAspect="1" noChangeArrowheads="1"/>
          </p:cNvPicPr>
          <p:nvPr/>
        </p:nvPicPr>
        <p:blipFill rotWithShape="1">
          <a:blip r:embed="rId3">
            <a:extLst>
              <a:ext uri="{28A0092B-C50C-407E-A947-70E740481C1C}">
                <a14:useLocalDpi xmlns:a14="http://schemas.microsoft.com/office/drawing/2010/main" val="0"/>
              </a:ext>
            </a:extLst>
          </a:blip>
          <a:srcRect t="19380" b="10146"/>
          <a:stretch/>
        </p:blipFill>
        <p:spPr bwMode="auto">
          <a:xfrm>
            <a:off x="53094" y="489647"/>
            <a:ext cx="12187766" cy="51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417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7"/>
          <p:cNvSpPr txBox="1">
            <a:spLocks noChangeArrowheads="1"/>
          </p:cNvSpPr>
          <p:nvPr/>
        </p:nvSpPr>
        <p:spPr bwMode="auto">
          <a:xfrm>
            <a:off x="2438400" y="1143000"/>
            <a:ext cx="92456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15000"/>
              </a:spcBef>
            </a:pPr>
            <a:endParaRPr lang="en-GB" sz="2800" b="1">
              <a:solidFill>
                <a:srgbClr val="FFFFFF"/>
              </a:solidFill>
              <a:latin typeface="Trebuchet MS" pitchFamily="34" charset="0"/>
            </a:endParaRPr>
          </a:p>
          <a:p>
            <a:pPr algn="ctr">
              <a:spcBef>
                <a:spcPct val="15000"/>
              </a:spcBef>
            </a:pPr>
            <a:r>
              <a:rPr lang="en-GB" sz="2400">
                <a:solidFill>
                  <a:srgbClr val="FFFFFF"/>
                </a:solidFill>
                <a:latin typeface="Trebuchet MS" pitchFamily="34" charset="0"/>
              </a:rPr>
              <a:t> </a:t>
            </a:r>
          </a:p>
        </p:txBody>
      </p:sp>
      <p:sp>
        <p:nvSpPr>
          <p:cNvPr id="22531" name="Line 8"/>
          <p:cNvSpPr>
            <a:spLocks noChangeShapeType="1"/>
          </p:cNvSpPr>
          <p:nvPr/>
        </p:nvSpPr>
        <p:spPr bwMode="auto">
          <a:xfrm>
            <a:off x="3149600" y="5867400"/>
            <a:ext cx="10363200" cy="0"/>
          </a:xfrm>
          <a:prstGeom prst="line">
            <a:avLst/>
          </a:prstGeom>
          <a:noFill/>
          <a:ln w="9525">
            <a:solidFill>
              <a:srgbClr val="F82704"/>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2532" name="Line 9"/>
          <p:cNvSpPr>
            <a:spLocks noChangeShapeType="1"/>
          </p:cNvSpPr>
          <p:nvPr/>
        </p:nvSpPr>
        <p:spPr bwMode="auto">
          <a:xfrm>
            <a:off x="-1320800" y="838200"/>
            <a:ext cx="10363200" cy="0"/>
          </a:xfrm>
          <a:prstGeom prst="line">
            <a:avLst/>
          </a:prstGeom>
          <a:noFill/>
          <a:ln w="9525">
            <a:solidFill>
              <a:srgbClr val="F82704"/>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2533" name="Rectangle 4"/>
          <p:cNvSpPr>
            <a:spLocks noChangeArrowheads="1"/>
          </p:cNvSpPr>
          <p:nvPr/>
        </p:nvSpPr>
        <p:spPr bwMode="auto">
          <a:xfrm>
            <a:off x="381033" y="2057400"/>
            <a:ext cx="3759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15000"/>
              </a:spcBef>
            </a:pPr>
            <a:r>
              <a:rPr lang="en-GB" sz="2400" dirty="0">
                <a:solidFill>
                  <a:srgbClr val="00B0F0"/>
                </a:solidFill>
                <a:latin typeface="Trebuchet MS" pitchFamily="34" charset="0"/>
              </a:rPr>
              <a:t>Clustered Density</a:t>
            </a:r>
          </a:p>
          <a:p>
            <a:pPr algn="ctr">
              <a:spcBef>
                <a:spcPct val="15000"/>
              </a:spcBef>
            </a:pPr>
            <a:r>
              <a:rPr lang="en-GB" sz="2400" dirty="0">
                <a:solidFill>
                  <a:srgbClr val="00B0F0"/>
                </a:solidFill>
                <a:latin typeface="Trebuchet MS" pitchFamily="34" charset="0"/>
              </a:rPr>
              <a:t>Mixed Use</a:t>
            </a:r>
          </a:p>
          <a:p>
            <a:pPr algn="ctr">
              <a:spcBef>
                <a:spcPct val="15000"/>
              </a:spcBef>
            </a:pPr>
            <a:r>
              <a:rPr lang="en-GB" sz="2400" dirty="0">
                <a:solidFill>
                  <a:srgbClr val="00B0F0"/>
                </a:solidFill>
                <a:latin typeface="Trebuchet MS" pitchFamily="34" charset="0"/>
              </a:rPr>
              <a:t>Diversity</a:t>
            </a:r>
            <a:endParaRPr lang="en-US" sz="2400" dirty="0">
              <a:solidFill>
                <a:srgbClr val="00B0F0"/>
              </a:solidFill>
              <a:latin typeface="Trebuchet MS" pitchFamily="34" charset="0"/>
            </a:endParaRPr>
          </a:p>
        </p:txBody>
      </p:sp>
      <p:sp>
        <p:nvSpPr>
          <p:cNvPr id="22534" name="Rectangle 5"/>
          <p:cNvSpPr>
            <a:spLocks noChangeArrowheads="1"/>
          </p:cNvSpPr>
          <p:nvPr/>
        </p:nvSpPr>
        <p:spPr bwMode="auto">
          <a:xfrm>
            <a:off x="8331200" y="2098921"/>
            <a:ext cx="3048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15000"/>
              </a:spcBef>
            </a:pPr>
            <a:r>
              <a:rPr lang="en-GB" sz="2400" dirty="0">
                <a:solidFill>
                  <a:srgbClr val="FFFF00"/>
                </a:solidFill>
                <a:latin typeface="Trebuchet MS" pitchFamily="34" charset="0"/>
              </a:rPr>
              <a:t>Alternative </a:t>
            </a:r>
          </a:p>
          <a:p>
            <a:pPr algn="ctr">
              <a:spcBef>
                <a:spcPct val="15000"/>
              </a:spcBef>
            </a:pPr>
            <a:r>
              <a:rPr lang="en-GB" sz="2400" dirty="0">
                <a:solidFill>
                  <a:srgbClr val="FFFF00"/>
                </a:solidFill>
                <a:latin typeface="Trebuchet MS" pitchFamily="34" charset="0"/>
              </a:rPr>
              <a:t>Mobility</a:t>
            </a:r>
            <a:endParaRPr lang="en-CA" dirty="0">
              <a:solidFill>
                <a:srgbClr val="FFFF00"/>
              </a:solidFill>
            </a:endParaRPr>
          </a:p>
        </p:txBody>
      </p:sp>
      <p:sp>
        <p:nvSpPr>
          <p:cNvPr id="22535" name="Rectangle 8"/>
          <p:cNvSpPr>
            <a:spLocks noChangeArrowheads="1"/>
          </p:cNvSpPr>
          <p:nvPr/>
        </p:nvSpPr>
        <p:spPr bwMode="auto">
          <a:xfrm>
            <a:off x="2160954" y="4738136"/>
            <a:ext cx="3048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15000"/>
              </a:spcBef>
            </a:pPr>
            <a:r>
              <a:rPr lang="en-GB" sz="2400" dirty="0">
                <a:solidFill>
                  <a:srgbClr val="92D050"/>
                </a:solidFill>
                <a:latin typeface="Trebuchet MS" pitchFamily="34" charset="0"/>
              </a:rPr>
              <a:t>Green</a:t>
            </a:r>
          </a:p>
          <a:p>
            <a:pPr algn="ctr">
              <a:spcBef>
                <a:spcPct val="15000"/>
              </a:spcBef>
            </a:pPr>
            <a:r>
              <a:rPr lang="en-GB" sz="2400" dirty="0">
                <a:solidFill>
                  <a:srgbClr val="92D050"/>
                </a:solidFill>
                <a:latin typeface="Trebuchet MS" pitchFamily="34" charset="0"/>
              </a:rPr>
              <a:t>Construction</a:t>
            </a:r>
            <a:endParaRPr lang="en-US" sz="2400" dirty="0">
              <a:solidFill>
                <a:srgbClr val="92D050"/>
              </a:solidFill>
              <a:latin typeface="Trebuchet MS" pitchFamily="34" charset="0"/>
            </a:endParaRPr>
          </a:p>
        </p:txBody>
      </p:sp>
      <p:sp>
        <p:nvSpPr>
          <p:cNvPr id="99336" name="Rectangle 9"/>
          <p:cNvSpPr>
            <a:spLocks noChangeArrowheads="1"/>
          </p:cNvSpPr>
          <p:nvPr/>
        </p:nvSpPr>
        <p:spPr bwMode="auto">
          <a:xfrm>
            <a:off x="6318857" y="4711633"/>
            <a:ext cx="3048000" cy="885825"/>
          </a:xfrm>
          <a:prstGeom prst="rect">
            <a:avLst/>
          </a:prstGeom>
          <a:noFill/>
          <a:ln w="9525">
            <a:noFill/>
            <a:miter lim="800000"/>
            <a:headEnd/>
            <a:tailEnd/>
          </a:ln>
        </p:spPr>
        <p:txBody>
          <a:bodyPr>
            <a:spAutoFit/>
          </a:bodyPr>
          <a:lstStyle/>
          <a:p>
            <a:pPr algn="ctr">
              <a:spcBef>
                <a:spcPct val="15000"/>
              </a:spcBef>
              <a:defRPr/>
            </a:pPr>
            <a:r>
              <a:rPr lang="en-GB" sz="2400" dirty="0">
                <a:solidFill>
                  <a:schemeClr val="bg2">
                    <a:lumMod val="20000"/>
                    <a:lumOff val="80000"/>
                  </a:schemeClr>
                </a:solidFill>
                <a:latin typeface="Trebuchet MS" pitchFamily="34" charset="0"/>
              </a:rPr>
              <a:t>Renewable </a:t>
            </a:r>
          </a:p>
          <a:p>
            <a:pPr algn="ctr">
              <a:spcBef>
                <a:spcPct val="15000"/>
              </a:spcBef>
              <a:defRPr/>
            </a:pPr>
            <a:r>
              <a:rPr lang="en-GB" sz="2400" dirty="0">
                <a:solidFill>
                  <a:schemeClr val="bg2">
                    <a:lumMod val="20000"/>
                    <a:lumOff val="80000"/>
                  </a:schemeClr>
                </a:solidFill>
                <a:latin typeface="Trebuchet MS" pitchFamily="34" charset="0"/>
              </a:rPr>
              <a:t>Utilities</a:t>
            </a:r>
          </a:p>
        </p:txBody>
      </p:sp>
      <p:sp>
        <p:nvSpPr>
          <p:cNvPr id="22537" name="Rectangle 10"/>
          <p:cNvSpPr>
            <a:spLocks noChangeArrowheads="1"/>
          </p:cNvSpPr>
          <p:nvPr/>
        </p:nvSpPr>
        <p:spPr bwMode="auto">
          <a:xfrm>
            <a:off x="4470400" y="990601"/>
            <a:ext cx="3048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15000"/>
              </a:spcBef>
            </a:pPr>
            <a:r>
              <a:rPr lang="en-GB" sz="4000" b="1" i="1" dirty="0">
                <a:solidFill>
                  <a:srgbClr val="FFFFFF"/>
                </a:solidFill>
                <a:latin typeface="Trebuchet MS" pitchFamily="34" charset="0"/>
              </a:rPr>
              <a:t>Smart Growth </a:t>
            </a:r>
          </a:p>
        </p:txBody>
      </p:sp>
      <p:sp>
        <p:nvSpPr>
          <p:cNvPr id="22538" name="Rectangle 11"/>
          <p:cNvSpPr>
            <a:spLocks noChangeArrowheads="1"/>
          </p:cNvSpPr>
          <p:nvPr/>
        </p:nvSpPr>
        <p:spPr bwMode="auto">
          <a:xfrm>
            <a:off x="5876657" y="2057400"/>
            <a:ext cx="51488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15000"/>
              </a:spcBef>
            </a:pPr>
            <a:r>
              <a:rPr lang="en-GB" sz="4400" b="1">
                <a:solidFill>
                  <a:srgbClr val="FFFFFF"/>
                </a:solidFill>
                <a:latin typeface="Trebuchet MS" pitchFamily="34" charset="0"/>
              </a:rPr>
              <a:t>=</a:t>
            </a:r>
          </a:p>
        </p:txBody>
      </p:sp>
      <p:sp>
        <p:nvSpPr>
          <p:cNvPr id="22540" name="TextBox 1"/>
          <p:cNvSpPr txBox="1">
            <a:spLocks noChangeArrowheads="1"/>
          </p:cNvSpPr>
          <p:nvPr/>
        </p:nvSpPr>
        <p:spPr bwMode="auto">
          <a:xfrm>
            <a:off x="812801" y="1143000"/>
            <a:ext cx="14478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solidFill>
                  <a:schemeClr val="bg1"/>
                </a:solidFill>
              </a:rPr>
              <a:t>Urban Structure</a:t>
            </a:r>
          </a:p>
        </p:txBody>
      </p:sp>
      <p:sp>
        <p:nvSpPr>
          <p:cNvPr id="22541" name="TextBox 2"/>
          <p:cNvSpPr txBox="1">
            <a:spLocks noChangeArrowheads="1"/>
          </p:cNvSpPr>
          <p:nvPr/>
        </p:nvSpPr>
        <p:spPr bwMode="auto">
          <a:xfrm>
            <a:off x="8295218" y="1133475"/>
            <a:ext cx="17748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solidFill>
                  <a:schemeClr val="bg1"/>
                </a:solidFill>
              </a:rPr>
              <a:t>Urban Infrastructure</a:t>
            </a:r>
          </a:p>
        </p:txBody>
      </p:sp>
      <p:sp>
        <p:nvSpPr>
          <p:cNvPr id="22542" name="TextBox 3"/>
          <p:cNvSpPr txBox="1">
            <a:spLocks noChangeArrowheads="1"/>
          </p:cNvSpPr>
          <p:nvPr/>
        </p:nvSpPr>
        <p:spPr bwMode="auto">
          <a:xfrm>
            <a:off x="8495464" y="3548517"/>
            <a:ext cx="1742785" cy="110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15000"/>
              </a:spcBef>
            </a:pPr>
            <a:r>
              <a:rPr lang="en-GB" sz="2400" dirty="0">
                <a:solidFill>
                  <a:srgbClr val="FFC000"/>
                </a:solidFill>
                <a:latin typeface="Trebuchet MS" pitchFamily="34" charset="0"/>
              </a:rPr>
              <a:t>Community</a:t>
            </a:r>
          </a:p>
          <a:p>
            <a:pPr>
              <a:spcBef>
                <a:spcPct val="15000"/>
              </a:spcBef>
            </a:pPr>
            <a:r>
              <a:rPr lang="en-GB" sz="2400" dirty="0">
                <a:solidFill>
                  <a:srgbClr val="FFC000"/>
                </a:solidFill>
                <a:latin typeface="Trebuchet MS" pitchFamily="34" charset="0"/>
              </a:rPr>
              <a:t>Facilities</a:t>
            </a:r>
          </a:p>
          <a:p>
            <a:endParaRPr lang="en-US" dirty="0"/>
          </a:p>
        </p:txBody>
      </p:sp>
      <p:sp>
        <p:nvSpPr>
          <p:cNvPr id="2" name="TextBox 1"/>
          <p:cNvSpPr txBox="1"/>
          <p:nvPr/>
        </p:nvSpPr>
        <p:spPr>
          <a:xfrm>
            <a:off x="4547715" y="2902185"/>
            <a:ext cx="2970685" cy="1569660"/>
          </a:xfrm>
          <a:prstGeom prst="rect">
            <a:avLst/>
          </a:prstGeom>
          <a:noFill/>
        </p:spPr>
        <p:txBody>
          <a:bodyPr wrap="none" rtlCol="0">
            <a:spAutoFit/>
          </a:bodyPr>
          <a:lstStyle/>
          <a:p>
            <a:r>
              <a:rPr lang="en-US" sz="2400" dirty="0">
                <a:solidFill>
                  <a:srgbClr val="FF0000"/>
                </a:solidFill>
                <a:latin typeface="Trebuchet MS" pitchFamily="34" charset="0"/>
              </a:rPr>
              <a:t>    Neighbourhood</a:t>
            </a:r>
          </a:p>
          <a:p>
            <a:r>
              <a:rPr lang="en-US" sz="2400" dirty="0">
                <a:solidFill>
                  <a:srgbClr val="FF0000"/>
                </a:solidFill>
                <a:latin typeface="Trebuchet MS" pitchFamily="34" charset="0"/>
              </a:rPr>
              <a:t>         Module</a:t>
            </a:r>
          </a:p>
          <a:p>
            <a:r>
              <a:rPr lang="en-US" sz="2400" dirty="0">
                <a:solidFill>
                  <a:srgbClr val="FF0000"/>
                </a:solidFill>
                <a:latin typeface="Trebuchet MS" pitchFamily="34" charset="0"/>
              </a:rPr>
              <a:t> </a:t>
            </a:r>
          </a:p>
          <a:p>
            <a:r>
              <a:rPr lang="en-US" sz="2400" dirty="0">
                <a:solidFill>
                  <a:srgbClr val="00B050"/>
                </a:solidFill>
                <a:latin typeface="Trebuchet MS" pitchFamily="34" charset="0"/>
              </a:rPr>
              <a:t>Open Space Context</a:t>
            </a:r>
          </a:p>
        </p:txBody>
      </p:sp>
      <p:sp>
        <p:nvSpPr>
          <p:cNvPr id="3" name="TextBox 2"/>
          <p:cNvSpPr txBox="1"/>
          <p:nvPr/>
        </p:nvSpPr>
        <p:spPr>
          <a:xfrm>
            <a:off x="812801" y="293075"/>
            <a:ext cx="1659429" cy="369332"/>
          </a:xfrm>
          <a:prstGeom prst="rect">
            <a:avLst/>
          </a:prstGeom>
          <a:noFill/>
        </p:spPr>
        <p:txBody>
          <a:bodyPr wrap="none" rtlCol="0">
            <a:spAutoFit/>
          </a:bodyPr>
          <a:lstStyle/>
          <a:p>
            <a:r>
              <a:rPr lang="en-US" sz="1800" dirty="0">
                <a:solidFill>
                  <a:schemeClr val="tx1"/>
                </a:solidFill>
              </a:rPr>
              <a:t>Structural side</a:t>
            </a:r>
          </a:p>
        </p:txBody>
      </p:sp>
      <p:sp>
        <p:nvSpPr>
          <p:cNvPr id="4" name="TextBox 3"/>
          <p:cNvSpPr txBox="1"/>
          <p:nvPr/>
        </p:nvSpPr>
        <p:spPr>
          <a:xfrm>
            <a:off x="9366857" y="6057816"/>
            <a:ext cx="2082621" cy="369332"/>
          </a:xfrm>
          <a:prstGeom prst="rect">
            <a:avLst/>
          </a:prstGeom>
          <a:noFill/>
        </p:spPr>
        <p:txBody>
          <a:bodyPr wrap="none" rtlCol="0">
            <a:spAutoFit/>
          </a:bodyPr>
          <a:lstStyle/>
          <a:p>
            <a:r>
              <a:rPr lang="en-US" sz="1800" dirty="0">
                <a:solidFill>
                  <a:schemeClr val="tx1"/>
                </a:solidFill>
              </a:rPr>
              <a:t>Infrastructural side</a:t>
            </a:r>
          </a:p>
        </p:txBody>
      </p:sp>
      <p:sp>
        <p:nvSpPr>
          <p:cNvPr id="5" name="TextBox 4"/>
          <p:cNvSpPr txBox="1"/>
          <p:nvPr/>
        </p:nvSpPr>
        <p:spPr>
          <a:xfrm>
            <a:off x="1285846" y="3687015"/>
            <a:ext cx="1949573" cy="461665"/>
          </a:xfrm>
          <a:prstGeom prst="rect">
            <a:avLst/>
          </a:prstGeom>
          <a:noFill/>
        </p:spPr>
        <p:txBody>
          <a:bodyPr wrap="none" rtlCol="0">
            <a:spAutoFit/>
          </a:bodyPr>
          <a:lstStyle/>
          <a:p>
            <a:pPr algn="ctr">
              <a:spcBef>
                <a:spcPct val="15000"/>
              </a:spcBef>
            </a:pPr>
            <a:r>
              <a:rPr lang="en-US" sz="2400" dirty="0">
                <a:solidFill>
                  <a:srgbClr val="DF11C2"/>
                </a:solidFill>
                <a:latin typeface="Trebuchet MS" pitchFamily="34" charset="0"/>
              </a:rPr>
              <a:t>Placemaking</a:t>
            </a:r>
          </a:p>
        </p:txBody>
      </p:sp>
    </p:spTree>
    <p:extLst>
      <p:ext uri="{BB962C8B-B14F-4D97-AF65-F5344CB8AC3E}">
        <p14:creationId xmlns:p14="http://schemas.microsoft.com/office/powerpoint/2010/main" val="102866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Picture 11" descr="Portland 021"/>
          <p:cNvPicPr>
            <a:picLocks noChangeAspect="1" noChangeArrowheads="1"/>
          </p:cNvPicPr>
          <p:nvPr/>
        </p:nvPicPr>
        <p:blipFill rotWithShape="1">
          <a:blip r:embed="rId3">
            <a:extLst>
              <a:ext uri="{28A0092B-C50C-407E-A947-70E740481C1C}">
                <a14:useLocalDpi xmlns:a14="http://schemas.microsoft.com/office/drawing/2010/main" val="0"/>
              </a:ext>
            </a:extLst>
          </a:blip>
          <a:srcRect l="1412" t="1325" r="361" b="15253"/>
          <a:stretch/>
        </p:blipFill>
        <p:spPr bwMode="auto">
          <a:xfrm>
            <a:off x="0" y="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191262" y="6210108"/>
            <a:ext cx="756938" cy="261610"/>
          </a:xfrm>
          <a:prstGeom prst="rect">
            <a:avLst/>
          </a:prstGeom>
          <a:noFill/>
        </p:spPr>
        <p:txBody>
          <a:bodyPr wrap="none" rtlCol="0">
            <a:spAutoFit/>
          </a:bodyPr>
          <a:lstStyle/>
          <a:p>
            <a:r>
              <a:rPr lang="en-US" sz="1100" b="1" dirty="0">
                <a:solidFill>
                  <a:schemeClr val="tx1"/>
                </a:solidFill>
              </a:rPr>
              <a:t>Portland</a:t>
            </a:r>
          </a:p>
        </p:txBody>
      </p:sp>
    </p:spTree>
    <p:extLst>
      <p:ext uri="{BB962C8B-B14F-4D97-AF65-F5344CB8AC3E}">
        <p14:creationId xmlns:p14="http://schemas.microsoft.com/office/powerpoint/2010/main" val="389243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Larry\Pictures\2012-10-14 Istanbul.Ottawa.SWUS.Fall2012\Istanbul.Ottawa.SWUS.Fall2012 6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8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TextBox 6"/>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pic>
        <p:nvPicPr>
          <p:cNvPr id="3" name="Picture 2">
            <a:extLst>
              <a:ext uri="{FF2B5EF4-FFF2-40B4-BE49-F238E27FC236}">
                <a16:creationId xmlns:a16="http://schemas.microsoft.com/office/drawing/2014/main" id="{CA4FB01E-B665-477C-859E-8C54979648DA}"/>
              </a:ext>
            </a:extLst>
          </p:cNvPr>
          <p:cNvPicPr>
            <a:picLocks noChangeAspect="1"/>
          </p:cNvPicPr>
          <p:nvPr/>
        </p:nvPicPr>
        <p:blipFill>
          <a:blip r:embed="rId2"/>
          <a:stretch>
            <a:fillRect/>
          </a:stretch>
        </p:blipFill>
        <p:spPr>
          <a:xfrm>
            <a:off x="0" y="-1"/>
            <a:ext cx="12211584" cy="6858001"/>
          </a:xfrm>
          <a:prstGeom prst="rect">
            <a:avLst/>
          </a:prstGeom>
        </p:spPr>
      </p:pic>
      <p:sp>
        <p:nvSpPr>
          <p:cNvPr id="4" name="TextBox 3">
            <a:extLst>
              <a:ext uri="{FF2B5EF4-FFF2-40B4-BE49-F238E27FC236}">
                <a16:creationId xmlns:a16="http://schemas.microsoft.com/office/drawing/2014/main" id="{AEC5CEE2-C033-4005-8A36-5DF974F90CD8}"/>
              </a:ext>
            </a:extLst>
          </p:cNvPr>
          <p:cNvSpPr txBox="1"/>
          <p:nvPr/>
        </p:nvSpPr>
        <p:spPr>
          <a:xfrm>
            <a:off x="233083" y="6275294"/>
            <a:ext cx="2871299" cy="261610"/>
          </a:xfrm>
          <a:prstGeom prst="rect">
            <a:avLst/>
          </a:prstGeom>
          <a:noFill/>
        </p:spPr>
        <p:txBody>
          <a:bodyPr wrap="none" rtlCol="0">
            <a:spAutoFit/>
          </a:bodyPr>
          <a:lstStyle/>
          <a:p>
            <a:r>
              <a:rPr lang="en-US" sz="1100" b="1" dirty="0">
                <a:solidFill>
                  <a:schemeClr val="tx1"/>
                </a:solidFill>
              </a:rPr>
              <a:t>New York – Flood Management Strategy</a:t>
            </a:r>
            <a:endParaRPr lang="en-CA" sz="1100" b="1" dirty="0">
              <a:solidFill>
                <a:schemeClr val="tx1"/>
              </a:solidFill>
            </a:endParaRPr>
          </a:p>
        </p:txBody>
      </p:sp>
      <p:sp>
        <p:nvSpPr>
          <p:cNvPr id="2" name="TextBox 1">
            <a:extLst>
              <a:ext uri="{FF2B5EF4-FFF2-40B4-BE49-F238E27FC236}">
                <a16:creationId xmlns:a16="http://schemas.microsoft.com/office/drawing/2014/main" id="{44EA2593-D11F-9AA4-CAAA-894175CDFF24}"/>
              </a:ext>
            </a:extLst>
          </p:cNvPr>
          <p:cNvSpPr txBox="1"/>
          <p:nvPr/>
        </p:nvSpPr>
        <p:spPr>
          <a:xfrm>
            <a:off x="1227321" y="759940"/>
            <a:ext cx="2722220" cy="923330"/>
          </a:xfrm>
          <a:prstGeom prst="rect">
            <a:avLst/>
          </a:prstGeom>
          <a:noFill/>
        </p:spPr>
        <p:txBody>
          <a:bodyPr wrap="none" rtlCol="0">
            <a:spAutoFit/>
          </a:bodyPr>
          <a:lstStyle/>
          <a:p>
            <a:r>
              <a:rPr lang="en-US" altLang="en-US" sz="4000" b="1" dirty="0">
                <a:solidFill>
                  <a:srgbClr val="FFFF00"/>
                </a:solidFill>
              </a:rPr>
              <a:t>Resilience</a:t>
            </a:r>
          </a:p>
          <a:p>
            <a:endParaRPr lang="en-US" dirty="0"/>
          </a:p>
        </p:txBody>
      </p:sp>
    </p:spTree>
    <p:extLst>
      <p:ext uri="{BB962C8B-B14F-4D97-AF65-F5344CB8AC3E}">
        <p14:creationId xmlns:p14="http://schemas.microsoft.com/office/powerpoint/2010/main" val="240545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Desktop\ParisMasks.7e902e6e0fcd428da123fe157ea4a23a_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38624" y="6158989"/>
            <a:ext cx="529312" cy="261610"/>
          </a:xfrm>
          <a:prstGeom prst="rect">
            <a:avLst/>
          </a:prstGeom>
        </p:spPr>
        <p:txBody>
          <a:bodyPr wrap="none">
            <a:spAutoFit/>
          </a:bodyPr>
          <a:lstStyle/>
          <a:p>
            <a:r>
              <a:rPr lang="en-US" altLang="en-US" sz="1100" b="1" dirty="0"/>
              <a:t>Paris</a:t>
            </a:r>
          </a:p>
        </p:txBody>
      </p:sp>
    </p:spTree>
    <p:extLst>
      <p:ext uri="{BB962C8B-B14F-4D97-AF65-F5344CB8AC3E}">
        <p14:creationId xmlns:p14="http://schemas.microsoft.com/office/powerpoint/2010/main" val="299503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Larry\Pictures\2012-12-18 Rotterdam.Amsterdam.Paris.NovDec2012\Rotterdam.Amsterdam.Paris.NovDec2012 090.JPG"/>
          <p:cNvPicPr>
            <a:picLocks noChangeAspect="1" noChangeArrowheads="1"/>
          </p:cNvPicPr>
          <p:nvPr/>
        </p:nvPicPr>
        <p:blipFill rotWithShape="1">
          <a:blip r:embed="rId2">
            <a:extLst>
              <a:ext uri="{28A0092B-C50C-407E-A947-70E740481C1C}">
                <a14:useLocalDpi xmlns:a14="http://schemas.microsoft.com/office/drawing/2010/main" val="0"/>
              </a:ext>
            </a:extLst>
          </a:blip>
          <a:srcRect t="16862"/>
          <a:stretch/>
        </p:blipFill>
        <p:spPr bwMode="auto">
          <a:xfrm>
            <a:off x="0" y="0"/>
            <a:ext cx="1216324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75367" y="3886142"/>
            <a:ext cx="9956145" cy="1200329"/>
          </a:xfrm>
          <a:prstGeom prst="rect">
            <a:avLst/>
          </a:prstGeom>
        </p:spPr>
        <p:txBody>
          <a:bodyPr wrap="square">
            <a:spAutoFit/>
          </a:bodyPr>
          <a:lstStyle/>
          <a:p>
            <a:pPr algn="ctr"/>
            <a:r>
              <a:rPr lang="en-US" sz="3600" b="1" dirty="0">
                <a:solidFill>
                  <a:srgbClr val="FFFF00"/>
                </a:solidFill>
              </a:rPr>
              <a:t>Liveability + Sustainability + Resilience</a:t>
            </a:r>
          </a:p>
          <a:p>
            <a:pPr algn="ctr"/>
            <a:r>
              <a:rPr lang="en-US" sz="3600" b="1" dirty="0">
                <a:solidFill>
                  <a:srgbClr val="FFFF00"/>
                </a:solidFill>
              </a:rPr>
              <a:t>(with Efficiency)</a:t>
            </a:r>
          </a:p>
        </p:txBody>
      </p:sp>
      <p:sp>
        <p:nvSpPr>
          <p:cNvPr id="4" name="TextBox 3">
            <a:extLst>
              <a:ext uri="{FF2B5EF4-FFF2-40B4-BE49-F238E27FC236}">
                <a16:creationId xmlns:a16="http://schemas.microsoft.com/office/drawing/2014/main" id="{D997F0A8-C18B-D014-BC09-187A7ABC480B}"/>
              </a:ext>
            </a:extLst>
          </p:cNvPr>
          <p:cNvSpPr txBox="1"/>
          <p:nvPr/>
        </p:nvSpPr>
        <p:spPr>
          <a:xfrm>
            <a:off x="10960006" y="6086275"/>
            <a:ext cx="1203239" cy="261610"/>
          </a:xfrm>
          <a:prstGeom prst="rect">
            <a:avLst/>
          </a:prstGeom>
          <a:noFill/>
        </p:spPr>
        <p:txBody>
          <a:bodyPr wrap="square">
            <a:spAutoFit/>
          </a:bodyPr>
          <a:lstStyle/>
          <a:p>
            <a:r>
              <a:rPr lang="en-US" sz="1100" b="1" dirty="0">
                <a:solidFill>
                  <a:schemeClr val="accent5">
                    <a:lumMod val="50000"/>
                  </a:schemeClr>
                </a:solidFill>
              </a:rPr>
              <a:t>Rotterdam</a:t>
            </a:r>
            <a:endParaRPr lang="en-CA" sz="1100" b="1" dirty="0">
              <a:solidFill>
                <a:schemeClr val="accent5">
                  <a:lumMod val="50000"/>
                </a:schemeClr>
              </a:solidFill>
            </a:endParaRPr>
          </a:p>
        </p:txBody>
      </p:sp>
      <p:sp>
        <p:nvSpPr>
          <p:cNvPr id="5" name="TextBox 4">
            <a:extLst>
              <a:ext uri="{FF2B5EF4-FFF2-40B4-BE49-F238E27FC236}">
                <a16:creationId xmlns:a16="http://schemas.microsoft.com/office/drawing/2014/main" id="{34D09D92-7235-149D-C093-A24F73230D76}"/>
              </a:ext>
            </a:extLst>
          </p:cNvPr>
          <p:cNvSpPr txBox="1"/>
          <p:nvPr/>
        </p:nvSpPr>
        <p:spPr>
          <a:xfrm>
            <a:off x="2994647" y="914400"/>
            <a:ext cx="4517583" cy="523220"/>
          </a:xfrm>
          <a:prstGeom prst="rect">
            <a:avLst/>
          </a:prstGeom>
          <a:noFill/>
        </p:spPr>
        <p:txBody>
          <a:bodyPr wrap="none" rtlCol="0">
            <a:spAutoFit/>
          </a:bodyPr>
          <a:lstStyle/>
          <a:p>
            <a:r>
              <a:rPr lang="en-US" sz="2800" b="1" dirty="0">
                <a:solidFill>
                  <a:srgbClr val="FFFF00"/>
                </a:solidFill>
              </a:rPr>
              <a:t>The Global Urban Dream:</a:t>
            </a:r>
          </a:p>
        </p:txBody>
      </p:sp>
    </p:spTree>
    <p:extLst>
      <p:ext uri="{BB962C8B-B14F-4D97-AF65-F5344CB8AC3E}">
        <p14:creationId xmlns:p14="http://schemas.microsoft.com/office/powerpoint/2010/main" val="364997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p:cNvPicPr>
            <a:picLocks noChangeAspect="1"/>
          </p:cNvPicPr>
          <p:nvPr/>
        </p:nvPicPr>
        <p:blipFill rotWithShape="1">
          <a:blip r:embed="rId2">
            <a:extLst>
              <a:ext uri="{28A0092B-C50C-407E-A947-70E740481C1C}">
                <a14:useLocalDpi xmlns:a14="http://schemas.microsoft.com/office/drawing/2010/main" val="0"/>
              </a:ext>
            </a:extLst>
          </a:blip>
          <a:srcRect t="7179" b="9401"/>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Box 2"/>
          <p:cNvSpPr txBox="1">
            <a:spLocks noChangeArrowheads="1"/>
          </p:cNvSpPr>
          <p:nvPr/>
        </p:nvSpPr>
        <p:spPr bwMode="auto">
          <a:xfrm>
            <a:off x="218831" y="6204301"/>
            <a:ext cx="351731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CA" sz="1100" b="1" dirty="0">
                <a:solidFill>
                  <a:srgbClr val="FFFFFF"/>
                </a:solidFill>
                <a:latin typeface="+mn-lt"/>
              </a:rPr>
              <a:t>Stockholm – </a:t>
            </a:r>
            <a:r>
              <a:rPr lang="en-CA" sz="1100" b="1" dirty="0" err="1">
                <a:solidFill>
                  <a:srgbClr val="FFFFFF"/>
                </a:solidFill>
                <a:latin typeface="+mn-lt"/>
              </a:rPr>
              <a:t>Hammarby</a:t>
            </a:r>
            <a:r>
              <a:rPr lang="en-CA" sz="1100" b="1" dirty="0">
                <a:solidFill>
                  <a:srgbClr val="FFFFFF"/>
                </a:solidFill>
                <a:latin typeface="+mn-lt"/>
              </a:rPr>
              <a:t> </a:t>
            </a:r>
            <a:r>
              <a:rPr lang="en-CA" sz="1100" b="1" dirty="0" err="1">
                <a:solidFill>
                  <a:srgbClr val="FFFFFF"/>
                </a:solidFill>
                <a:latin typeface="+mn-lt"/>
              </a:rPr>
              <a:t>Sjostad</a:t>
            </a:r>
            <a:r>
              <a:rPr lang="en-CA" sz="1100" b="1" dirty="0">
                <a:solidFill>
                  <a:srgbClr val="FFFFFF"/>
                </a:solidFill>
                <a:latin typeface="+mn-lt"/>
              </a:rPr>
              <a:t> </a:t>
            </a:r>
            <a:r>
              <a:rPr lang="en-CA" sz="1100" b="1" dirty="0" err="1">
                <a:solidFill>
                  <a:srgbClr val="FFFFFF"/>
                </a:solidFill>
                <a:latin typeface="+mn-lt"/>
              </a:rPr>
              <a:t>Nieghbourohood</a:t>
            </a:r>
            <a:endParaRPr lang="en-CA" sz="1100" b="1" dirty="0">
              <a:solidFill>
                <a:srgbClr val="FFFFFF"/>
              </a:solidFill>
              <a:latin typeface="+mn-lt"/>
            </a:endParaRPr>
          </a:p>
        </p:txBody>
      </p:sp>
    </p:spTree>
    <p:extLst>
      <p:ext uri="{BB962C8B-B14F-4D97-AF65-F5344CB8AC3E}">
        <p14:creationId xmlns:p14="http://schemas.microsoft.com/office/powerpoint/2010/main" val="26017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Larry\Desktop\ECODESIGN.BarnettBeasleyBook.Chapter2.IllustrationsFinalFile.August2014\BBIBook.Chapter2.Illus2-19\NfJ6mXXAkWvY1qZF_jfJz7O3ImSn9EGG_cxAO0deMP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255834"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1392" y="6210709"/>
            <a:ext cx="3185487" cy="261610"/>
          </a:xfrm>
          <a:prstGeom prst="rect">
            <a:avLst/>
          </a:prstGeom>
        </p:spPr>
        <p:txBody>
          <a:bodyPr wrap="none">
            <a:spAutoFit/>
          </a:bodyPr>
          <a:lstStyle/>
          <a:p>
            <a:r>
              <a:rPr lang="en-US" sz="1100" b="1" dirty="0">
                <a:solidFill>
                  <a:schemeClr val="tx1"/>
                </a:solidFill>
              </a:rPr>
              <a:t>Hamburg – </a:t>
            </a:r>
            <a:r>
              <a:rPr lang="en-US" sz="1100" b="1" dirty="0" err="1">
                <a:solidFill>
                  <a:schemeClr val="tx1"/>
                </a:solidFill>
              </a:rPr>
              <a:t>Hafen</a:t>
            </a:r>
            <a:r>
              <a:rPr lang="en-US" sz="1100" b="1" dirty="0">
                <a:solidFill>
                  <a:schemeClr val="tx1"/>
                </a:solidFill>
              </a:rPr>
              <a:t> City Flood Tolerant Design</a:t>
            </a:r>
          </a:p>
        </p:txBody>
      </p:sp>
    </p:spTree>
    <p:extLst>
      <p:ext uri="{BB962C8B-B14F-4D97-AF65-F5344CB8AC3E}">
        <p14:creationId xmlns:p14="http://schemas.microsoft.com/office/powerpoint/2010/main" val="257455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TextBox 6"/>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pic>
        <p:nvPicPr>
          <p:cNvPr id="3" name="Picture 2">
            <a:extLst>
              <a:ext uri="{FF2B5EF4-FFF2-40B4-BE49-F238E27FC236}">
                <a16:creationId xmlns:a16="http://schemas.microsoft.com/office/drawing/2014/main" id="{E7A35577-75E9-4F05-B1A6-3A57B3218A1B}"/>
              </a:ext>
            </a:extLst>
          </p:cNvPr>
          <p:cNvPicPr>
            <a:picLocks noChangeAspect="1"/>
          </p:cNvPicPr>
          <p:nvPr/>
        </p:nvPicPr>
        <p:blipFill rotWithShape="1">
          <a:blip r:embed="rId2"/>
          <a:srcRect t="23764"/>
          <a:stretch/>
        </p:blipFill>
        <p:spPr>
          <a:xfrm>
            <a:off x="0" y="0"/>
            <a:ext cx="12228928" cy="6858000"/>
          </a:xfrm>
          <a:prstGeom prst="rect">
            <a:avLst/>
          </a:prstGeom>
        </p:spPr>
      </p:pic>
      <p:sp>
        <p:nvSpPr>
          <p:cNvPr id="4" name="TextBox 3">
            <a:extLst>
              <a:ext uri="{FF2B5EF4-FFF2-40B4-BE49-F238E27FC236}">
                <a16:creationId xmlns:a16="http://schemas.microsoft.com/office/drawing/2014/main" id="{7B536178-50AF-48ED-9027-9A1A71C250E2}"/>
              </a:ext>
            </a:extLst>
          </p:cNvPr>
          <p:cNvSpPr txBox="1"/>
          <p:nvPr/>
        </p:nvSpPr>
        <p:spPr>
          <a:xfrm>
            <a:off x="9072282" y="6230470"/>
            <a:ext cx="1880643" cy="261610"/>
          </a:xfrm>
          <a:prstGeom prst="rect">
            <a:avLst/>
          </a:prstGeom>
          <a:noFill/>
        </p:spPr>
        <p:txBody>
          <a:bodyPr wrap="none" rtlCol="0">
            <a:spAutoFit/>
          </a:bodyPr>
          <a:lstStyle/>
          <a:p>
            <a:r>
              <a:rPr lang="en-US" sz="1100" b="1" dirty="0">
                <a:solidFill>
                  <a:schemeClr val="tx1"/>
                </a:solidFill>
              </a:rPr>
              <a:t>Seoul - </a:t>
            </a:r>
            <a:r>
              <a:rPr lang="en-US" sz="1100" b="1" dirty="0" err="1">
                <a:solidFill>
                  <a:schemeClr val="tx1"/>
                </a:solidFill>
              </a:rPr>
              <a:t>Cheonggyecheon</a:t>
            </a:r>
            <a:endParaRPr lang="en-CA" sz="1100" b="1" dirty="0">
              <a:solidFill>
                <a:schemeClr val="tx1"/>
              </a:solidFill>
            </a:endParaRPr>
          </a:p>
        </p:txBody>
      </p:sp>
    </p:spTree>
    <p:extLst>
      <p:ext uri="{BB962C8B-B14F-4D97-AF65-F5344CB8AC3E}">
        <p14:creationId xmlns:p14="http://schemas.microsoft.com/office/powerpoint/2010/main" val="185392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TextBox 6"/>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pic>
        <p:nvPicPr>
          <p:cNvPr id="5122" name="Picture 2">
            <a:extLst>
              <a:ext uri="{FF2B5EF4-FFF2-40B4-BE49-F238E27FC236}">
                <a16:creationId xmlns:a16="http://schemas.microsoft.com/office/drawing/2014/main" id="{D3AF5DB1-1E66-1EA5-2C1F-BE395EC2D1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4" t="12675" r="1264" b="3128"/>
          <a:stretch>
            <a:fillRect/>
          </a:stretch>
        </p:blipFill>
        <p:spPr bwMode="auto">
          <a:xfrm>
            <a:off x="-166816" y="0"/>
            <a:ext cx="1235881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A32362-9A15-1983-814B-F61C5F58C1A6}"/>
              </a:ext>
            </a:extLst>
          </p:cNvPr>
          <p:cNvSpPr txBox="1"/>
          <p:nvPr/>
        </p:nvSpPr>
        <p:spPr>
          <a:xfrm>
            <a:off x="518984" y="2459566"/>
            <a:ext cx="6512010" cy="1446550"/>
          </a:xfrm>
          <a:prstGeom prst="rect">
            <a:avLst/>
          </a:prstGeom>
          <a:noFill/>
        </p:spPr>
        <p:txBody>
          <a:bodyPr wrap="square">
            <a:spAutoFit/>
          </a:bodyPr>
          <a:lstStyle/>
          <a:p>
            <a:pPr algn="ctr"/>
            <a:r>
              <a:rPr lang="en-US" sz="4400" b="1" dirty="0">
                <a:solidFill>
                  <a:srgbClr val="FFFF00"/>
                </a:solidFill>
              </a:rPr>
              <a:t>The Spontaneous   Urban Trends</a:t>
            </a:r>
          </a:p>
        </p:txBody>
      </p:sp>
    </p:spTree>
    <p:extLst>
      <p:ext uri="{BB962C8B-B14F-4D97-AF65-F5344CB8AC3E}">
        <p14:creationId xmlns:p14="http://schemas.microsoft.com/office/powerpoint/2010/main" val="211819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TextBox 6"/>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pic>
        <p:nvPicPr>
          <p:cNvPr id="1026" name="Picture 2">
            <a:extLst>
              <a:ext uri="{FF2B5EF4-FFF2-40B4-BE49-F238E27FC236}">
                <a16:creationId xmlns:a16="http://schemas.microsoft.com/office/drawing/2014/main" id="{DFCF888A-FF48-B879-4409-0F991715F6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44" b="52793"/>
          <a:stretch>
            <a:fillRect/>
          </a:stretch>
        </p:blipFill>
        <p:spPr bwMode="auto">
          <a:xfrm>
            <a:off x="0" y="0"/>
            <a:ext cx="12192000" cy="68456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E301D2-3ABA-50CF-63AF-37410E23A130}"/>
              </a:ext>
            </a:extLst>
          </p:cNvPr>
          <p:cNvSpPr txBox="1"/>
          <p:nvPr/>
        </p:nvSpPr>
        <p:spPr>
          <a:xfrm>
            <a:off x="1340709" y="4652319"/>
            <a:ext cx="9193542" cy="523220"/>
          </a:xfrm>
          <a:prstGeom prst="rect">
            <a:avLst/>
          </a:prstGeom>
          <a:noFill/>
        </p:spPr>
        <p:txBody>
          <a:bodyPr wrap="none" rtlCol="0">
            <a:spAutoFit/>
          </a:bodyPr>
          <a:lstStyle/>
          <a:p>
            <a:r>
              <a:rPr lang="en-US" sz="2800" b="1" dirty="0">
                <a:solidFill>
                  <a:schemeClr val="tx1"/>
                </a:solidFill>
              </a:rPr>
              <a:t>Thesis: Nature and Fabric of Buildings has to Evolve</a:t>
            </a:r>
          </a:p>
        </p:txBody>
      </p:sp>
    </p:spTree>
    <p:extLst>
      <p:ext uri="{BB962C8B-B14F-4D97-AF65-F5344CB8AC3E}">
        <p14:creationId xmlns:p14="http://schemas.microsoft.com/office/powerpoint/2010/main" val="365166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TextBox 6"/>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pic>
        <p:nvPicPr>
          <p:cNvPr id="3" name="Picture 2">
            <a:extLst>
              <a:ext uri="{FF2B5EF4-FFF2-40B4-BE49-F238E27FC236}">
                <a16:creationId xmlns:a16="http://schemas.microsoft.com/office/drawing/2014/main" id="{FB9F9CCB-56BA-4833-BCC7-1AF59CE3C557}"/>
              </a:ext>
            </a:extLst>
          </p:cNvPr>
          <p:cNvPicPr>
            <a:picLocks noChangeAspect="1"/>
          </p:cNvPicPr>
          <p:nvPr/>
        </p:nvPicPr>
        <p:blipFill rotWithShape="1">
          <a:blip r:embed="rId2"/>
          <a:srcRect t="14210" b="1442"/>
          <a:stretch/>
        </p:blipFill>
        <p:spPr>
          <a:xfrm>
            <a:off x="0" y="-1"/>
            <a:ext cx="12192000" cy="6858001"/>
          </a:xfrm>
          <a:prstGeom prst="rect">
            <a:avLst/>
          </a:prstGeom>
        </p:spPr>
      </p:pic>
      <p:sp>
        <p:nvSpPr>
          <p:cNvPr id="6" name="TextBox 5">
            <a:extLst>
              <a:ext uri="{FF2B5EF4-FFF2-40B4-BE49-F238E27FC236}">
                <a16:creationId xmlns:a16="http://schemas.microsoft.com/office/drawing/2014/main" id="{BFDB4D99-08B0-4D02-80BA-D3D4A082CE8E}"/>
              </a:ext>
            </a:extLst>
          </p:cNvPr>
          <p:cNvSpPr txBox="1"/>
          <p:nvPr/>
        </p:nvSpPr>
        <p:spPr>
          <a:xfrm>
            <a:off x="212057" y="6264959"/>
            <a:ext cx="6427870" cy="261610"/>
          </a:xfrm>
          <a:prstGeom prst="rect">
            <a:avLst/>
          </a:prstGeom>
          <a:noFill/>
        </p:spPr>
        <p:txBody>
          <a:bodyPr wrap="square">
            <a:spAutoFit/>
          </a:bodyPr>
          <a:lstStyle/>
          <a:p>
            <a:r>
              <a:rPr lang="en-US" sz="1100" b="1" dirty="0">
                <a:solidFill>
                  <a:srgbClr val="C00000"/>
                </a:solidFill>
              </a:rPr>
              <a:t>Vienna</a:t>
            </a:r>
            <a:endParaRPr lang="en-CA" sz="1100" b="1" dirty="0">
              <a:solidFill>
                <a:srgbClr val="C00000"/>
              </a:solidFill>
            </a:endParaRPr>
          </a:p>
        </p:txBody>
      </p:sp>
    </p:spTree>
    <p:extLst>
      <p:ext uri="{BB962C8B-B14F-4D97-AF65-F5344CB8AC3E}">
        <p14:creationId xmlns:p14="http://schemas.microsoft.com/office/powerpoint/2010/main" val="236647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82E5A-AC9D-8D1D-4115-6672F5AD5B72}"/>
            </a:ext>
          </a:extLst>
        </p:cNvPr>
        <p:cNvGrpSpPr/>
        <p:nvPr/>
      </p:nvGrpSpPr>
      <p:grpSpPr>
        <a:xfrm>
          <a:off x="0" y="0"/>
          <a:ext cx="0" cy="0"/>
          <a:chOff x="0" y="0"/>
          <a:chExt cx="0" cy="0"/>
        </a:xfrm>
      </p:grpSpPr>
      <p:sp>
        <p:nvSpPr>
          <p:cNvPr id="2" name="AutoShape 2" descr="Yaşamkent Mixed-Use Hotel and Residence">
            <a:extLst>
              <a:ext uri="{FF2B5EF4-FFF2-40B4-BE49-F238E27FC236}">
                <a16:creationId xmlns:a16="http://schemas.microsoft.com/office/drawing/2014/main" id="{0DF32DC0-E7A5-B07D-108D-46698ED34C6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Yaşamkent Mixed-Use Hotel and Residence">
            <a:extLst>
              <a:ext uri="{FF2B5EF4-FFF2-40B4-BE49-F238E27FC236}">
                <a16:creationId xmlns:a16="http://schemas.microsoft.com/office/drawing/2014/main" id="{E506D539-B68C-6F67-F921-1193A1FBFD90}"/>
              </a:ext>
            </a:extLst>
          </p:cNvPr>
          <p:cNvSpPr>
            <a:spLocks noChangeAspect="1" noChangeArrowheads="1"/>
          </p:cNvSpPr>
          <p:nvPr/>
        </p:nvSpPr>
        <p:spPr bwMode="auto">
          <a:xfrm>
            <a:off x="4114800" y="3429000"/>
            <a:ext cx="2286000" cy="2286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EEE1FCB9-E135-8764-4B7F-00F2DFB5FCBE}"/>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DB09193-3F97-DC86-3BF7-A955C1426354}"/>
              </a:ext>
            </a:extLst>
          </p:cNvPr>
          <p:cNvSpPr txBox="1"/>
          <p:nvPr/>
        </p:nvSpPr>
        <p:spPr>
          <a:xfrm>
            <a:off x="5943600" y="234778"/>
            <a:ext cx="2757486" cy="1569660"/>
          </a:xfrm>
          <a:prstGeom prst="rect">
            <a:avLst/>
          </a:prstGeom>
          <a:noFill/>
        </p:spPr>
        <p:txBody>
          <a:bodyPr wrap="none" rtlCol="0">
            <a:spAutoFit/>
          </a:bodyPr>
          <a:lstStyle/>
          <a:p>
            <a:r>
              <a:rPr lang="en-US" sz="3200" b="1" dirty="0">
                <a:solidFill>
                  <a:schemeClr val="accent6">
                    <a:lumMod val="75000"/>
                  </a:schemeClr>
                </a:solidFill>
              </a:rPr>
              <a:t>Driver 1:</a:t>
            </a:r>
          </a:p>
          <a:p>
            <a:r>
              <a:rPr lang="en-US" sz="3200" b="1" dirty="0">
                <a:solidFill>
                  <a:schemeClr val="accent6">
                    <a:lumMod val="75000"/>
                  </a:schemeClr>
                </a:solidFill>
              </a:rPr>
              <a:t>The Demand </a:t>
            </a:r>
          </a:p>
          <a:p>
            <a:r>
              <a:rPr lang="en-US" sz="3200" b="1" dirty="0">
                <a:solidFill>
                  <a:schemeClr val="accent6">
                    <a:lumMod val="75000"/>
                  </a:schemeClr>
                </a:solidFill>
              </a:rPr>
              <a:t>for Flexibility</a:t>
            </a:r>
          </a:p>
        </p:txBody>
      </p:sp>
    </p:spTree>
    <p:extLst>
      <p:ext uri="{BB962C8B-B14F-4D97-AF65-F5344CB8AC3E}">
        <p14:creationId xmlns:p14="http://schemas.microsoft.com/office/powerpoint/2010/main" val="72761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2943A-9A39-942A-6F60-D5FE454250D0}"/>
            </a:ext>
          </a:extLst>
        </p:cNvPr>
        <p:cNvGrpSpPr/>
        <p:nvPr/>
      </p:nvGrpSpPr>
      <p:grpSpPr>
        <a:xfrm>
          <a:off x="0" y="0"/>
          <a:ext cx="0" cy="0"/>
          <a:chOff x="0" y="0"/>
          <a:chExt cx="0" cy="0"/>
        </a:xfrm>
      </p:grpSpPr>
      <p:pic>
        <p:nvPicPr>
          <p:cNvPr id="8196" name="Picture 4" descr="Mixed-use developments bring together several functions in one space.">
            <a:extLst>
              <a:ext uri="{FF2B5EF4-FFF2-40B4-BE49-F238E27FC236}">
                <a16:creationId xmlns:a16="http://schemas.microsoft.com/office/drawing/2014/main" id="{3F3C4514-A23C-7F4E-0C51-79AE9D1CB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98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User\Pictures\Z.Pictures.To2017June\Europe.Pictures\Rotterdam.Pictures\2Q2011.Netherlands.London.Mom80.HonDoc 199.JPG"/>
          <p:cNvPicPr>
            <a:picLocks noChangeAspect="1" noChangeArrowheads="1"/>
          </p:cNvPicPr>
          <p:nvPr/>
        </p:nvPicPr>
        <p:blipFill rotWithShape="1">
          <a:blip r:embed="rId2">
            <a:extLst>
              <a:ext uri="{28A0092B-C50C-407E-A947-70E740481C1C}">
                <a14:useLocalDpi xmlns:a14="http://schemas.microsoft.com/office/drawing/2010/main" val="0"/>
              </a:ext>
            </a:extLst>
          </a:blip>
          <a:srcRect t="14188" b="9142"/>
          <a:stretch/>
        </p:blipFill>
        <p:spPr bwMode="auto">
          <a:xfrm>
            <a:off x="-1" y="0"/>
            <a:ext cx="12192001" cy="68624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BC66BB8-C13C-38E4-9669-3081D26A649D}"/>
              </a:ext>
            </a:extLst>
          </p:cNvPr>
          <p:cNvSpPr txBox="1"/>
          <p:nvPr/>
        </p:nvSpPr>
        <p:spPr>
          <a:xfrm>
            <a:off x="270710" y="234616"/>
            <a:ext cx="889987" cy="261610"/>
          </a:xfrm>
          <a:prstGeom prst="rect">
            <a:avLst/>
          </a:prstGeom>
          <a:noFill/>
        </p:spPr>
        <p:txBody>
          <a:bodyPr wrap="none" rtlCol="0">
            <a:spAutoFit/>
          </a:bodyPr>
          <a:lstStyle/>
          <a:p>
            <a:r>
              <a:rPr lang="en-US" sz="1100" b="1" dirty="0">
                <a:solidFill>
                  <a:schemeClr val="tx1"/>
                </a:solidFill>
              </a:rPr>
              <a:t>Rotterdam</a:t>
            </a:r>
          </a:p>
        </p:txBody>
      </p:sp>
    </p:spTree>
    <p:extLst>
      <p:ext uri="{BB962C8B-B14F-4D97-AF65-F5344CB8AC3E}">
        <p14:creationId xmlns:p14="http://schemas.microsoft.com/office/powerpoint/2010/main" val="318936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CohousingWindsong-01-1500x1125.jpg"/>
          <p:cNvPicPr>
            <a:picLocks noChangeAspect="1" noChangeArrowheads="1"/>
          </p:cNvPicPr>
          <p:nvPr/>
        </p:nvPicPr>
        <p:blipFill rotWithShape="1">
          <a:blip r:embed="rId2">
            <a:extLst>
              <a:ext uri="{28A0092B-C50C-407E-A947-70E740481C1C}">
                <a14:useLocalDpi xmlns:a14="http://schemas.microsoft.com/office/drawing/2010/main" val="0"/>
              </a:ext>
            </a:extLst>
          </a:blip>
          <a:srcRect t="25201"/>
          <a:stretch/>
        </p:blipFill>
        <p:spPr bwMode="auto">
          <a:xfrm>
            <a:off x="0" y="1"/>
            <a:ext cx="122248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30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TextBox 6"/>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pic>
        <p:nvPicPr>
          <p:cNvPr id="9218" name="Picture 2">
            <a:extLst>
              <a:ext uri="{FF2B5EF4-FFF2-40B4-BE49-F238E27FC236}">
                <a16:creationId xmlns:a16="http://schemas.microsoft.com/office/drawing/2014/main" id="{5F0E22FF-5B01-4AC2-94DE-A5869CDAD9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474" b="-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93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TextBox 6"/>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pic>
        <p:nvPicPr>
          <p:cNvPr id="24578" name="Picture 2" descr="C:\Users\User\Documents\LBB.Personal.All\LBB.X.PersonalArchive.to2020June30\Book1.X.BarnettBeasley.EcodesignForCitiesAndSuburbs.Everything.2012.13\Ecodesign.Drafts.2015\ECODESIGN Revised Chapter 5 Figures\ECODESIGN 5 - 40.jpg"/>
          <p:cNvPicPr>
            <a:picLocks noChangeAspect="1" noChangeArrowheads="1"/>
          </p:cNvPicPr>
          <p:nvPr/>
        </p:nvPicPr>
        <p:blipFill rotWithShape="1">
          <a:blip r:embed="rId2">
            <a:extLst>
              <a:ext uri="{28A0092B-C50C-407E-A947-70E740481C1C}">
                <a14:useLocalDpi xmlns:a14="http://schemas.microsoft.com/office/drawing/2010/main" val="0"/>
              </a:ext>
            </a:extLst>
          </a:blip>
          <a:srcRect l="28224" t="-491" r="15923" b="491"/>
          <a:stretch/>
        </p:blipFill>
        <p:spPr bwMode="auto">
          <a:xfrm>
            <a:off x="6412524" y="-44646"/>
            <a:ext cx="5779476" cy="69200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User\Documents\LBB.Personal.All\LBB.X.PersonalArchive.to2020June30\Book1.X.BarnettBeasley.EcodesignForCitiesAndSuburbs.Everything.2012.13\Ecodesign.Drafts.2015\ECODESIGN Revised Chapter 5 Figures\ECODESIGN 5 - 39.jpg"/>
          <p:cNvPicPr>
            <a:picLocks noChangeAspect="1" noChangeArrowheads="1"/>
          </p:cNvPicPr>
          <p:nvPr/>
        </p:nvPicPr>
        <p:blipFill rotWithShape="1">
          <a:blip r:embed="rId3">
            <a:extLst>
              <a:ext uri="{28A0092B-C50C-407E-A947-70E740481C1C}">
                <a14:useLocalDpi xmlns:a14="http://schemas.microsoft.com/office/drawing/2010/main" val="0"/>
              </a:ext>
            </a:extLst>
          </a:blip>
          <a:srcRect l="24042" r="18505"/>
          <a:stretch/>
        </p:blipFill>
        <p:spPr bwMode="auto">
          <a:xfrm>
            <a:off x="0" y="0"/>
            <a:ext cx="5920154" cy="68754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6EF2F5-1EC4-46F8-A95F-E2FCF65733EC}"/>
              </a:ext>
            </a:extLst>
          </p:cNvPr>
          <p:cNvSpPr txBox="1"/>
          <p:nvPr/>
        </p:nvSpPr>
        <p:spPr>
          <a:xfrm>
            <a:off x="10721789" y="6291735"/>
            <a:ext cx="6400800" cy="261610"/>
          </a:xfrm>
          <a:prstGeom prst="rect">
            <a:avLst/>
          </a:prstGeom>
          <a:noFill/>
        </p:spPr>
        <p:txBody>
          <a:bodyPr wrap="square">
            <a:spAutoFit/>
          </a:bodyPr>
          <a:lstStyle/>
          <a:p>
            <a:r>
              <a:rPr lang="en-US" sz="1100" b="1" dirty="0">
                <a:solidFill>
                  <a:schemeClr val="tx1"/>
                </a:solidFill>
              </a:rPr>
              <a:t>New York</a:t>
            </a:r>
            <a:endParaRPr lang="en-CA" sz="1100" b="1" dirty="0">
              <a:solidFill>
                <a:schemeClr val="tx1"/>
              </a:solidFill>
            </a:endParaRPr>
          </a:p>
        </p:txBody>
      </p:sp>
    </p:spTree>
    <p:extLst>
      <p:ext uri="{BB962C8B-B14F-4D97-AF65-F5344CB8AC3E}">
        <p14:creationId xmlns:p14="http://schemas.microsoft.com/office/powerpoint/2010/main" val="11688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5285D-D487-C2D4-AA6E-0AFDB56C16FE}"/>
            </a:ext>
          </a:extLst>
        </p:cNvPr>
        <p:cNvGrpSpPr/>
        <p:nvPr/>
      </p:nvGrpSpPr>
      <p:grpSpPr>
        <a:xfrm>
          <a:off x="0" y="0"/>
          <a:ext cx="0" cy="0"/>
          <a:chOff x="0" y="0"/>
          <a:chExt cx="0" cy="0"/>
        </a:xfrm>
      </p:grpSpPr>
      <p:sp>
        <p:nvSpPr>
          <p:cNvPr id="242692" name="TextBox 6">
            <a:extLst>
              <a:ext uri="{FF2B5EF4-FFF2-40B4-BE49-F238E27FC236}">
                <a16:creationId xmlns:a16="http://schemas.microsoft.com/office/drawing/2014/main" id="{F484A563-46D6-DDBC-D707-BACA8C661440}"/>
              </a:ext>
            </a:extLst>
          </p:cNvPr>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pic>
        <p:nvPicPr>
          <p:cNvPr id="10242" name="Picture 2">
            <a:extLst>
              <a:ext uri="{FF2B5EF4-FFF2-40B4-BE49-F238E27FC236}">
                <a16:creationId xmlns:a16="http://schemas.microsoft.com/office/drawing/2014/main" id="{153A38D4-6D4E-35B6-6E2B-AEB08ABE49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91" b="13333"/>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10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B5F9B-2292-400D-3018-8DCA6A96A856}"/>
            </a:ext>
          </a:extLst>
        </p:cNvPr>
        <p:cNvGrpSpPr/>
        <p:nvPr/>
      </p:nvGrpSpPr>
      <p:grpSpPr>
        <a:xfrm>
          <a:off x="0" y="0"/>
          <a:ext cx="0" cy="0"/>
          <a:chOff x="0" y="0"/>
          <a:chExt cx="0" cy="0"/>
        </a:xfrm>
      </p:grpSpPr>
      <p:sp>
        <p:nvSpPr>
          <p:cNvPr id="242692" name="TextBox 6">
            <a:extLst>
              <a:ext uri="{FF2B5EF4-FFF2-40B4-BE49-F238E27FC236}">
                <a16:creationId xmlns:a16="http://schemas.microsoft.com/office/drawing/2014/main" id="{BFA8350F-9EDE-6341-2874-A30189EA91C5}"/>
              </a:ext>
            </a:extLst>
          </p:cNvPr>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pic>
        <p:nvPicPr>
          <p:cNvPr id="11266" name="Picture 2" descr="Co_MR_Southbank_LP219359-2 Main">
            <a:extLst>
              <a:ext uri="{FF2B5EF4-FFF2-40B4-BE49-F238E27FC236}">
                <a16:creationId xmlns:a16="http://schemas.microsoft.com/office/drawing/2014/main" id="{B9AD2ADB-260C-B6C9-B0DA-8A755D83F7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42" t="10271" b="11081"/>
          <a:stretch>
            <a:fillRect/>
          </a:stretch>
        </p:blipFill>
        <p:spPr bwMode="auto">
          <a:xfrm>
            <a:off x="0" y="-1"/>
            <a:ext cx="12192000" cy="685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75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D6D84-5F32-F792-EAE5-45956FE9A5FD}"/>
            </a:ext>
          </a:extLst>
        </p:cNvPr>
        <p:cNvGrpSpPr/>
        <p:nvPr/>
      </p:nvGrpSpPr>
      <p:grpSpPr>
        <a:xfrm>
          <a:off x="0" y="0"/>
          <a:ext cx="0" cy="0"/>
          <a:chOff x="0" y="0"/>
          <a:chExt cx="0" cy="0"/>
        </a:xfrm>
      </p:grpSpPr>
      <p:sp>
        <p:nvSpPr>
          <p:cNvPr id="242692" name="TextBox 6">
            <a:extLst>
              <a:ext uri="{FF2B5EF4-FFF2-40B4-BE49-F238E27FC236}">
                <a16:creationId xmlns:a16="http://schemas.microsoft.com/office/drawing/2014/main" id="{4A9C1CCC-BE5F-541E-A9AC-3F8C2691C7FE}"/>
              </a:ext>
            </a:extLst>
          </p:cNvPr>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pic>
        <p:nvPicPr>
          <p:cNvPr id="12290" name="Picture 2" descr="Get Inspired With These Incredible New York Industrial Lofts! new york industrial lofts Get Inspired With These Incredible New York Industrial Lofts! Get Inspired With These Incredible New York Industrial Lofts 5">
            <a:extLst>
              <a:ext uri="{FF2B5EF4-FFF2-40B4-BE49-F238E27FC236}">
                <a16:creationId xmlns:a16="http://schemas.microsoft.com/office/drawing/2014/main" id="{1A2CEB34-CFE5-9130-4641-54D930F345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919" b="12162"/>
          <a:stretch>
            <a:fillRect/>
          </a:stretch>
        </p:blipFill>
        <p:spPr bwMode="auto">
          <a:xfrm>
            <a:off x="0" y="0"/>
            <a:ext cx="12192000" cy="6862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9AB366-686B-5C07-E082-9D945800B183}"/>
              </a:ext>
            </a:extLst>
          </p:cNvPr>
          <p:cNvSpPr txBox="1"/>
          <p:nvPr/>
        </p:nvSpPr>
        <p:spPr>
          <a:xfrm>
            <a:off x="395416" y="6289590"/>
            <a:ext cx="827471" cy="261610"/>
          </a:xfrm>
          <a:prstGeom prst="rect">
            <a:avLst/>
          </a:prstGeom>
          <a:noFill/>
        </p:spPr>
        <p:txBody>
          <a:bodyPr wrap="none" rtlCol="0">
            <a:spAutoFit/>
          </a:bodyPr>
          <a:lstStyle/>
          <a:p>
            <a:r>
              <a:rPr lang="en-US" sz="1100" b="1" dirty="0">
                <a:solidFill>
                  <a:schemeClr val="tx1"/>
                </a:solidFill>
              </a:rPr>
              <a:t>New York</a:t>
            </a:r>
          </a:p>
        </p:txBody>
      </p:sp>
    </p:spTree>
    <p:extLst>
      <p:ext uri="{BB962C8B-B14F-4D97-AF65-F5344CB8AC3E}">
        <p14:creationId xmlns:p14="http://schemas.microsoft.com/office/powerpoint/2010/main" val="3923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C2927-8952-9BB3-F495-3131DC321B07}"/>
            </a:ext>
          </a:extLst>
        </p:cNvPr>
        <p:cNvGrpSpPr/>
        <p:nvPr/>
      </p:nvGrpSpPr>
      <p:grpSpPr>
        <a:xfrm>
          <a:off x="0" y="0"/>
          <a:ext cx="0" cy="0"/>
          <a:chOff x="0" y="0"/>
          <a:chExt cx="0" cy="0"/>
        </a:xfrm>
      </p:grpSpPr>
      <p:sp>
        <p:nvSpPr>
          <p:cNvPr id="242692" name="TextBox 6">
            <a:extLst>
              <a:ext uri="{FF2B5EF4-FFF2-40B4-BE49-F238E27FC236}">
                <a16:creationId xmlns:a16="http://schemas.microsoft.com/office/drawing/2014/main" id="{BA2B9F72-0915-0338-302B-55A17907C65E}"/>
              </a:ext>
            </a:extLst>
          </p:cNvPr>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pic>
        <p:nvPicPr>
          <p:cNvPr id="1026" name="Picture 2">
            <a:extLst>
              <a:ext uri="{FF2B5EF4-FFF2-40B4-BE49-F238E27FC236}">
                <a16:creationId xmlns:a16="http://schemas.microsoft.com/office/drawing/2014/main" id="{812C7E8B-48E2-89AC-5052-D9EA843A74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44" b="52793"/>
          <a:stretch>
            <a:fillRect/>
          </a:stretch>
        </p:blipFill>
        <p:spPr bwMode="auto">
          <a:xfrm>
            <a:off x="0" y="0"/>
            <a:ext cx="12192000" cy="68456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AEA398A-8EAC-4DE8-AAB9-1B42E2DF6210}"/>
              </a:ext>
            </a:extLst>
          </p:cNvPr>
          <p:cNvSpPr txBox="1"/>
          <p:nvPr/>
        </p:nvSpPr>
        <p:spPr>
          <a:xfrm>
            <a:off x="1340709" y="4652319"/>
            <a:ext cx="9193542" cy="523220"/>
          </a:xfrm>
          <a:prstGeom prst="rect">
            <a:avLst/>
          </a:prstGeom>
          <a:noFill/>
        </p:spPr>
        <p:txBody>
          <a:bodyPr wrap="none" rtlCol="0">
            <a:spAutoFit/>
          </a:bodyPr>
          <a:lstStyle/>
          <a:p>
            <a:r>
              <a:rPr lang="en-US" sz="2800" b="1" dirty="0">
                <a:solidFill>
                  <a:schemeClr val="tx1"/>
                </a:solidFill>
              </a:rPr>
              <a:t>Thesis: Nature and Fabric of Buildings has to Evolve</a:t>
            </a:r>
          </a:p>
        </p:txBody>
      </p:sp>
      <p:sp>
        <p:nvSpPr>
          <p:cNvPr id="3" name="TextBox 2">
            <a:extLst>
              <a:ext uri="{FF2B5EF4-FFF2-40B4-BE49-F238E27FC236}">
                <a16:creationId xmlns:a16="http://schemas.microsoft.com/office/drawing/2014/main" id="{A3AB34B9-FCA8-11F8-2A37-2A41FEFF1FC4}"/>
              </a:ext>
            </a:extLst>
          </p:cNvPr>
          <p:cNvSpPr txBox="1"/>
          <p:nvPr/>
        </p:nvSpPr>
        <p:spPr>
          <a:xfrm>
            <a:off x="4714102" y="188095"/>
            <a:ext cx="3861955" cy="1938992"/>
          </a:xfrm>
          <a:prstGeom prst="rect">
            <a:avLst/>
          </a:prstGeom>
          <a:noFill/>
        </p:spPr>
        <p:txBody>
          <a:bodyPr wrap="none" rtlCol="0">
            <a:spAutoFit/>
          </a:bodyPr>
          <a:lstStyle/>
          <a:p>
            <a:r>
              <a:rPr lang="en-US" sz="2400" b="1" dirty="0">
                <a:solidFill>
                  <a:schemeClr val="accent6">
                    <a:lumMod val="50000"/>
                  </a:schemeClr>
                </a:solidFill>
              </a:rPr>
              <a:t>The Drivers:</a:t>
            </a:r>
          </a:p>
          <a:p>
            <a:endParaRPr lang="en-US" sz="2400" b="1" dirty="0">
              <a:solidFill>
                <a:schemeClr val="accent6">
                  <a:lumMod val="50000"/>
                </a:schemeClr>
              </a:solidFill>
            </a:endParaRPr>
          </a:p>
          <a:p>
            <a:r>
              <a:rPr lang="en-US" sz="2400" b="1" dirty="0">
                <a:solidFill>
                  <a:schemeClr val="accent6">
                    <a:lumMod val="50000"/>
                  </a:schemeClr>
                </a:solidFill>
              </a:rPr>
              <a:t>-Aspirational Imperatives</a:t>
            </a:r>
          </a:p>
          <a:p>
            <a:endParaRPr lang="en-US" sz="2400" b="1" dirty="0">
              <a:solidFill>
                <a:schemeClr val="accent6">
                  <a:lumMod val="50000"/>
                </a:schemeClr>
              </a:solidFill>
            </a:endParaRPr>
          </a:p>
          <a:p>
            <a:r>
              <a:rPr lang="en-US" sz="2400" b="1" dirty="0">
                <a:solidFill>
                  <a:schemeClr val="accent6">
                    <a:lumMod val="50000"/>
                  </a:schemeClr>
                </a:solidFill>
              </a:rPr>
              <a:t>-Spontaneous Trends</a:t>
            </a:r>
          </a:p>
        </p:txBody>
      </p:sp>
    </p:spTree>
    <p:extLst>
      <p:ext uri="{BB962C8B-B14F-4D97-AF65-F5344CB8AC3E}">
        <p14:creationId xmlns:p14="http://schemas.microsoft.com/office/powerpoint/2010/main" val="273414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3F10D-F0D5-C990-177B-F1A467BE1500}"/>
            </a:ext>
          </a:extLst>
        </p:cNvPr>
        <p:cNvGrpSpPr/>
        <p:nvPr/>
      </p:nvGrpSpPr>
      <p:grpSpPr>
        <a:xfrm>
          <a:off x="0" y="0"/>
          <a:ext cx="0" cy="0"/>
          <a:chOff x="0" y="0"/>
          <a:chExt cx="0" cy="0"/>
        </a:xfrm>
      </p:grpSpPr>
      <p:sp>
        <p:nvSpPr>
          <p:cNvPr id="242692" name="TextBox 6">
            <a:extLst>
              <a:ext uri="{FF2B5EF4-FFF2-40B4-BE49-F238E27FC236}">
                <a16:creationId xmlns:a16="http://schemas.microsoft.com/office/drawing/2014/main" id="{29FD738F-052D-340A-0291-7C44FAD877C8}"/>
              </a:ext>
            </a:extLst>
          </p:cNvPr>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pic>
        <p:nvPicPr>
          <p:cNvPr id="13314" name="Picture 2" descr="Behemoth 17-Building Development Offering Over 10,000 Units Proposed In Vaughan">
            <a:extLst>
              <a:ext uri="{FF2B5EF4-FFF2-40B4-BE49-F238E27FC236}">
                <a16:creationId xmlns:a16="http://schemas.microsoft.com/office/drawing/2014/main" id="{0A7E602F-646E-6CEF-960E-91825C3763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507"/>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7963339-06DA-8758-73F7-F85C8919BA45}"/>
              </a:ext>
            </a:extLst>
          </p:cNvPr>
          <p:cNvSpPr txBox="1"/>
          <p:nvPr/>
        </p:nvSpPr>
        <p:spPr>
          <a:xfrm>
            <a:off x="4411362" y="170992"/>
            <a:ext cx="3459601" cy="1785104"/>
          </a:xfrm>
          <a:prstGeom prst="rect">
            <a:avLst/>
          </a:prstGeom>
          <a:noFill/>
        </p:spPr>
        <p:txBody>
          <a:bodyPr wrap="none" rtlCol="0">
            <a:spAutoFit/>
          </a:bodyPr>
          <a:lstStyle/>
          <a:p>
            <a:r>
              <a:rPr lang="en-US" sz="3200" b="1" dirty="0">
                <a:solidFill>
                  <a:schemeClr val="accent5">
                    <a:lumMod val="50000"/>
                  </a:schemeClr>
                </a:solidFill>
              </a:rPr>
              <a:t>Driver 2:</a:t>
            </a:r>
          </a:p>
          <a:p>
            <a:r>
              <a:rPr lang="en-US" sz="3200" b="1" dirty="0">
                <a:solidFill>
                  <a:schemeClr val="accent5">
                    <a:lumMod val="50000"/>
                  </a:schemeClr>
                </a:solidFill>
              </a:rPr>
              <a:t>The Urgency </a:t>
            </a:r>
          </a:p>
          <a:p>
            <a:r>
              <a:rPr lang="en-US" sz="3200" b="1" dirty="0">
                <a:solidFill>
                  <a:schemeClr val="accent5">
                    <a:lumMod val="50000"/>
                  </a:schemeClr>
                </a:solidFill>
              </a:rPr>
              <a:t>of Intensification</a:t>
            </a:r>
          </a:p>
          <a:p>
            <a:endParaRPr lang="en-US" dirty="0"/>
          </a:p>
        </p:txBody>
      </p:sp>
      <p:sp>
        <p:nvSpPr>
          <p:cNvPr id="3" name="TextBox 2">
            <a:extLst>
              <a:ext uri="{FF2B5EF4-FFF2-40B4-BE49-F238E27FC236}">
                <a16:creationId xmlns:a16="http://schemas.microsoft.com/office/drawing/2014/main" id="{CE6EC498-48DC-2E31-9974-CCCA1B82F101}"/>
              </a:ext>
            </a:extLst>
          </p:cNvPr>
          <p:cNvSpPr txBox="1"/>
          <p:nvPr/>
        </p:nvSpPr>
        <p:spPr>
          <a:xfrm>
            <a:off x="10651524" y="98854"/>
            <a:ext cx="1439818" cy="261610"/>
          </a:xfrm>
          <a:prstGeom prst="rect">
            <a:avLst/>
          </a:prstGeom>
          <a:noFill/>
        </p:spPr>
        <p:txBody>
          <a:bodyPr wrap="none" rtlCol="0">
            <a:spAutoFit/>
          </a:bodyPr>
          <a:lstStyle/>
          <a:p>
            <a:r>
              <a:rPr lang="en-US" sz="1100" b="1" dirty="0"/>
              <a:t>Toronto - Vaughan</a:t>
            </a:r>
          </a:p>
        </p:txBody>
      </p:sp>
    </p:spTree>
    <p:extLst>
      <p:ext uri="{BB962C8B-B14F-4D97-AF65-F5344CB8AC3E}">
        <p14:creationId xmlns:p14="http://schemas.microsoft.com/office/powerpoint/2010/main" val="367804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TextBox 6"/>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pic>
        <p:nvPicPr>
          <p:cNvPr id="1026" name="Picture 2" descr="C:\Users\User\Desktop\Westmount.Art.2020Sept14\Vancouver.CompleteNeighbourhood.Beasley.jpg"/>
          <p:cNvPicPr>
            <a:picLocks noChangeAspect="1" noChangeArrowheads="1"/>
          </p:cNvPicPr>
          <p:nvPr/>
        </p:nvPicPr>
        <p:blipFill rotWithShape="1">
          <a:blip r:embed="rId2">
            <a:extLst>
              <a:ext uri="{28A0092B-C50C-407E-A947-70E740481C1C}">
                <a14:useLocalDpi xmlns:a14="http://schemas.microsoft.com/office/drawing/2010/main" val="0"/>
              </a:ext>
            </a:extLst>
          </a:blip>
          <a:srcRect t="13846" b="11624"/>
          <a:stretch/>
        </p:blipFill>
        <p:spPr bwMode="auto">
          <a:xfrm>
            <a:off x="0" y="0"/>
            <a:ext cx="122688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D7521CD-7860-E18E-FEB6-3442584F89E0}"/>
              </a:ext>
            </a:extLst>
          </p:cNvPr>
          <p:cNvSpPr txBox="1"/>
          <p:nvPr/>
        </p:nvSpPr>
        <p:spPr>
          <a:xfrm>
            <a:off x="10830698" y="6524368"/>
            <a:ext cx="907621" cy="261610"/>
          </a:xfrm>
          <a:prstGeom prst="rect">
            <a:avLst/>
          </a:prstGeom>
          <a:noFill/>
        </p:spPr>
        <p:txBody>
          <a:bodyPr wrap="none" rtlCol="0">
            <a:spAutoFit/>
          </a:bodyPr>
          <a:lstStyle/>
          <a:p>
            <a:r>
              <a:rPr lang="en-US" sz="1100" b="1" dirty="0"/>
              <a:t>Vancouver</a:t>
            </a:r>
          </a:p>
        </p:txBody>
      </p:sp>
    </p:spTree>
    <p:extLst>
      <p:ext uri="{BB962C8B-B14F-4D97-AF65-F5344CB8AC3E}">
        <p14:creationId xmlns:p14="http://schemas.microsoft.com/office/powerpoint/2010/main" val="389378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C7B0B-A24B-A6C6-FB32-EC230F002513}"/>
            </a:ext>
          </a:extLst>
        </p:cNvPr>
        <p:cNvGrpSpPr/>
        <p:nvPr/>
      </p:nvGrpSpPr>
      <p:grpSpPr>
        <a:xfrm>
          <a:off x="0" y="0"/>
          <a:ext cx="0" cy="0"/>
          <a:chOff x="0" y="0"/>
          <a:chExt cx="0" cy="0"/>
        </a:xfrm>
      </p:grpSpPr>
      <p:sp>
        <p:nvSpPr>
          <p:cNvPr id="242692" name="TextBox 6">
            <a:extLst>
              <a:ext uri="{FF2B5EF4-FFF2-40B4-BE49-F238E27FC236}">
                <a16:creationId xmlns:a16="http://schemas.microsoft.com/office/drawing/2014/main" id="{4C824FFB-9FA0-B437-EAE8-A5A554EC99E3}"/>
              </a:ext>
            </a:extLst>
          </p:cNvPr>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pic>
        <p:nvPicPr>
          <p:cNvPr id="14338" name="Picture 2" descr="01 unstudio seoul h1">
            <a:extLst>
              <a:ext uri="{FF2B5EF4-FFF2-40B4-BE49-F238E27FC236}">
                <a16:creationId xmlns:a16="http://schemas.microsoft.com/office/drawing/2014/main" id="{66AFC655-92F5-3DAF-5EC0-094C125CF4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549"/>
          <a:stretch>
            <a:fillRect/>
          </a:stretch>
        </p:blipFill>
        <p:spPr bwMode="auto">
          <a:xfrm>
            <a:off x="-1" y="0"/>
            <a:ext cx="12192001" cy="68630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89A412B-0B5B-D2CB-9B65-B157466507D3}"/>
              </a:ext>
            </a:extLst>
          </p:cNvPr>
          <p:cNvSpPr txBox="1"/>
          <p:nvPr/>
        </p:nvSpPr>
        <p:spPr>
          <a:xfrm>
            <a:off x="10781270" y="6425514"/>
            <a:ext cx="569387" cy="261610"/>
          </a:xfrm>
          <a:prstGeom prst="rect">
            <a:avLst/>
          </a:prstGeom>
          <a:noFill/>
        </p:spPr>
        <p:txBody>
          <a:bodyPr wrap="none" rtlCol="0">
            <a:spAutoFit/>
          </a:bodyPr>
          <a:lstStyle/>
          <a:p>
            <a:r>
              <a:rPr lang="en-US" sz="1100" b="1" dirty="0">
                <a:solidFill>
                  <a:schemeClr val="tx1"/>
                </a:solidFill>
              </a:rPr>
              <a:t>Seoul</a:t>
            </a:r>
          </a:p>
        </p:txBody>
      </p:sp>
    </p:spTree>
    <p:extLst>
      <p:ext uri="{BB962C8B-B14F-4D97-AF65-F5344CB8AC3E}">
        <p14:creationId xmlns:p14="http://schemas.microsoft.com/office/powerpoint/2010/main" val="112344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F4BC6-B9EC-211F-643E-0B32E54E97EB}"/>
            </a:ext>
          </a:extLst>
        </p:cNvPr>
        <p:cNvGrpSpPr/>
        <p:nvPr/>
      </p:nvGrpSpPr>
      <p:grpSpPr>
        <a:xfrm>
          <a:off x="0" y="0"/>
          <a:ext cx="0" cy="0"/>
          <a:chOff x="0" y="0"/>
          <a:chExt cx="0" cy="0"/>
        </a:xfrm>
      </p:grpSpPr>
      <p:sp>
        <p:nvSpPr>
          <p:cNvPr id="242692" name="TextBox 6">
            <a:extLst>
              <a:ext uri="{FF2B5EF4-FFF2-40B4-BE49-F238E27FC236}">
                <a16:creationId xmlns:a16="http://schemas.microsoft.com/office/drawing/2014/main" id="{65F8EBD5-AD2D-7CDC-BB12-5640E4AAE4E3}"/>
              </a:ext>
            </a:extLst>
          </p:cNvPr>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sp>
        <p:nvSpPr>
          <p:cNvPr id="2" name="AutoShape 2">
            <a:extLst>
              <a:ext uri="{FF2B5EF4-FFF2-40B4-BE49-F238E27FC236}">
                <a16:creationId xmlns:a16="http://schemas.microsoft.com/office/drawing/2014/main" id="{8733AC49-B2A4-2840-7AEC-3048608D1B5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2" name="Picture 2">
            <a:extLst>
              <a:ext uri="{FF2B5EF4-FFF2-40B4-BE49-F238E27FC236}">
                <a16:creationId xmlns:a16="http://schemas.microsoft.com/office/drawing/2014/main" id="{18E2C7A3-DFD1-5CCD-650E-A37CD1360E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306"/>
          <a:stretch>
            <a:fillRect/>
          </a:stretch>
        </p:blipFill>
        <p:spPr bwMode="auto">
          <a:xfrm>
            <a:off x="0" y="-1"/>
            <a:ext cx="12192000" cy="6910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2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 descr="C:\Users\Larry\Pictures\2011-05-01 001\IMG_28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8" y="0"/>
            <a:ext cx="12223749"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697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TextBox 6"/>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pic>
        <p:nvPicPr>
          <p:cNvPr id="13314" name="Picture 2">
            <a:extLst>
              <a:ext uri="{FF2B5EF4-FFF2-40B4-BE49-F238E27FC236}">
                <a16:creationId xmlns:a16="http://schemas.microsoft.com/office/drawing/2014/main" id="{89CA9B00-7D7A-4FB4-889D-8199727BE5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26" t="23436" b="6373"/>
          <a:stretch>
            <a:fillRect/>
          </a:stretch>
        </p:blipFill>
        <p:spPr bwMode="auto">
          <a:xfrm>
            <a:off x="-1" y="0"/>
            <a:ext cx="12192001" cy="68179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2F605A-8D1D-EFCC-46F9-32A453F3EA31}"/>
              </a:ext>
            </a:extLst>
          </p:cNvPr>
          <p:cNvSpPr txBox="1"/>
          <p:nvPr/>
        </p:nvSpPr>
        <p:spPr>
          <a:xfrm>
            <a:off x="7655012" y="3758410"/>
            <a:ext cx="3847528" cy="2277547"/>
          </a:xfrm>
          <a:prstGeom prst="rect">
            <a:avLst/>
          </a:prstGeom>
          <a:noFill/>
        </p:spPr>
        <p:txBody>
          <a:bodyPr wrap="none" rtlCol="0">
            <a:spAutoFit/>
          </a:bodyPr>
          <a:lstStyle/>
          <a:p>
            <a:r>
              <a:rPr lang="en-US" sz="3200" b="1" dirty="0">
                <a:solidFill>
                  <a:srgbClr val="FFFF00"/>
                </a:solidFill>
              </a:rPr>
              <a:t>Driver 3:</a:t>
            </a:r>
          </a:p>
          <a:p>
            <a:r>
              <a:rPr lang="en-US" sz="3200" b="1" dirty="0">
                <a:solidFill>
                  <a:srgbClr val="FFFF00"/>
                </a:solidFill>
              </a:rPr>
              <a:t>The Aggressive </a:t>
            </a:r>
          </a:p>
          <a:p>
            <a:r>
              <a:rPr lang="en-US" sz="3200" b="1" dirty="0">
                <a:solidFill>
                  <a:srgbClr val="FFFF00"/>
                </a:solidFill>
              </a:rPr>
              <a:t>Expansion of </a:t>
            </a:r>
          </a:p>
          <a:p>
            <a:r>
              <a:rPr lang="en-US" sz="3200" b="1" dirty="0">
                <a:solidFill>
                  <a:srgbClr val="FFFF00"/>
                </a:solidFill>
              </a:rPr>
              <a:t>Digital Technology</a:t>
            </a:r>
          </a:p>
          <a:p>
            <a:endParaRPr lang="en-US" dirty="0"/>
          </a:p>
        </p:txBody>
      </p:sp>
    </p:spTree>
    <p:extLst>
      <p:ext uri="{BB962C8B-B14F-4D97-AF65-F5344CB8AC3E}">
        <p14:creationId xmlns:p14="http://schemas.microsoft.com/office/powerpoint/2010/main" val="40279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DFFF5-A944-EAA7-21CB-4D240C8CC77F}"/>
            </a:ext>
          </a:extLst>
        </p:cNvPr>
        <p:cNvGrpSpPr/>
        <p:nvPr/>
      </p:nvGrpSpPr>
      <p:grpSpPr>
        <a:xfrm>
          <a:off x="0" y="0"/>
          <a:ext cx="0" cy="0"/>
          <a:chOff x="0" y="0"/>
          <a:chExt cx="0" cy="0"/>
        </a:xfrm>
      </p:grpSpPr>
      <p:sp>
        <p:nvSpPr>
          <p:cNvPr id="242692" name="TextBox 6">
            <a:extLst>
              <a:ext uri="{FF2B5EF4-FFF2-40B4-BE49-F238E27FC236}">
                <a16:creationId xmlns:a16="http://schemas.microsoft.com/office/drawing/2014/main" id="{37E7E4A0-C489-8744-7B07-03E8B5DA3EBD}"/>
              </a:ext>
            </a:extLst>
          </p:cNvPr>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pic>
        <p:nvPicPr>
          <p:cNvPr id="15362" name="Picture 2" descr="Urban centers are undergoing a dramatic technological transformation, with artificial intelligence, digital twins, and smart infrastructure reshaping how millions live in mega-cities. ">
            <a:extLst>
              <a:ext uri="{FF2B5EF4-FFF2-40B4-BE49-F238E27FC236}">
                <a16:creationId xmlns:a16="http://schemas.microsoft.com/office/drawing/2014/main" id="{802B75E1-5C7C-8FB2-6AC4-113A5F79F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67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846D4-AF79-F327-F33F-4906ADE96E78}"/>
            </a:ext>
          </a:extLst>
        </p:cNvPr>
        <p:cNvGrpSpPr/>
        <p:nvPr/>
      </p:nvGrpSpPr>
      <p:grpSpPr>
        <a:xfrm>
          <a:off x="0" y="0"/>
          <a:ext cx="0" cy="0"/>
          <a:chOff x="0" y="0"/>
          <a:chExt cx="0" cy="0"/>
        </a:xfrm>
      </p:grpSpPr>
      <p:sp>
        <p:nvSpPr>
          <p:cNvPr id="242692" name="TextBox 6">
            <a:extLst>
              <a:ext uri="{FF2B5EF4-FFF2-40B4-BE49-F238E27FC236}">
                <a16:creationId xmlns:a16="http://schemas.microsoft.com/office/drawing/2014/main" id="{64B304A4-4EB9-F05C-81D6-9A1A1BAF1951}"/>
              </a:ext>
            </a:extLst>
          </p:cNvPr>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pic>
        <p:nvPicPr>
          <p:cNvPr id="16392" name="Picture 8" descr="Building automation from Siemens | Architecture &amp; Design">
            <a:extLst>
              <a:ext uri="{FF2B5EF4-FFF2-40B4-BE49-F238E27FC236}">
                <a16:creationId xmlns:a16="http://schemas.microsoft.com/office/drawing/2014/main" id="{A7A580EC-E6E1-A9FA-82DB-4E70C0705A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01" b="-1"/>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86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560AF-9D08-39E6-7292-76F885EE5167}"/>
            </a:ext>
          </a:extLst>
        </p:cNvPr>
        <p:cNvGrpSpPr/>
        <p:nvPr/>
      </p:nvGrpSpPr>
      <p:grpSpPr>
        <a:xfrm>
          <a:off x="0" y="0"/>
          <a:ext cx="0" cy="0"/>
          <a:chOff x="0" y="0"/>
          <a:chExt cx="0" cy="0"/>
        </a:xfrm>
      </p:grpSpPr>
      <p:sp>
        <p:nvSpPr>
          <p:cNvPr id="242692" name="TextBox 6">
            <a:extLst>
              <a:ext uri="{FF2B5EF4-FFF2-40B4-BE49-F238E27FC236}">
                <a16:creationId xmlns:a16="http://schemas.microsoft.com/office/drawing/2014/main" id="{ABE8FFAE-8615-570E-E9CA-3398071508DE}"/>
              </a:ext>
            </a:extLst>
          </p:cNvPr>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sp>
        <p:nvSpPr>
          <p:cNvPr id="2" name="AutoShape 2">
            <a:extLst>
              <a:ext uri="{FF2B5EF4-FFF2-40B4-BE49-F238E27FC236}">
                <a16:creationId xmlns:a16="http://schemas.microsoft.com/office/drawing/2014/main" id="{27A26B7E-4C13-9874-4C93-230F33CA80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508" name="Picture 4" descr="Green construction">
            <a:extLst>
              <a:ext uri="{FF2B5EF4-FFF2-40B4-BE49-F238E27FC236}">
                <a16:creationId xmlns:a16="http://schemas.microsoft.com/office/drawing/2014/main" id="{64510D02-F4C0-6D85-361C-8A2389D4FA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E199DE0-4A1E-54D1-B71C-EE5414B5877F}"/>
              </a:ext>
            </a:extLst>
          </p:cNvPr>
          <p:cNvSpPr txBox="1"/>
          <p:nvPr/>
        </p:nvSpPr>
        <p:spPr>
          <a:xfrm>
            <a:off x="1439562" y="494270"/>
            <a:ext cx="2324675" cy="1569660"/>
          </a:xfrm>
          <a:prstGeom prst="rect">
            <a:avLst/>
          </a:prstGeom>
          <a:noFill/>
        </p:spPr>
        <p:txBody>
          <a:bodyPr wrap="none" rtlCol="0">
            <a:spAutoFit/>
          </a:bodyPr>
          <a:lstStyle/>
          <a:p>
            <a:r>
              <a:rPr lang="en-US" sz="3200" b="1" dirty="0">
                <a:solidFill>
                  <a:schemeClr val="accent6">
                    <a:lumMod val="50000"/>
                  </a:schemeClr>
                </a:solidFill>
              </a:rPr>
              <a:t>Driver 4:</a:t>
            </a:r>
          </a:p>
          <a:p>
            <a:r>
              <a:rPr lang="en-US" sz="3200" b="1" dirty="0">
                <a:solidFill>
                  <a:schemeClr val="accent6">
                    <a:lumMod val="50000"/>
                  </a:schemeClr>
                </a:solidFill>
              </a:rPr>
              <a:t>The Green </a:t>
            </a:r>
          </a:p>
          <a:p>
            <a:r>
              <a:rPr lang="en-US" sz="3200" b="1" dirty="0">
                <a:solidFill>
                  <a:schemeClr val="accent6">
                    <a:lumMod val="50000"/>
                  </a:schemeClr>
                </a:solidFill>
              </a:rPr>
              <a:t>Agenda</a:t>
            </a:r>
            <a:endParaRPr lang="en-US" sz="3200" dirty="0"/>
          </a:p>
        </p:txBody>
      </p:sp>
    </p:spTree>
    <p:extLst>
      <p:ext uri="{BB962C8B-B14F-4D97-AF65-F5344CB8AC3E}">
        <p14:creationId xmlns:p14="http://schemas.microsoft.com/office/powerpoint/2010/main" val="324679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20C17-EF42-13F9-5C0D-4CA449D15FFE}"/>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5EAD8207-2215-AFB3-91C6-4DB6944926F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534" name="Picture 6">
            <a:extLst>
              <a:ext uri="{FF2B5EF4-FFF2-40B4-BE49-F238E27FC236}">
                <a16:creationId xmlns:a16="http://schemas.microsoft.com/office/drawing/2014/main" id="{5E7E1895-537C-49F4-ABD6-6B38396CC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3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C:\Users\Larry\Pictures\2009-07-18 Denver.Montreal.AbuDhabi.France.FirstHalf2009\Denver.Montreal.AbuDhabi.France.FirstHalf2009 109.JPG"/>
          <p:cNvPicPr>
            <a:picLocks noChangeAspect="1" noChangeArrowheads="1"/>
          </p:cNvPicPr>
          <p:nvPr/>
        </p:nvPicPr>
        <p:blipFill rotWithShape="1">
          <a:blip r:embed="rId2">
            <a:extLst>
              <a:ext uri="{28A0092B-C50C-407E-A947-70E740481C1C}">
                <a14:useLocalDpi xmlns:a14="http://schemas.microsoft.com/office/drawing/2010/main" val="0"/>
              </a:ext>
            </a:extLst>
          </a:blip>
          <a:srcRect t="20513"/>
          <a:stretch/>
        </p:blipFill>
        <p:spPr bwMode="auto">
          <a:xfrm>
            <a:off x="0" y="-3792"/>
            <a:ext cx="12192000" cy="686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p:cNvPicPr>
            <a:picLocks noChangeAspect="1"/>
          </p:cNvPicPr>
          <p:nvPr/>
        </p:nvPicPr>
        <p:blipFill>
          <a:blip r:embed="rId3">
            <a:extLst>
              <a:ext uri="{28A0092B-C50C-407E-A947-70E740481C1C}">
                <a14:useLocalDpi xmlns:a14="http://schemas.microsoft.com/office/drawing/2010/main" val="0"/>
              </a:ext>
            </a:extLst>
          </a:blip>
          <a:srcRect l="10172" t="560" r="-10172" b="-560"/>
          <a:stretch>
            <a:fillRect/>
          </a:stretch>
        </p:blipFill>
        <p:spPr bwMode="auto">
          <a:xfrm rot="-2040000">
            <a:off x="587372" y="-247"/>
            <a:ext cx="3969410" cy="455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1"/>
          <p:cNvSpPr txBox="1">
            <a:spLocks noChangeArrowheads="1"/>
          </p:cNvSpPr>
          <p:nvPr/>
        </p:nvSpPr>
        <p:spPr bwMode="auto">
          <a:xfrm>
            <a:off x="3845171" y="240323"/>
            <a:ext cx="1847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sz="1600" b="1" dirty="0"/>
          </a:p>
          <a:p>
            <a:pPr eaLnBrk="1" hangingPunct="1"/>
            <a:endParaRPr lang="en-US" dirty="0"/>
          </a:p>
          <a:p>
            <a:pPr eaLnBrk="1" hangingPunct="1"/>
            <a:endParaRPr lang="en-US" dirty="0"/>
          </a:p>
        </p:txBody>
      </p:sp>
      <p:pic>
        <p:nvPicPr>
          <p:cNvPr id="3074" name="Picture 2" descr="C:\Users\User\Documents\LBB.Personal.All\LBB.X.PersonalArchive.to2020June30\Book2.X.BeasleyBula.Vancouverism.UpTo2015-2019Dec31\Beasley.Larry.Vancouverism.CoverImage.20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18772" y="5057483"/>
            <a:ext cx="3048000" cy="461665"/>
          </a:xfrm>
          <a:prstGeom prst="rect">
            <a:avLst/>
          </a:prstGeom>
        </p:spPr>
        <p:txBody>
          <a:bodyPr wrap="square">
            <a:spAutoFit/>
          </a:bodyPr>
          <a:lstStyle/>
          <a:p>
            <a:pPr eaLnBrk="1" hangingPunct="1"/>
            <a:r>
              <a:rPr lang="en-CA" sz="1200" b="1" dirty="0">
                <a:solidFill>
                  <a:schemeClr val="tx1"/>
                </a:solidFill>
              </a:rPr>
              <a:t>Available from</a:t>
            </a:r>
          </a:p>
          <a:p>
            <a:pPr eaLnBrk="1" hangingPunct="1"/>
            <a:r>
              <a:rPr lang="en-CA" sz="1200" b="1" dirty="0">
                <a:solidFill>
                  <a:schemeClr val="tx1"/>
                </a:solidFill>
              </a:rPr>
              <a:t>Amazon</a:t>
            </a:r>
          </a:p>
        </p:txBody>
      </p:sp>
      <p:sp>
        <p:nvSpPr>
          <p:cNvPr id="3" name="TextBox 2">
            <a:extLst>
              <a:ext uri="{FF2B5EF4-FFF2-40B4-BE49-F238E27FC236}">
                <a16:creationId xmlns:a16="http://schemas.microsoft.com/office/drawing/2014/main" id="{949F8617-DE51-3FBA-BF0E-7D10E94C4C54}"/>
              </a:ext>
            </a:extLst>
          </p:cNvPr>
          <p:cNvSpPr txBox="1"/>
          <p:nvPr/>
        </p:nvSpPr>
        <p:spPr>
          <a:xfrm>
            <a:off x="9224810" y="5695503"/>
            <a:ext cx="2398413" cy="307777"/>
          </a:xfrm>
          <a:prstGeom prst="rect">
            <a:avLst/>
          </a:prstGeom>
          <a:noFill/>
        </p:spPr>
        <p:txBody>
          <a:bodyPr wrap="none" rtlCol="0">
            <a:spAutoFit/>
          </a:bodyPr>
          <a:lstStyle/>
          <a:p>
            <a:r>
              <a:rPr lang="en-US" b="1" dirty="0">
                <a:solidFill>
                  <a:schemeClr val="tx1"/>
                </a:solidFill>
              </a:rPr>
              <a:t>	</a:t>
            </a:r>
            <a:r>
              <a:rPr lang="en-US" sz="1200" b="1" dirty="0">
                <a:solidFill>
                  <a:schemeClr val="tx1"/>
                </a:solidFill>
              </a:rPr>
              <a:t>Out in early-2026</a:t>
            </a:r>
          </a:p>
        </p:txBody>
      </p:sp>
      <p:pic>
        <p:nvPicPr>
          <p:cNvPr id="14" name="Picture 13">
            <a:extLst>
              <a:ext uri="{FF2B5EF4-FFF2-40B4-BE49-F238E27FC236}">
                <a16:creationId xmlns:a16="http://schemas.microsoft.com/office/drawing/2014/main" id="{5D23E663-EFE0-FF4E-9053-E03699B37E64}"/>
              </a:ext>
            </a:extLst>
          </p:cNvPr>
          <p:cNvPicPr>
            <a:picLocks noChangeAspect="1"/>
          </p:cNvPicPr>
          <p:nvPr/>
        </p:nvPicPr>
        <p:blipFill>
          <a:blip r:embed="rId5"/>
          <a:stretch>
            <a:fillRect/>
          </a:stretch>
        </p:blipFill>
        <p:spPr>
          <a:xfrm rot="1860000">
            <a:off x="8321989" y="361714"/>
            <a:ext cx="3413400" cy="455120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4241" y="1270342"/>
            <a:ext cx="3598979" cy="4864216"/>
          </a:xfrm>
          <a:prstGeom prst="rect">
            <a:avLst/>
          </a:prstGeom>
        </p:spPr>
      </p:pic>
    </p:spTree>
    <p:extLst>
      <p:ext uri="{BB962C8B-B14F-4D97-AF65-F5344CB8AC3E}">
        <p14:creationId xmlns:p14="http://schemas.microsoft.com/office/powerpoint/2010/main" val="308214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44295-02D2-E708-6E95-BA39755FCA17}"/>
            </a:ext>
          </a:extLst>
        </p:cNvPr>
        <p:cNvGrpSpPr/>
        <p:nvPr/>
      </p:nvGrpSpPr>
      <p:grpSpPr>
        <a:xfrm>
          <a:off x="0" y="0"/>
          <a:ext cx="0" cy="0"/>
          <a:chOff x="0" y="0"/>
          <a:chExt cx="0" cy="0"/>
        </a:xfrm>
      </p:grpSpPr>
      <p:sp>
        <p:nvSpPr>
          <p:cNvPr id="242692" name="TextBox 6">
            <a:extLst>
              <a:ext uri="{FF2B5EF4-FFF2-40B4-BE49-F238E27FC236}">
                <a16:creationId xmlns:a16="http://schemas.microsoft.com/office/drawing/2014/main" id="{C15CC6EB-4C76-9857-E177-FA1DCEEEF54D}"/>
              </a:ext>
            </a:extLst>
          </p:cNvPr>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pic>
        <p:nvPicPr>
          <p:cNvPr id="19458" name="Picture 2">
            <a:extLst>
              <a:ext uri="{FF2B5EF4-FFF2-40B4-BE49-F238E27FC236}">
                <a16:creationId xmlns:a16="http://schemas.microsoft.com/office/drawing/2014/main" id="{AC38AAFE-97A0-EC01-1954-49B681388D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75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C:\Users\Larry\Pictures\2014-04-27 2014April.Vancouver\2014April.Vancouver 0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21D58E2-3F8D-B9C6-7FBC-E9F1CA520AD7}"/>
              </a:ext>
            </a:extLst>
          </p:cNvPr>
          <p:cNvSpPr txBox="1"/>
          <p:nvPr/>
        </p:nvSpPr>
        <p:spPr>
          <a:xfrm>
            <a:off x="11108724" y="135924"/>
            <a:ext cx="907621" cy="477054"/>
          </a:xfrm>
          <a:prstGeom prst="rect">
            <a:avLst/>
          </a:prstGeom>
          <a:noFill/>
        </p:spPr>
        <p:txBody>
          <a:bodyPr wrap="none" rtlCol="0">
            <a:spAutoFit/>
          </a:bodyPr>
          <a:lstStyle/>
          <a:p>
            <a:r>
              <a:rPr lang="en-US" sz="1100" b="1" dirty="0"/>
              <a:t>Vancouver</a:t>
            </a:r>
          </a:p>
          <a:p>
            <a:endParaRPr lang="en-US" dirty="0"/>
          </a:p>
        </p:txBody>
      </p:sp>
    </p:spTree>
    <p:extLst>
      <p:ext uri="{BB962C8B-B14F-4D97-AF65-F5344CB8AC3E}">
        <p14:creationId xmlns:p14="http://schemas.microsoft.com/office/powerpoint/2010/main" val="141759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 new construction trends: Transforming the Future of Design">
            <a:extLst>
              <a:ext uri="{FF2B5EF4-FFF2-40B4-BE49-F238E27FC236}">
                <a16:creationId xmlns:a16="http://schemas.microsoft.com/office/drawing/2014/main" id="{1B55441A-BF03-731D-26E5-F53A6C6E0F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743" b="6452"/>
          <a:stretch>
            <a:fillRect/>
          </a:stretch>
        </p:blipFill>
        <p:spPr bwMode="auto">
          <a:xfrm>
            <a:off x="0" y="0"/>
            <a:ext cx="12192000" cy="6931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62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TextBox 6"/>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pic>
        <p:nvPicPr>
          <p:cNvPr id="17410" name="Picture 2">
            <a:extLst>
              <a:ext uri="{FF2B5EF4-FFF2-40B4-BE49-F238E27FC236}">
                <a16:creationId xmlns:a16="http://schemas.microsoft.com/office/drawing/2014/main" id="{2510C7AB-ABEC-469E-AB06-025AAF56E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494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8DB1039-2AE7-4A73-B04C-C1DA2268DB59}"/>
              </a:ext>
            </a:extLst>
          </p:cNvPr>
          <p:cNvSpPr txBox="1"/>
          <p:nvPr/>
        </p:nvSpPr>
        <p:spPr>
          <a:xfrm>
            <a:off x="194009" y="6394299"/>
            <a:ext cx="6427870" cy="261610"/>
          </a:xfrm>
          <a:prstGeom prst="rect">
            <a:avLst/>
          </a:prstGeom>
          <a:noFill/>
        </p:spPr>
        <p:txBody>
          <a:bodyPr wrap="square">
            <a:spAutoFit/>
          </a:bodyPr>
          <a:lstStyle/>
          <a:p>
            <a:r>
              <a:rPr lang="en-US" sz="1100" b="1" dirty="0">
                <a:solidFill>
                  <a:schemeClr val="tx1"/>
                </a:solidFill>
              </a:rPr>
              <a:t>Toronto</a:t>
            </a:r>
            <a:endParaRPr lang="en-CA" sz="1100" b="1" dirty="0">
              <a:solidFill>
                <a:schemeClr val="tx1"/>
              </a:solidFill>
            </a:endParaRPr>
          </a:p>
        </p:txBody>
      </p:sp>
      <p:sp>
        <p:nvSpPr>
          <p:cNvPr id="4" name="TextBox 3">
            <a:extLst>
              <a:ext uri="{FF2B5EF4-FFF2-40B4-BE49-F238E27FC236}">
                <a16:creationId xmlns:a16="http://schemas.microsoft.com/office/drawing/2014/main" id="{C2412B47-0680-FDE8-114A-7F3CA601B51B}"/>
              </a:ext>
            </a:extLst>
          </p:cNvPr>
          <p:cNvSpPr txBox="1"/>
          <p:nvPr/>
        </p:nvSpPr>
        <p:spPr>
          <a:xfrm>
            <a:off x="1552128" y="5406081"/>
            <a:ext cx="9087744" cy="584775"/>
          </a:xfrm>
          <a:prstGeom prst="rect">
            <a:avLst/>
          </a:prstGeom>
          <a:noFill/>
        </p:spPr>
        <p:txBody>
          <a:bodyPr wrap="none" rtlCol="0">
            <a:spAutoFit/>
          </a:bodyPr>
          <a:lstStyle/>
          <a:p>
            <a:r>
              <a:rPr lang="en-US" sz="3200" b="1" dirty="0">
                <a:solidFill>
                  <a:srgbClr val="C00000"/>
                </a:solidFill>
              </a:rPr>
              <a:t>Driver 5. The Search for Building Affordability</a:t>
            </a:r>
          </a:p>
        </p:txBody>
      </p:sp>
    </p:spTree>
    <p:extLst>
      <p:ext uri="{BB962C8B-B14F-4D97-AF65-F5344CB8AC3E}">
        <p14:creationId xmlns:p14="http://schemas.microsoft.com/office/powerpoint/2010/main" val="97851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EA9F1-243B-7A4E-A8A4-54F06CA96510}"/>
            </a:ext>
          </a:extLst>
        </p:cNvPr>
        <p:cNvGrpSpPr/>
        <p:nvPr/>
      </p:nvGrpSpPr>
      <p:grpSpPr>
        <a:xfrm>
          <a:off x="0" y="0"/>
          <a:ext cx="0" cy="0"/>
          <a:chOff x="0" y="0"/>
          <a:chExt cx="0" cy="0"/>
        </a:xfrm>
      </p:grpSpPr>
      <p:sp>
        <p:nvSpPr>
          <p:cNvPr id="242692" name="TextBox 6">
            <a:extLst>
              <a:ext uri="{FF2B5EF4-FFF2-40B4-BE49-F238E27FC236}">
                <a16:creationId xmlns:a16="http://schemas.microsoft.com/office/drawing/2014/main" id="{80375C03-5BE8-7EB5-AC97-D752AB069E73}"/>
              </a:ext>
            </a:extLst>
          </p:cNvPr>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sp>
        <p:nvSpPr>
          <p:cNvPr id="2" name="AutoShape 2">
            <a:extLst>
              <a:ext uri="{FF2B5EF4-FFF2-40B4-BE49-F238E27FC236}">
                <a16:creationId xmlns:a16="http://schemas.microsoft.com/office/drawing/2014/main" id="{6F5D078E-DE1C-145A-6246-1B40C45AC2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6" name="Picture 8" descr="Colourful housing development in Washington state">
            <a:extLst>
              <a:ext uri="{FF2B5EF4-FFF2-40B4-BE49-F238E27FC236}">
                <a16:creationId xmlns:a16="http://schemas.microsoft.com/office/drawing/2014/main" id="{1836DA8F-442E-35B0-B126-0D315BF40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13"/>
          <a:stretch>
            <a:fillRect/>
          </a:stretch>
        </p:blipFill>
        <p:spPr bwMode="auto">
          <a:xfrm>
            <a:off x="0" y="0"/>
            <a:ext cx="12192000" cy="68471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5B07068-7F21-6C0C-FA41-F1DCF7B1E1CC}"/>
              </a:ext>
            </a:extLst>
          </p:cNvPr>
          <p:cNvSpPr txBox="1"/>
          <p:nvPr/>
        </p:nvSpPr>
        <p:spPr>
          <a:xfrm>
            <a:off x="210065" y="135924"/>
            <a:ext cx="671979" cy="261610"/>
          </a:xfrm>
          <a:prstGeom prst="rect">
            <a:avLst/>
          </a:prstGeom>
          <a:noFill/>
        </p:spPr>
        <p:txBody>
          <a:bodyPr wrap="none" rtlCol="0">
            <a:spAutoFit/>
          </a:bodyPr>
          <a:lstStyle/>
          <a:p>
            <a:r>
              <a:rPr lang="en-US" sz="1100" b="1" dirty="0">
                <a:solidFill>
                  <a:schemeClr val="tx1"/>
                </a:solidFill>
              </a:rPr>
              <a:t>Renton</a:t>
            </a:r>
          </a:p>
        </p:txBody>
      </p:sp>
    </p:spTree>
    <p:extLst>
      <p:ext uri="{BB962C8B-B14F-4D97-AF65-F5344CB8AC3E}">
        <p14:creationId xmlns:p14="http://schemas.microsoft.com/office/powerpoint/2010/main" val="19615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E970B-24A6-019B-39F5-8A006AB5D26F}"/>
            </a:ext>
          </a:extLst>
        </p:cNvPr>
        <p:cNvGrpSpPr/>
        <p:nvPr/>
      </p:nvGrpSpPr>
      <p:grpSpPr>
        <a:xfrm>
          <a:off x="0" y="0"/>
          <a:ext cx="0" cy="0"/>
          <a:chOff x="0" y="0"/>
          <a:chExt cx="0" cy="0"/>
        </a:xfrm>
      </p:grpSpPr>
      <p:pic>
        <p:nvPicPr>
          <p:cNvPr id="24578" name="Picture 2" descr="blog">
            <a:extLst>
              <a:ext uri="{FF2B5EF4-FFF2-40B4-BE49-F238E27FC236}">
                <a16:creationId xmlns:a16="http://schemas.microsoft.com/office/drawing/2014/main" id="{448FCDA8-EE11-FE81-4D60-B78626C4E7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72"/>
          <a:stretch>
            <a:fillRect/>
          </a:stretch>
        </p:blipFill>
        <p:spPr bwMode="auto">
          <a:xfrm>
            <a:off x="0" y="-1"/>
            <a:ext cx="12192000" cy="68637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AF413E4-EA5C-FB6D-179E-5A103981C704}"/>
              </a:ext>
            </a:extLst>
          </p:cNvPr>
          <p:cNvSpPr txBox="1"/>
          <p:nvPr/>
        </p:nvSpPr>
        <p:spPr>
          <a:xfrm>
            <a:off x="9619247" y="6509084"/>
            <a:ext cx="671979" cy="261610"/>
          </a:xfrm>
          <a:prstGeom prst="rect">
            <a:avLst/>
          </a:prstGeom>
          <a:noFill/>
        </p:spPr>
        <p:txBody>
          <a:bodyPr wrap="none" rtlCol="0">
            <a:spAutoFit/>
          </a:bodyPr>
          <a:lstStyle/>
          <a:p>
            <a:r>
              <a:rPr lang="en-US" sz="1100" b="1" dirty="0"/>
              <a:t>Aarhus</a:t>
            </a:r>
          </a:p>
        </p:txBody>
      </p:sp>
    </p:spTree>
    <p:extLst>
      <p:ext uri="{BB962C8B-B14F-4D97-AF65-F5344CB8AC3E}">
        <p14:creationId xmlns:p14="http://schemas.microsoft.com/office/powerpoint/2010/main" val="244264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1411B-63B6-C020-A101-00EF67D4891A}"/>
            </a:ext>
          </a:extLst>
        </p:cNvPr>
        <p:cNvGrpSpPr/>
        <p:nvPr/>
      </p:nvGrpSpPr>
      <p:grpSpPr>
        <a:xfrm>
          <a:off x="0" y="0"/>
          <a:ext cx="0" cy="0"/>
          <a:chOff x="0" y="0"/>
          <a:chExt cx="0" cy="0"/>
        </a:xfrm>
      </p:grpSpPr>
      <p:pic>
        <p:nvPicPr>
          <p:cNvPr id="26626" name="Picture 2" descr="web1_vka-modular-13322">
            <a:extLst>
              <a:ext uri="{FF2B5EF4-FFF2-40B4-BE49-F238E27FC236}">
                <a16:creationId xmlns:a16="http://schemas.microsoft.com/office/drawing/2014/main" id="{356DEE60-6471-0ED5-B258-7991CD16C4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017" b="3033"/>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B508EE-0BED-71CE-B7E3-7053CF174529}"/>
              </a:ext>
            </a:extLst>
          </p:cNvPr>
          <p:cNvSpPr txBox="1"/>
          <p:nvPr/>
        </p:nvSpPr>
        <p:spPr>
          <a:xfrm>
            <a:off x="11057021" y="6382753"/>
            <a:ext cx="700833" cy="261610"/>
          </a:xfrm>
          <a:prstGeom prst="rect">
            <a:avLst/>
          </a:prstGeom>
          <a:noFill/>
        </p:spPr>
        <p:txBody>
          <a:bodyPr wrap="none" rtlCol="0">
            <a:spAutoFit/>
          </a:bodyPr>
          <a:lstStyle/>
          <a:p>
            <a:r>
              <a:rPr lang="en-US" sz="1100" b="1" dirty="0"/>
              <a:t>Victoria</a:t>
            </a:r>
          </a:p>
        </p:txBody>
      </p:sp>
    </p:spTree>
    <p:extLst>
      <p:ext uri="{BB962C8B-B14F-4D97-AF65-F5344CB8AC3E}">
        <p14:creationId xmlns:p14="http://schemas.microsoft.com/office/powerpoint/2010/main" val="308259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80ED8-C2BA-17B8-713A-B15E843766A2}"/>
            </a:ext>
          </a:extLst>
        </p:cNvPr>
        <p:cNvGrpSpPr/>
        <p:nvPr/>
      </p:nvGrpSpPr>
      <p:grpSpPr>
        <a:xfrm>
          <a:off x="0" y="0"/>
          <a:ext cx="0" cy="0"/>
          <a:chOff x="0" y="0"/>
          <a:chExt cx="0" cy="0"/>
        </a:xfrm>
      </p:grpSpPr>
      <p:pic>
        <p:nvPicPr>
          <p:cNvPr id="27650" name="Picture 2" descr="A modular home being assembled.">
            <a:extLst>
              <a:ext uri="{FF2B5EF4-FFF2-40B4-BE49-F238E27FC236}">
                <a16:creationId xmlns:a16="http://schemas.microsoft.com/office/drawing/2014/main" id="{1A380298-B25F-E08E-33EB-F8ADF035C3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9" b="10000"/>
          <a:stretch>
            <a:fillRect/>
          </a:stretch>
        </p:blipFill>
        <p:spPr bwMode="auto">
          <a:xfrm>
            <a:off x="0" y="0"/>
            <a:ext cx="12192000" cy="6843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D93506-8DB8-1BFE-C87F-4287FC9C6703}"/>
              </a:ext>
            </a:extLst>
          </p:cNvPr>
          <p:cNvSpPr txBox="1"/>
          <p:nvPr/>
        </p:nvSpPr>
        <p:spPr>
          <a:xfrm>
            <a:off x="138363" y="6466974"/>
            <a:ext cx="671979" cy="261610"/>
          </a:xfrm>
          <a:prstGeom prst="rect">
            <a:avLst/>
          </a:prstGeom>
          <a:noFill/>
        </p:spPr>
        <p:txBody>
          <a:bodyPr wrap="none" rtlCol="0">
            <a:spAutoFit/>
          </a:bodyPr>
          <a:lstStyle/>
          <a:p>
            <a:r>
              <a:rPr lang="en-US" sz="1100" b="1" dirty="0">
                <a:solidFill>
                  <a:schemeClr val="tx1"/>
                </a:solidFill>
              </a:rPr>
              <a:t>Boston</a:t>
            </a:r>
          </a:p>
        </p:txBody>
      </p:sp>
    </p:spTree>
    <p:extLst>
      <p:ext uri="{BB962C8B-B14F-4D97-AF65-F5344CB8AC3E}">
        <p14:creationId xmlns:p14="http://schemas.microsoft.com/office/powerpoint/2010/main" val="282305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User\Pictures\Z.Pictures.To2017June\Europe.Pictures\Oslo.2017-05-01\IMG_268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559" b="14488"/>
          <a:stretch/>
        </p:blipFill>
        <p:spPr bwMode="auto">
          <a:xfrm>
            <a:off x="-52888" y="0"/>
            <a:ext cx="122448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121292" y="6277708"/>
            <a:ext cx="497252" cy="261610"/>
          </a:xfrm>
          <a:prstGeom prst="rect">
            <a:avLst/>
          </a:prstGeom>
          <a:noFill/>
        </p:spPr>
        <p:txBody>
          <a:bodyPr wrap="none" rtlCol="0">
            <a:spAutoFit/>
          </a:bodyPr>
          <a:lstStyle/>
          <a:p>
            <a:r>
              <a:rPr lang="en-US" sz="1100" b="1" dirty="0">
                <a:solidFill>
                  <a:schemeClr val="tx1"/>
                </a:solidFill>
              </a:rPr>
              <a:t>Oslo</a:t>
            </a:r>
          </a:p>
        </p:txBody>
      </p:sp>
    </p:spTree>
    <p:extLst>
      <p:ext uri="{BB962C8B-B14F-4D97-AF65-F5344CB8AC3E}">
        <p14:creationId xmlns:p14="http://schemas.microsoft.com/office/powerpoint/2010/main" val="47075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TextBox 6"/>
          <p:cNvSpPr txBox="1">
            <a:spLocks noChangeArrowheads="1"/>
          </p:cNvSpPr>
          <p:nvPr/>
        </p:nvSpPr>
        <p:spPr bwMode="auto">
          <a:xfrm>
            <a:off x="2840893" y="2127087"/>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CA" altLang="en-US" dirty="0">
              <a:solidFill>
                <a:srgbClr val="FFFFFF"/>
              </a:solidFill>
              <a:cs typeface="Arial" pitchFamily="34" charset="0"/>
            </a:endParaRPr>
          </a:p>
          <a:p>
            <a:pPr eaLnBrk="1" hangingPunct="1"/>
            <a:endParaRPr lang="en-CA" altLang="en-US" dirty="0">
              <a:solidFill>
                <a:srgbClr val="FFFFFF"/>
              </a:solidFill>
              <a:cs typeface="Arial" pitchFamily="34" charset="0"/>
            </a:endParaRPr>
          </a:p>
        </p:txBody>
      </p:sp>
      <p:pic>
        <p:nvPicPr>
          <p:cNvPr id="3" name="Picture 2">
            <a:extLst>
              <a:ext uri="{FF2B5EF4-FFF2-40B4-BE49-F238E27FC236}">
                <a16:creationId xmlns:a16="http://schemas.microsoft.com/office/drawing/2014/main" id="{A6557000-A7C3-4B5F-A665-7604967A6F60}"/>
              </a:ext>
            </a:extLst>
          </p:cNvPr>
          <p:cNvPicPr>
            <a:picLocks noChangeAspect="1"/>
          </p:cNvPicPr>
          <p:nvPr/>
        </p:nvPicPr>
        <p:blipFill rotWithShape="1">
          <a:blip r:embed="rId2"/>
          <a:srcRect t="11503" b="13333"/>
          <a:stretch/>
        </p:blipFill>
        <p:spPr>
          <a:xfrm>
            <a:off x="0" y="-1"/>
            <a:ext cx="12192000" cy="6872941"/>
          </a:xfrm>
          <a:prstGeom prst="rect">
            <a:avLst/>
          </a:prstGeom>
        </p:spPr>
      </p:pic>
      <p:sp>
        <p:nvSpPr>
          <p:cNvPr id="5" name="TextBox 4">
            <a:extLst>
              <a:ext uri="{FF2B5EF4-FFF2-40B4-BE49-F238E27FC236}">
                <a16:creationId xmlns:a16="http://schemas.microsoft.com/office/drawing/2014/main" id="{AD23E67B-C860-491D-9839-AC128F827A35}"/>
              </a:ext>
            </a:extLst>
          </p:cNvPr>
          <p:cNvSpPr txBox="1"/>
          <p:nvPr/>
        </p:nvSpPr>
        <p:spPr>
          <a:xfrm>
            <a:off x="300317" y="6376900"/>
            <a:ext cx="6445622" cy="338554"/>
          </a:xfrm>
          <a:prstGeom prst="rect">
            <a:avLst/>
          </a:prstGeom>
          <a:noFill/>
        </p:spPr>
        <p:txBody>
          <a:bodyPr wrap="square">
            <a:spAutoFit/>
          </a:bodyPr>
          <a:lstStyle/>
          <a:p>
            <a:r>
              <a:rPr lang="en-US" sz="1600" b="1" dirty="0">
                <a:solidFill>
                  <a:schemeClr val="tx1"/>
                </a:solidFill>
              </a:rPr>
              <a:t>Vancouver</a:t>
            </a:r>
            <a:endParaRPr lang="en-CA" sz="1600" b="1" dirty="0">
              <a:solidFill>
                <a:schemeClr val="tx1"/>
              </a:solidFill>
            </a:endParaRPr>
          </a:p>
        </p:txBody>
      </p:sp>
    </p:spTree>
    <p:extLst>
      <p:ext uri="{BB962C8B-B14F-4D97-AF65-F5344CB8AC3E}">
        <p14:creationId xmlns:p14="http://schemas.microsoft.com/office/powerpoint/2010/main" val="307462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Larry\Pictures\2011-01-01 Vancouver.Downtown.2005.August.FromDisc\FCN\LBB's images for CD 093.jpg"/>
          <p:cNvPicPr>
            <a:picLocks noChangeAspect="1" noChangeArrowheads="1"/>
          </p:cNvPicPr>
          <p:nvPr/>
        </p:nvPicPr>
        <p:blipFill rotWithShape="1">
          <a:blip r:embed="rId2">
            <a:extLst>
              <a:ext uri="{28A0092B-C50C-407E-A947-70E740481C1C}">
                <a14:useLocalDpi xmlns:a14="http://schemas.microsoft.com/office/drawing/2010/main" val="0"/>
              </a:ext>
            </a:extLst>
          </a:blip>
          <a:srcRect l="25974" t="26770" r="3057" b="21681"/>
          <a:stretch/>
        </p:blipFill>
        <p:spPr bwMode="auto">
          <a:xfrm>
            <a:off x="0" y="-1"/>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A5D674-94CC-4974-A0A7-CFE47574E3BF}"/>
              </a:ext>
            </a:extLst>
          </p:cNvPr>
          <p:cNvSpPr txBox="1"/>
          <p:nvPr/>
        </p:nvSpPr>
        <p:spPr>
          <a:xfrm>
            <a:off x="10587317" y="6221506"/>
            <a:ext cx="907621" cy="261610"/>
          </a:xfrm>
          <a:prstGeom prst="rect">
            <a:avLst/>
          </a:prstGeom>
          <a:noFill/>
        </p:spPr>
        <p:txBody>
          <a:bodyPr wrap="none" rtlCol="0">
            <a:spAutoFit/>
          </a:bodyPr>
          <a:lstStyle/>
          <a:p>
            <a:r>
              <a:rPr lang="en-US" sz="1100" b="1" dirty="0">
                <a:solidFill>
                  <a:schemeClr val="tx1"/>
                </a:solidFill>
              </a:rPr>
              <a:t>Vancouver</a:t>
            </a:r>
            <a:endParaRPr lang="en-CA" sz="1100" b="1" dirty="0">
              <a:solidFill>
                <a:schemeClr val="tx1"/>
              </a:solidFill>
            </a:endParaRPr>
          </a:p>
        </p:txBody>
      </p:sp>
      <p:sp>
        <p:nvSpPr>
          <p:cNvPr id="3" name="TextBox 2">
            <a:extLst>
              <a:ext uri="{FF2B5EF4-FFF2-40B4-BE49-F238E27FC236}">
                <a16:creationId xmlns:a16="http://schemas.microsoft.com/office/drawing/2014/main" id="{34F52EC4-7E3D-8300-C648-1E6C30339209}"/>
              </a:ext>
            </a:extLst>
          </p:cNvPr>
          <p:cNvSpPr txBox="1"/>
          <p:nvPr/>
        </p:nvSpPr>
        <p:spPr>
          <a:xfrm>
            <a:off x="1931068" y="5065294"/>
            <a:ext cx="7903126" cy="769441"/>
          </a:xfrm>
          <a:prstGeom prst="rect">
            <a:avLst/>
          </a:prstGeom>
          <a:noFill/>
        </p:spPr>
        <p:txBody>
          <a:bodyPr wrap="none" rtlCol="0">
            <a:spAutoFit/>
          </a:bodyPr>
          <a:lstStyle/>
          <a:p>
            <a:r>
              <a:rPr lang="en-US" sz="4400" b="1" dirty="0">
                <a:solidFill>
                  <a:srgbClr val="FFFF00"/>
                </a:solidFill>
              </a:rPr>
              <a:t>The Aspirational Imperatives</a:t>
            </a:r>
          </a:p>
        </p:txBody>
      </p:sp>
    </p:spTree>
    <p:extLst>
      <p:ext uri="{BB962C8B-B14F-4D97-AF65-F5344CB8AC3E}">
        <p14:creationId xmlns:p14="http://schemas.microsoft.com/office/powerpoint/2010/main" val="156043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FF2E2-209E-0163-5F98-1F9BA3A2FA3F}"/>
            </a:ext>
          </a:extLst>
        </p:cNvPr>
        <p:cNvGrpSpPr/>
        <p:nvPr/>
      </p:nvGrpSpPr>
      <p:grpSpPr>
        <a:xfrm>
          <a:off x="0" y="0"/>
          <a:ext cx="0" cy="0"/>
          <a:chOff x="0" y="0"/>
          <a:chExt cx="0" cy="0"/>
        </a:xfrm>
      </p:grpSpPr>
      <p:pic>
        <p:nvPicPr>
          <p:cNvPr id="25602" name="Picture 2">
            <a:extLst>
              <a:ext uri="{FF2B5EF4-FFF2-40B4-BE49-F238E27FC236}">
                <a16:creationId xmlns:a16="http://schemas.microsoft.com/office/drawing/2014/main" id="{6ACCE4B1-6B65-8DE1-7AAB-16A2E7E4EF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529"/>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27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User\Documents\XX.Archive.LBBBook2Vancouverism.BackedUpTo2020Oct\Vancouverism.PreEdit.LastVersion.Fugures.2018Sept\Vancouverism.Fig9-2.MarinaDodis.jpeg"/>
          <p:cNvPicPr>
            <a:picLocks noChangeAspect="1" noChangeArrowheads="1"/>
          </p:cNvPicPr>
          <p:nvPr/>
        </p:nvPicPr>
        <p:blipFill rotWithShape="1">
          <a:blip r:embed="rId2">
            <a:extLst>
              <a:ext uri="{28A0092B-C50C-407E-A947-70E740481C1C}">
                <a14:useLocalDpi xmlns:a14="http://schemas.microsoft.com/office/drawing/2010/main" val="0"/>
              </a:ext>
            </a:extLst>
          </a:blip>
          <a:srcRect t="17006" r="14029" b="8667"/>
          <a:stretch/>
        </p:blipFill>
        <p:spPr bwMode="auto">
          <a:xfrm>
            <a:off x="0" y="0"/>
            <a:ext cx="12192000" cy="68246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A21E1C9-F89E-6514-10E0-896B7A0A59C9}"/>
              </a:ext>
            </a:extLst>
          </p:cNvPr>
          <p:cNvSpPr txBox="1"/>
          <p:nvPr/>
        </p:nvSpPr>
        <p:spPr>
          <a:xfrm>
            <a:off x="156410" y="4740443"/>
            <a:ext cx="2797561" cy="830997"/>
          </a:xfrm>
          <a:prstGeom prst="rect">
            <a:avLst/>
          </a:prstGeom>
          <a:noFill/>
        </p:spPr>
        <p:txBody>
          <a:bodyPr wrap="none" rtlCol="0">
            <a:spAutoFit/>
          </a:bodyPr>
          <a:lstStyle/>
          <a:p>
            <a:r>
              <a:rPr lang="en-US" sz="2400" b="1" dirty="0">
                <a:solidFill>
                  <a:srgbClr val="FFFF00"/>
                </a:solidFill>
              </a:rPr>
              <a:t>Multi-disciplinary </a:t>
            </a:r>
          </a:p>
          <a:p>
            <a:r>
              <a:rPr lang="en-US" sz="2400" b="1" dirty="0">
                <a:solidFill>
                  <a:srgbClr val="FFFF00"/>
                </a:solidFill>
              </a:rPr>
              <a:t>collaboration</a:t>
            </a:r>
          </a:p>
        </p:txBody>
      </p:sp>
    </p:spTree>
    <p:extLst>
      <p:ext uri="{BB962C8B-B14F-4D97-AF65-F5344CB8AC3E}">
        <p14:creationId xmlns:p14="http://schemas.microsoft.com/office/powerpoint/2010/main" val="370200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2900A-5ECB-14C0-BF19-3ECCCB2C0B46}"/>
            </a:ext>
          </a:extLst>
        </p:cNvPr>
        <p:cNvGrpSpPr/>
        <p:nvPr/>
      </p:nvGrpSpPr>
      <p:grpSpPr>
        <a:xfrm>
          <a:off x="0" y="0"/>
          <a:ext cx="0" cy="0"/>
          <a:chOff x="0" y="0"/>
          <a:chExt cx="0" cy="0"/>
        </a:xfrm>
      </p:grpSpPr>
      <p:pic>
        <p:nvPicPr>
          <p:cNvPr id="32770" name="Picture 2" descr="ICEC 2025 | Website for the International Conference on Evolving Cities">
            <a:extLst>
              <a:ext uri="{FF2B5EF4-FFF2-40B4-BE49-F238E27FC236}">
                <a16:creationId xmlns:a16="http://schemas.microsoft.com/office/drawing/2014/main" id="{03424DEE-E193-E3DE-BE39-59594F7704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42" t="20035" b="15351"/>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CBF727-70E8-2E19-DF1C-E86FC18F3D8A}"/>
              </a:ext>
            </a:extLst>
          </p:cNvPr>
          <p:cNvSpPr txBox="1"/>
          <p:nvPr/>
        </p:nvSpPr>
        <p:spPr>
          <a:xfrm>
            <a:off x="4716379" y="1377616"/>
            <a:ext cx="2629246" cy="830997"/>
          </a:xfrm>
          <a:prstGeom prst="rect">
            <a:avLst/>
          </a:prstGeom>
          <a:noFill/>
        </p:spPr>
        <p:txBody>
          <a:bodyPr wrap="none" rtlCol="0">
            <a:spAutoFit/>
          </a:bodyPr>
          <a:lstStyle/>
          <a:p>
            <a:r>
              <a:rPr lang="en-US" sz="2400" b="1" dirty="0">
                <a:solidFill>
                  <a:srgbClr val="FFFF00"/>
                </a:solidFill>
              </a:rPr>
              <a:t>Universalization </a:t>
            </a:r>
          </a:p>
          <a:p>
            <a:r>
              <a:rPr lang="en-US" sz="2400" b="1" dirty="0">
                <a:solidFill>
                  <a:srgbClr val="FFFF00"/>
                </a:solidFill>
              </a:rPr>
              <a:t>of Innovations</a:t>
            </a:r>
          </a:p>
        </p:txBody>
      </p:sp>
    </p:spTree>
    <p:extLst>
      <p:ext uri="{BB962C8B-B14F-4D97-AF65-F5344CB8AC3E}">
        <p14:creationId xmlns:p14="http://schemas.microsoft.com/office/powerpoint/2010/main" val="366781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7314" name="Picture 2" descr="IMG_0480"/>
          <p:cNvPicPr>
            <a:picLocks noGrp="1" noChangeAspect="1" noChangeArrowheads="1"/>
          </p:cNvPicPr>
          <p:nvPr>
            <p:ph/>
          </p:nvPr>
        </p:nvPicPr>
        <p:blipFill rotWithShape="1">
          <a:blip r:embed="rId2">
            <a:lum bright="6000"/>
            <a:extLst>
              <a:ext uri="{28A0092B-C50C-407E-A947-70E740481C1C}">
                <a14:useLocalDpi xmlns:a14="http://schemas.microsoft.com/office/drawing/2010/main" val="0"/>
              </a:ext>
            </a:extLst>
          </a:blip>
          <a:srcRect l="10559" t="22809" b="5059"/>
          <a:stretch>
            <a:fillRect/>
          </a:stretch>
        </p:blipFill>
        <p:spPr>
          <a:xfrm>
            <a:off x="0" y="6424"/>
            <a:ext cx="12192000" cy="6900878"/>
          </a:xfrm>
          <a:noFill/>
        </p:spPr>
      </p:pic>
      <p:sp>
        <p:nvSpPr>
          <p:cNvPr id="2" name="TextBox 1">
            <a:extLst>
              <a:ext uri="{FF2B5EF4-FFF2-40B4-BE49-F238E27FC236}">
                <a16:creationId xmlns:a16="http://schemas.microsoft.com/office/drawing/2014/main" id="{63214F51-3DFE-7D54-501C-FDA749039165}"/>
              </a:ext>
            </a:extLst>
          </p:cNvPr>
          <p:cNvSpPr txBox="1"/>
          <p:nvPr/>
        </p:nvSpPr>
        <p:spPr>
          <a:xfrm>
            <a:off x="8999622" y="5678904"/>
            <a:ext cx="2727029" cy="830997"/>
          </a:xfrm>
          <a:prstGeom prst="rect">
            <a:avLst/>
          </a:prstGeom>
          <a:noFill/>
        </p:spPr>
        <p:txBody>
          <a:bodyPr wrap="none" rtlCol="0">
            <a:spAutoFit/>
          </a:bodyPr>
          <a:lstStyle/>
          <a:p>
            <a:r>
              <a:rPr lang="en-US" sz="2400" b="1" dirty="0">
                <a:solidFill>
                  <a:srgbClr val="FFFF00"/>
                </a:solidFill>
              </a:rPr>
              <a:t>Intelligent Public </a:t>
            </a:r>
          </a:p>
          <a:p>
            <a:r>
              <a:rPr lang="en-US" sz="2400" b="1" dirty="0">
                <a:solidFill>
                  <a:srgbClr val="FFFF00"/>
                </a:solidFill>
              </a:rPr>
              <a:t>Engagement</a:t>
            </a:r>
          </a:p>
        </p:txBody>
      </p:sp>
    </p:spTree>
    <p:extLst>
      <p:ext uri="{BB962C8B-B14F-4D97-AF65-F5344CB8AC3E}">
        <p14:creationId xmlns:p14="http://schemas.microsoft.com/office/powerpoint/2010/main" val="425815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E:\2013-06-13 Amsterdam.Paris.Copenhagen.MayJune2013\Amsterdam.Paris.Copenhagen.MayJune2013 0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854729" y="4696665"/>
            <a:ext cx="4086375" cy="400110"/>
          </a:xfrm>
          <a:prstGeom prst="rect">
            <a:avLst/>
          </a:prstGeom>
          <a:noFill/>
        </p:spPr>
        <p:txBody>
          <a:bodyPr wrap="none" rtlCol="0">
            <a:spAutoFit/>
          </a:bodyPr>
          <a:lstStyle/>
          <a:p>
            <a:r>
              <a:rPr lang="en-US" sz="2000" b="1" dirty="0">
                <a:solidFill>
                  <a:srgbClr val="FFFF00"/>
                </a:solidFill>
              </a:rPr>
              <a:t>… a LEED Platinum community!</a:t>
            </a:r>
          </a:p>
        </p:txBody>
      </p:sp>
      <p:sp>
        <p:nvSpPr>
          <p:cNvPr id="3" name="TextBox 2"/>
          <p:cNvSpPr txBox="1"/>
          <p:nvPr/>
        </p:nvSpPr>
        <p:spPr>
          <a:xfrm>
            <a:off x="2709746" y="4111890"/>
            <a:ext cx="5553123" cy="400110"/>
          </a:xfrm>
          <a:prstGeom prst="rect">
            <a:avLst/>
          </a:prstGeom>
          <a:noFill/>
        </p:spPr>
        <p:txBody>
          <a:bodyPr wrap="none" rtlCol="0">
            <a:spAutoFit/>
          </a:bodyPr>
          <a:lstStyle/>
          <a:p>
            <a:r>
              <a:rPr lang="en-US" sz="2000" b="1" dirty="0">
                <a:solidFill>
                  <a:schemeClr val="tx1"/>
                </a:solidFill>
              </a:rPr>
              <a:t>Vancouver 2010 Olympics – Athletes Village</a:t>
            </a:r>
          </a:p>
        </p:txBody>
      </p:sp>
      <p:pic>
        <p:nvPicPr>
          <p:cNvPr id="5" name="Picture 2" descr="MW po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0">
            <a:off x="8613093" y="118047"/>
            <a:ext cx="2952369" cy="370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A7F4CC9-BB61-C686-B796-0F9FECA54469}"/>
              </a:ext>
            </a:extLst>
          </p:cNvPr>
          <p:cNvSpPr txBox="1"/>
          <p:nvPr/>
        </p:nvSpPr>
        <p:spPr>
          <a:xfrm>
            <a:off x="613611" y="637674"/>
            <a:ext cx="1893467" cy="400110"/>
          </a:xfrm>
          <a:prstGeom prst="rect">
            <a:avLst/>
          </a:prstGeom>
          <a:noFill/>
        </p:spPr>
        <p:txBody>
          <a:bodyPr wrap="none" rtlCol="0">
            <a:spAutoFit/>
          </a:bodyPr>
          <a:lstStyle/>
          <a:p>
            <a:r>
              <a:rPr lang="en-US" sz="2000" b="1" dirty="0">
                <a:solidFill>
                  <a:schemeClr val="accent6">
                    <a:lumMod val="75000"/>
                  </a:schemeClr>
                </a:solidFill>
              </a:rPr>
              <a:t>One Example:</a:t>
            </a:r>
          </a:p>
        </p:txBody>
      </p:sp>
    </p:spTree>
    <p:extLst>
      <p:ext uri="{BB962C8B-B14F-4D97-AF65-F5344CB8AC3E}">
        <p14:creationId xmlns:p14="http://schemas.microsoft.com/office/powerpoint/2010/main" val="174930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C:\Users\Larry\Pictures\2012-05-10 Paris.Vancouver.2012FirstQuarter\Paris.Vancouver.2012FirstQuarter 2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8BFF500-3422-CAF7-07E3-864E812C34FC}"/>
              </a:ext>
            </a:extLst>
          </p:cNvPr>
          <p:cNvSpPr txBox="1"/>
          <p:nvPr/>
        </p:nvSpPr>
        <p:spPr>
          <a:xfrm>
            <a:off x="582312" y="229971"/>
            <a:ext cx="6156754" cy="1569660"/>
          </a:xfrm>
          <a:prstGeom prst="rect">
            <a:avLst/>
          </a:prstGeom>
          <a:noFill/>
        </p:spPr>
        <p:txBody>
          <a:bodyPr wrap="square">
            <a:spAutoFit/>
          </a:bodyPr>
          <a:lstStyle/>
          <a:p>
            <a:r>
              <a:rPr lang="en-US" sz="3200" b="1" dirty="0">
                <a:solidFill>
                  <a:srgbClr val="FFFF00"/>
                </a:solidFill>
              </a:rPr>
              <a:t>…Look Ahead</a:t>
            </a:r>
          </a:p>
          <a:p>
            <a:endParaRPr lang="en-US" sz="3200" b="1" dirty="0">
              <a:solidFill>
                <a:srgbClr val="FFFF00"/>
              </a:solidFill>
            </a:endParaRPr>
          </a:p>
          <a:p>
            <a:r>
              <a:rPr lang="en-US" sz="3200" b="1" dirty="0">
                <a:solidFill>
                  <a:srgbClr val="FFFF00"/>
                </a:solidFill>
              </a:rPr>
              <a:t>…Up the Ante</a:t>
            </a:r>
          </a:p>
        </p:txBody>
      </p:sp>
    </p:spTree>
    <p:extLst>
      <p:ext uri="{BB962C8B-B14F-4D97-AF65-F5344CB8AC3E}">
        <p14:creationId xmlns:p14="http://schemas.microsoft.com/office/powerpoint/2010/main" val="285420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3"/>
          <p:cNvPicPr>
            <a:picLocks noChangeAspect="1"/>
          </p:cNvPicPr>
          <p:nvPr/>
        </p:nvPicPr>
        <p:blipFill>
          <a:blip r:embed="rId2">
            <a:extLst>
              <a:ext uri="{28A0092B-C50C-407E-A947-70E740481C1C}">
                <a14:useLocalDpi xmlns:a14="http://schemas.microsoft.com/office/drawing/2010/main" val="0"/>
              </a:ext>
            </a:extLst>
          </a:blip>
          <a:srcRect t="2222" r="1666"/>
          <a:stretch>
            <a:fillRect/>
          </a:stretch>
        </p:blipFill>
        <p:spPr bwMode="auto">
          <a:xfrm>
            <a:off x="0" y="0"/>
            <a:ext cx="122618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7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8" name="Picture 2" descr="C:\Users\Larry\Pictures\2011-11-05 Vancouver.Victoria.Fall2011\Vancouver.Victoria.Fall2011 076.JPG"/>
          <p:cNvPicPr>
            <a:picLocks noChangeAspect="1" noChangeArrowheads="1"/>
          </p:cNvPicPr>
          <p:nvPr/>
        </p:nvPicPr>
        <p:blipFill rotWithShape="1">
          <a:blip r:embed="rId2">
            <a:extLst>
              <a:ext uri="{28A0092B-C50C-407E-A947-70E740481C1C}">
                <a14:useLocalDpi xmlns:a14="http://schemas.microsoft.com/office/drawing/2010/main" val="0"/>
              </a:ext>
            </a:extLst>
          </a:blip>
          <a:srcRect t="10732" b="7480"/>
          <a:stretch/>
        </p:blipFill>
        <p:spPr bwMode="auto">
          <a:xfrm>
            <a:off x="-111512" y="-2"/>
            <a:ext cx="12303512"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7" name="TextBox 1"/>
          <p:cNvSpPr txBox="1">
            <a:spLocks noChangeArrowheads="1"/>
          </p:cNvSpPr>
          <p:nvPr/>
        </p:nvSpPr>
        <p:spPr bwMode="auto">
          <a:xfrm>
            <a:off x="983787" y="4583153"/>
            <a:ext cx="2746265" cy="707886"/>
          </a:xfrm>
          <a:prstGeom prst="rect">
            <a:avLst/>
          </a:prstGeom>
          <a:noFill/>
          <a:ln w="9525">
            <a:noFill/>
            <a:miter lim="800000"/>
            <a:headEnd/>
            <a:tailEnd/>
          </a:ln>
        </p:spPr>
        <p:txBody>
          <a:bodyPr wrap="none">
            <a:spAutoFit/>
          </a:bodyPr>
          <a:lstStyle/>
          <a:p>
            <a:pPr>
              <a:defRPr/>
            </a:pPr>
            <a:r>
              <a:rPr lang="en-CA" sz="4000" b="1" dirty="0">
                <a:solidFill>
                  <a:srgbClr val="C00000"/>
                </a:solidFill>
                <a:latin typeface="+mn-lt"/>
                <a:cs typeface="Arial" pitchFamily="34" charset="0"/>
              </a:rPr>
              <a:t>Thank you</a:t>
            </a:r>
          </a:p>
        </p:txBody>
      </p:sp>
    </p:spTree>
    <p:extLst>
      <p:ext uri="{BB962C8B-B14F-4D97-AF65-F5344CB8AC3E}">
        <p14:creationId xmlns:p14="http://schemas.microsoft.com/office/powerpoint/2010/main" val="97437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AER35"/>
          <p:cNvPicPr>
            <a:picLocks noChangeAspect="1" noChangeArrowheads="1"/>
          </p:cNvPicPr>
          <p:nvPr/>
        </p:nvPicPr>
        <p:blipFill rotWithShape="1">
          <a:blip r:embed="rId2">
            <a:extLst>
              <a:ext uri="{28A0092B-C50C-407E-A947-70E740481C1C}">
                <a14:useLocalDpi xmlns:a14="http://schemas.microsoft.com/office/drawing/2010/main" val="0"/>
              </a:ext>
            </a:extLst>
          </a:blip>
          <a:srcRect l="771" t="8598" r="10551" b="9851"/>
          <a:stretch/>
        </p:blipFill>
        <p:spPr bwMode="auto">
          <a:xfrm>
            <a:off x="4234" y="1"/>
            <a:ext cx="1220227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5BE9FBB-6453-46D6-9BEC-D7172A9F4694}"/>
              </a:ext>
            </a:extLst>
          </p:cNvPr>
          <p:cNvSpPr txBox="1"/>
          <p:nvPr/>
        </p:nvSpPr>
        <p:spPr>
          <a:xfrm>
            <a:off x="-1" y="5217459"/>
            <a:ext cx="12202279" cy="646331"/>
          </a:xfrm>
          <a:prstGeom prst="rect">
            <a:avLst/>
          </a:prstGeom>
          <a:noFill/>
        </p:spPr>
        <p:txBody>
          <a:bodyPr wrap="square" rtlCol="0">
            <a:spAutoFit/>
          </a:bodyPr>
          <a:lstStyle/>
          <a:p>
            <a:r>
              <a:rPr lang="en-US" sz="3600" b="1" dirty="0">
                <a:solidFill>
                  <a:srgbClr val="FFFF00"/>
                </a:solidFill>
              </a:rPr>
              <a:t>                             </a:t>
            </a:r>
            <a:r>
              <a:rPr lang="en-US" sz="2400" b="1" dirty="0">
                <a:solidFill>
                  <a:srgbClr val="FFFF00"/>
                </a:solidFill>
              </a:rPr>
              <a:t>Let’s have a conversation….</a:t>
            </a:r>
            <a:endParaRPr lang="en-CA" sz="2400" b="1" dirty="0">
              <a:solidFill>
                <a:srgbClr val="FFFF00"/>
              </a:solidFill>
            </a:endParaRPr>
          </a:p>
        </p:txBody>
      </p:sp>
    </p:spTree>
    <p:extLst>
      <p:ext uri="{BB962C8B-B14F-4D97-AF65-F5344CB8AC3E}">
        <p14:creationId xmlns:p14="http://schemas.microsoft.com/office/powerpoint/2010/main" val="80301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4A025-17F3-1CA9-29D6-5639B52B3BA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FC66CDB-FC7F-1AEB-D45F-19757A8EAC16}"/>
              </a:ext>
            </a:extLst>
          </p:cNvPr>
          <p:cNvSpPr txBox="1"/>
          <p:nvPr/>
        </p:nvSpPr>
        <p:spPr>
          <a:xfrm>
            <a:off x="11121292" y="6277708"/>
            <a:ext cx="641522" cy="338554"/>
          </a:xfrm>
          <a:prstGeom prst="rect">
            <a:avLst/>
          </a:prstGeom>
          <a:noFill/>
        </p:spPr>
        <p:txBody>
          <a:bodyPr wrap="none" rtlCol="0">
            <a:spAutoFit/>
          </a:bodyPr>
          <a:lstStyle/>
          <a:p>
            <a:r>
              <a:rPr lang="en-US" sz="1600" b="1" dirty="0">
                <a:solidFill>
                  <a:schemeClr val="tx1"/>
                </a:solidFill>
              </a:rPr>
              <a:t>Oslo</a:t>
            </a:r>
          </a:p>
        </p:txBody>
      </p:sp>
    </p:spTree>
    <p:extLst>
      <p:ext uri="{BB962C8B-B14F-4D97-AF65-F5344CB8AC3E}">
        <p14:creationId xmlns:p14="http://schemas.microsoft.com/office/powerpoint/2010/main" val="310509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Users\User\Pictures\Australia.2015.Pictures\Melbourne.2015-03-19\IMG_50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5406886"/>
            <a:ext cx="12192000" cy="707886"/>
          </a:xfrm>
          <a:prstGeom prst="rect">
            <a:avLst/>
          </a:prstGeom>
          <a:noFill/>
        </p:spPr>
        <p:txBody>
          <a:bodyPr wrap="square" rtlCol="0">
            <a:spAutoFit/>
          </a:bodyPr>
          <a:lstStyle/>
          <a:p>
            <a:pPr algn="ctr"/>
            <a:r>
              <a:rPr lang="en-US" sz="4000" b="1" dirty="0">
                <a:solidFill>
                  <a:srgbClr val="FFFF00"/>
                </a:solidFill>
              </a:rPr>
              <a:t>Liveability</a:t>
            </a:r>
          </a:p>
        </p:txBody>
      </p:sp>
      <p:sp>
        <p:nvSpPr>
          <p:cNvPr id="5" name="TextBox 4">
            <a:extLst>
              <a:ext uri="{FF2B5EF4-FFF2-40B4-BE49-F238E27FC236}">
                <a16:creationId xmlns:a16="http://schemas.microsoft.com/office/drawing/2014/main" id="{412F5695-44B4-4DF8-836A-BA1B57DB2B8B}"/>
              </a:ext>
            </a:extLst>
          </p:cNvPr>
          <p:cNvSpPr txBox="1"/>
          <p:nvPr/>
        </p:nvSpPr>
        <p:spPr>
          <a:xfrm>
            <a:off x="9888071" y="6317109"/>
            <a:ext cx="6185646" cy="261610"/>
          </a:xfrm>
          <a:prstGeom prst="rect">
            <a:avLst/>
          </a:prstGeom>
          <a:noFill/>
        </p:spPr>
        <p:txBody>
          <a:bodyPr wrap="square">
            <a:spAutoFit/>
          </a:bodyPr>
          <a:lstStyle/>
          <a:p>
            <a:r>
              <a:rPr lang="en-US" sz="1100" b="1" dirty="0">
                <a:solidFill>
                  <a:schemeClr val="tx1"/>
                </a:solidFill>
              </a:rPr>
              <a:t>Melbourne</a:t>
            </a:r>
          </a:p>
        </p:txBody>
      </p:sp>
    </p:spTree>
    <p:extLst>
      <p:ext uri="{BB962C8B-B14F-4D97-AF65-F5344CB8AC3E}">
        <p14:creationId xmlns:p14="http://schemas.microsoft.com/office/powerpoint/2010/main" val="274153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B1B8F-DFED-1270-92A9-E64045419F5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8CE4B1F-932C-DF57-00A0-2FD2897F323B}"/>
              </a:ext>
            </a:extLst>
          </p:cNvPr>
          <p:cNvSpPr txBox="1"/>
          <p:nvPr/>
        </p:nvSpPr>
        <p:spPr>
          <a:xfrm>
            <a:off x="11121292" y="6277708"/>
            <a:ext cx="641522" cy="338554"/>
          </a:xfrm>
          <a:prstGeom prst="rect">
            <a:avLst/>
          </a:prstGeom>
          <a:noFill/>
        </p:spPr>
        <p:txBody>
          <a:bodyPr wrap="none" rtlCol="0">
            <a:spAutoFit/>
          </a:bodyPr>
          <a:lstStyle/>
          <a:p>
            <a:r>
              <a:rPr lang="en-US" sz="1600" b="1" dirty="0">
                <a:solidFill>
                  <a:schemeClr val="tx1"/>
                </a:solidFill>
              </a:rPr>
              <a:t>Oslo</a:t>
            </a:r>
          </a:p>
        </p:txBody>
      </p:sp>
    </p:spTree>
    <p:extLst>
      <p:ext uri="{BB962C8B-B14F-4D97-AF65-F5344CB8AC3E}">
        <p14:creationId xmlns:p14="http://schemas.microsoft.com/office/powerpoint/2010/main" val="285371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C:\Users\Larry\Pictures\2014-05-04 2014.OklahomaCity.May4\2014.OklahomaCity.May4 359.JPG"/>
          <p:cNvPicPr>
            <a:picLocks noChangeAspect="1" noChangeArrowheads="1"/>
          </p:cNvPicPr>
          <p:nvPr/>
        </p:nvPicPr>
        <p:blipFill rotWithShape="1">
          <a:blip r:embed="rId2">
            <a:extLst>
              <a:ext uri="{28A0092B-C50C-407E-A947-70E740481C1C}">
                <a14:useLocalDpi xmlns:a14="http://schemas.microsoft.com/office/drawing/2010/main" val="0"/>
              </a:ext>
            </a:extLst>
          </a:blip>
          <a:srcRect t="19486" b="4805"/>
          <a:stretch/>
        </p:blipFill>
        <p:spPr bwMode="auto">
          <a:xfrm>
            <a:off x="-1" y="-1"/>
            <a:ext cx="12186179"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72578" y="6435689"/>
            <a:ext cx="1170513" cy="261610"/>
          </a:xfrm>
          <a:prstGeom prst="rect">
            <a:avLst/>
          </a:prstGeom>
        </p:spPr>
        <p:txBody>
          <a:bodyPr wrap="none">
            <a:spAutoFit/>
          </a:bodyPr>
          <a:lstStyle/>
          <a:p>
            <a:pPr eaLnBrk="1" hangingPunct="1"/>
            <a:r>
              <a:rPr lang="en-US" altLang="en-US" sz="1100" b="1" dirty="0">
                <a:solidFill>
                  <a:schemeClr val="accent6">
                    <a:lumMod val="50000"/>
                  </a:schemeClr>
                </a:solidFill>
              </a:rPr>
              <a:t>Oklahoma City</a:t>
            </a:r>
          </a:p>
        </p:txBody>
      </p:sp>
    </p:spTree>
    <p:extLst>
      <p:ext uri="{BB962C8B-B14F-4D97-AF65-F5344CB8AC3E}">
        <p14:creationId xmlns:p14="http://schemas.microsoft.com/office/powerpoint/2010/main" val="412477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C:\Users\Larry\Pictures\2013-04-20 2013April.VancouverSeawall\2013April.VancouverSeawall 098.JPG"/>
          <p:cNvPicPr>
            <a:picLocks noChangeAspect="1" noChangeArrowheads="1"/>
          </p:cNvPicPr>
          <p:nvPr/>
        </p:nvPicPr>
        <p:blipFill rotWithShape="1">
          <a:blip r:embed="rId2">
            <a:extLst>
              <a:ext uri="{28A0092B-C50C-407E-A947-70E740481C1C}">
                <a14:useLocalDpi xmlns:a14="http://schemas.microsoft.com/office/drawing/2010/main" val="0"/>
              </a:ext>
            </a:extLst>
          </a:blip>
          <a:srcRect l="2822" t="3784" r="15897" b="23661"/>
          <a:stretch/>
        </p:blipFill>
        <p:spPr bwMode="auto">
          <a:xfrm>
            <a:off x="-18239" y="0"/>
            <a:ext cx="1221023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29420" y="6287943"/>
            <a:ext cx="907621" cy="261610"/>
          </a:xfrm>
          <a:prstGeom prst="rect">
            <a:avLst/>
          </a:prstGeom>
        </p:spPr>
        <p:txBody>
          <a:bodyPr wrap="none">
            <a:spAutoFit/>
          </a:bodyPr>
          <a:lstStyle/>
          <a:p>
            <a:pPr eaLnBrk="1" hangingPunct="1"/>
            <a:r>
              <a:rPr lang="en-US" altLang="en-US" sz="1100" b="1" dirty="0">
                <a:solidFill>
                  <a:schemeClr val="tx1"/>
                </a:solidFill>
              </a:rPr>
              <a:t>Vancouver</a:t>
            </a:r>
          </a:p>
        </p:txBody>
      </p:sp>
      <p:sp>
        <p:nvSpPr>
          <p:cNvPr id="6" name="TextBox 5">
            <a:extLst>
              <a:ext uri="{FF2B5EF4-FFF2-40B4-BE49-F238E27FC236}">
                <a16:creationId xmlns:a16="http://schemas.microsoft.com/office/drawing/2014/main" id="{DB59BDA5-0EB5-4A89-901C-ECEB859BCA6E}"/>
              </a:ext>
            </a:extLst>
          </p:cNvPr>
          <p:cNvSpPr txBox="1"/>
          <p:nvPr/>
        </p:nvSpPr>
        <p:spPr>
          <a:xfrm>
            <a:off x="-18239" y="518374"/>
            <a:ext cx="12116456" cy="707886"/>
          </a:xfrm>
          <a:prstGeom prst="rect">
            <a:avLst/>
          </a:prstGeom>
          <a:noFill/>
        </p:spPr>
        <p:txBody>
          <a:bodyPr wrap="square">
            <a:spAutoFit/>
          </a:bodyPr>
          <a:lstStyle/>
          <a:p>
            <a:pPr algn="ctr"/>
            <a:r>
              <a:rPr lang="en-US" sz="4000" b="1" dirty="0">
                <a:solidFill>
                  <a:srgbClr val="FFFF00"/>
                </a:solidFill>
              </a:rPr>
              <a:t>Sustainability</a:t>
            </a:r>
          </a:p>
        </p:txBody>
      </p:sp>
    </p:spTree>
    <p:extLst>
      <p:ext uri="{BB962C8B-B14F-4D97-AF65-F5344CB8AC3E}">
        <p14:creationId xmlns:p14="http://schemas.microsoft.com/office/powerpoint/2010/main" val="362715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Larry\Pictures\2011-01-01 Australia.2005.FromDisc\Australia Trip\P1010322.JPG"/>
          <p:cNvPicPr>
            <a:picLocks noChangeAspect="1" noChangeArrowheads="1"/>
          </p:cNvPicPr>
          <p:nvPr/>
        </p:nvPicPr>
        <p:blipFill rotWithShape="1">
          <a:blip r:embed="rId2">
            <a:extLst>
              <a:ext uri="{28A0092B-C50C-407E-A947-70E740481C1C}">
                <a14:useLocalDpi xmlns:a14="http://schemas.microsoft.com/office/drawing/2010/main" val="0"/>
              </a:ext>
            </a:extLst>
          </a:blip>
          <a:srcRect t="22160" r="8624" b="7705"/>
          <a:stretch/>
        </p:blipFill>
        <p:spPr bwMode="auto">
          <a:xfrm>
            <a:off x="-1" y="0"/>
            <a:ext cx="12192001" cy="686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6345F00-DB13-4D00-99B5-B95107A5D868}"/>
              </a:ext>
            </a:extLst>
          </p:cNvPr>
          <p:cNvSpPr txBox="1"/>
          <p:nvPr/>
        </p:nvSpPr>
        <p:spPr>
          <a:xfrm>
            <a:off x="268941" y="6220018"/>
            <a:ext cx="6185646" cy="261610"/>
          </a:xfrm>
          <a:prstGeom prst="rect">
            <a:avLst/>
          </a:prstGeom>
          <a:noFill/>
        </p:spPr>
        <p:txBody>
          <a:bodyPr wrap="square">
            <a:spAutoFit/>
          </a:bodyPr>
          <a:lstStyle/>
          <a:p>
            <a:r>
              <a:rPr lang="en-US" sz="1100" b="1" dirty="0">
                <a:solidFill>
                  <a:schemeClr val="tx1"/>
                </a:solidFill>
              </a:rPr>
              <a:t>Vancouver</a:t>
            </a:r>
            <a:endParaRPr lang="en-CA" sz="1100" b="1" dirty="0">
              <a:solidFill>
                <a:schemeClr val="tx1"/>
              </a:solidFill>
            </a:endParaRPr>
          </a:p>
        </p:txBody>
      </p:sp>
    </p:spTree>
    <p:extLst>
      <p:ext uri="{BB962C8B-B14F-4D97-AF65-F5344CB8AC3E}">
        <p14:creationId xmlns:p14="http://schemas.microsoft.com/office/powerpoint/2010/main" val="32007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10736</TotalTime>
  <Words>259</Words>
  <Application>Microsoft Office PowerPoint</Application>
  <PresentationFormat>Widescreen</PresentationFormat>
  <Paragraphs>106</Paragraphs>
  <Slides>60</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 Turner</dc:creator>
  <cp:lastModifiedBy>Larry Beasley</cp:lastModifiedBy>
  <cp:revision>427</cp:revision>
  <dcterms:modified xsi:type="dcterms:W3CDTF">2025-11-14T00:43:03Z</dcterms:modified>
</cp:coreProperties>
</file>