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2.xml" ContentType="application/vnd.openxmlformats-officedocument.presentationml.notesSlide+xml"/>
  <Override PartName="/ppt/ink/ink12.xml" ContentType="application/inkml+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4.xml" ContentType="application/inkml+xml"/>
  <Override PartName="/ppt/ink/ink1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20.xml" ContentType="application/vnd.openxmlformats-officedocument.presentationml.notesSlide+xml"/>
  <Override PartName="/ppt/ink/ink26.xml" ContentType="application/inkml+xml"/>
  <Override PartName="/ppt/ink/ink2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9"/>
  </p:notesMasterIdLst>
  <p:sldIdLst>
    <p:sldId id="257" r:id="rId2"/>
    <p:sldId id="304" r:id="rId3"/>
    <p:sldId id="267" r:id="rId4"/>
    <p:sldId id="305" r:id="rId5"/>
    <p:sldId id="319" r:id="rId6"/>
    <p:sldId id="320" r:id="rId7"/>
    <p:sldId id="270" r:id="rId8"/>
    <p:sldId id="321" r:id="rId9"/>
    <p:sldId id="322" r:id="rId10"/>
    <p:sldId id="318" r:id="rId11"/>
    <p:sldId id="273" r:id="rId12"/>
    <p:sldId id="323" r:id="rId13"/>
    <p:sldId id="325" r:id="rId14"/>
    <p:sldId id="326" r:id="rId15"/>
    <p:sldId id="327" r:id="rId16"/>
    <p:sldId id="328" r:id="rId17"/>
    <p:sldId id="317" r:id="rId18"/>
    <p:sldId id="329" r:id="rId19"/>
    <p:sldId id="330" r:id="rId20"/>
    <p:sldId id="331" r:id="rId21"/>
    <p:sldId id="332" r:id="rId22"/>
    <p:sldId id="334" r:id="rId23"/>
    <p:sldId id="335" r:id="rId24"/>
    <p:sldId id="336" r:id="rId25"/>
    <p:sldId id="307" r:id="rId26"/>
    <p:sldId id="309" r:id="rId27"/>
    <p:sldId id="337" r:id="rId28"/>
    <p:sldId id="310" r:id="rId29"/>
    <p:sldId id="311" r:id="rId30"/>
    <p:sldId id="312" r:id="rId31"/>
    <p:sldId id="313" r:id="rId32"/>
    <p:sldId id="314" r:id="rId33"/>
    <p:sldId id="338" r:id="rId34"/>
    <p:sldId id="301" r:id="rId35"/>
    <p:sldId id="275" r:id="rId36"/>
    <p:sldId id="276" r:id="rId37"/>
    <p:sldId id="288" r:id="rId38"/>
    <p:sldId id="259" r:id="rId39"/>
    <p:sldId id="291" r:id="rId40"/>
    <p:sldId id="272" r:id="rId41"/>
    <p:sldId id="269" r:id="rId42"/>
    <p:sldId id="292" r:id="rId43"/>
    <p:sldId id="296" r:id="rId44"/>
    <p:sldId id="294" r:id="rId45"/>
    <p:sldId id="256" r:id="rId46"/>
    <p:sldId id="293" r:id="rId47"/>
    <p:sldId id="297" r:id="rId48"/>
    <p:sldId id="285" r:id="rId49"/>
    <p:sldId id="279" r:id="rId50"/>
    <p:sldId id="278" r:id="rId51"/>
    <p:sldId id="280" r:id="rId52"/>
    <p:sldId id="286" r:id="rId53"/>
    <p:sldId id="281" r:id="rId54"/>
    <p:sldId id="289" r:id="rId55"/>
    <p:sldId id="299" r:id="rId56"/>
    <p:sldId id="302" r:id="rId57"/>
    <p:sldId id="264" r:id="rId58"/>
  </p:sldIdLst>
  <p:sldSz cx="12192000" cy="6858000"/>
  <p:notesSz cx="6858000" cy="9144000"/>
  <p:embeddedFontLst>
    <p:embeddedFont>
      <p:font typeface="Roboto" panose="02000000000000000000" pitchFamily="2" charset="0"/>
      <p:regular r:id="rId60"/>
      <p:bold r:id="rId61"/>
      <p:italic r:id="rId62"/>
      <p:boldItalic r:id="rId63"/>
    </p:embeddedFont>
    <p:embeddedFont>
      <p:font typeface="Roboto Black" panose="02000000000000000000" pitchFamily="2" charset="0"/>
      <p:bold r:id="rId64"/>
      <p:boldItalic r:id="rId65"/>
    </p:embeddedFont>
    <p:embeddedFont>
      <p:font typeface="Roboto Light" panose="02000000000000000000" pitchFamily="2" charset="0"/>
      <p:regular r:id="rId66"/>
      <p:italic r:id="rId67"/>
    </p:embeddedFont>
    <p:embeddedFont>
      <p:font typeface="Roboto Medium" panose="02000000000000000000" pitchFamily="2"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354338-D5BD-4E6A-3567-A3D0E29AE367}" name="Jason Guldin" initials="JG" userId="S::JGuldin@rjc.ca::ba6b6136-02f6-4a96-953d-25fb244313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FF"/>
    <a:srgbClr val="9BBB59"/>
    <a:srgbClr val="558ED5"/>
    <a:srgbClr val="000000"/>
    <a:srgbClr val="E46C0A"/>
    <a:srgbClr val="8064A2"/>
    <a:srgbClr val="608CAB"/>
    <a:srgbClr val="5CB37C"/>
    <a:srgbClr val="FFFFFF"/>
    <a:srgbClr val="3CB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283BD-1740-63CF-B55E-A1E83B3472B5}" v="25" dt="2025-11-14T06:25:32.423"/>
    <p1510:client id="{D0C3F47C-7C55-C75F-04AE-E0276DBE509E}" v="34" dt="2025-11-14T05:04:40.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86" autoAdjust="0"/>
    <p:restoredTop sz="71759" autoAdjust="0"/>
  </p:normalViewPr>
  <p:slideViewPr>
    <p:cSldViewPr snapToGrid="0">
      <p:cViewPr varScale="1">
        <p:scale>
          <a:sx n="58" d="100"/>
          <a:sy n="58" d="100"/>
        </p:scale>
        <p:origin x="204" y="2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86" d="100"/>
          <a:sy n="86" d="100"/>
        </p:scale>
        <p:origin x="2182" y="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5401e4bc-dd14-49e9-83f0-6149a597b98a::" providerId="AD" clId="Web-{8FB283BD-1740-63CF-B55E-A1E83B3472B5}"/>
    <pc:docChg chg="modSld">
      <pc:chgData name="Guest User" userId="S::urn:spo:tenantanon#5401e4bc-dd14-49e9-83f0-6149a597b98a::" providerId="AD" clId="Web-{8FB283BD-1740-63CF-B55E-A1E83B3472B5}" dt="2025-11-14T06:25:32.423" v="24"/>
      <pc:docMkLst>
        <pc:docMk/>
      </pc:docMkLst>
      <pc:sldChg chg="modSp addAnim delAnim modAnim">
        <pc:chgData name="Guest User" userId="S::urn:spo:tenantanon#5401e4bc-dd14-49e9-83f0-6149a597b98a::" providerId="AD" clId="Web-{8FB283BD-1740-63CF-B55E-A1E83B3472B5}" dt="2025-11-14T06:25:32.423" v="24"/>
        <pc:sldMkLst>
          <pc:docMk/>
          <pc:sldMk cId="3003367034" sldId="256"/>
        </pc:sldMkLst>
        <pc:spChg chg="mod">
          <ac:chgData name="Guest User" userId="S::urn:spo:tenantanon#5401e4bc-dd14-49e9-83f0-6149a597b98a::" providerId="AD" clId="Web-{8FB283BD-1740-63CF-B55E-A1E83B3472B5}" dt="2025-11-14T06:24:21.095" v="19" actId="1076"/>
          <ac:spMkLst>
            <pc:docMk/>
            <pc:sldMk cId="3003367034" sldId="256"/>
            <ac:spMk id="39" creationId="{F67486D1-6462-523E-BB72-7A8C36D4FDC2}"/>
          </ac:spMkLst>
        </pc:spChg>
      </pc:sldChg>
    </pc:docChg>
  </pc:docChgLst>
  <pc:docChgLst>
    <pc:chgData name="Guest User" userId="S::urn:spo:tenantanon#5401e4bc-dd14-49e9-83f0-6149a597b98a::" providerId="AD" clId="Web-{D0C3F47C-7C55-C75F-04AE-E0276DBE509E}"/>
    <pc:docChg chg="modSld">
      <pc:chgData name="Guest User" userId="S::urn:spo:tenantanon#5401e4bc-dd14-49e9-83f0-6149a597b98a::" providerId="AD" clId="Web-{D0C3F47C-7C55-C75F-04AE-E0276DBE509E}" dt="2025-11-14T05:04:40.728" v="33" actId="20577"/>
      <pc:docMkLst>
        <pc:docMk/>
      </pc:docMkLst>
      <pc:sldChg chg="modSp">
        <pc:chgData name="Guest User" userId="S::urn:spo:tenantanon#5401e4bc-dd14-49e9-83f0-6149a597b98a::" providerId="AD" clId="Web-{D0C3F47C-7C55-C75F-04AE-E0276DBE509E}" dt="2025-11-14T05:04:13.086" v="9" actId="20577"/>
        <pc:sldMkLst>
          <pc:docMk/>
          <pc:sldMk cId="1234904149" sldId="259"/>
        </pc:sldMkLst>
        <pc:spChg chg="mod">
          <ac:chgData name="Guest User" userId="S::urn:spo:tenantanon#5401e4bc-dd14-49e9-83f0-6149a597b98a::" providerId="AD" clId="Web-{D0C3F47C-7C55-C75F-04AE-E0276DBE509E}" dt="2025-11-14T05:04:13.086" v="9" actId="20577"/>
          <ac:spMkLst>
            <pc:docMk/>
            <pc:sldMk cId="1234904149" sldId="259"/>
            <ac:spMk id="3" creationId="{00000000-0000-0000-0000-000000000000}"/>
          </ac:spMkLst>
        </pc:spChg>
      </pc:sldChg>
      <pc:sldChg chg="modSp">
        <pc:chgData name="Guest User" userId="S::urn:spo:tenantanon#5401e4bc-dd14-49e9-83f0-6149a597b98a::" providerId="AD" clId="Web-{D0C3F47C-7C55-C75F-04AE-E0276DBE509E}" dt="2025-11-14T05:04:40.728" v="33" actId="20577"/>
        <pc:sldMkLst>
          <pc:docMk/>
          <pc:sldMk cId="192282222" sldId="292"/>
        </pc:sldMkLst>
        <pc:spChg chg="mod">
          <ac:chgData name="Guest User" userId="S::urn:spo:tenantanon#5401e4bc-dd14-49e9-83f0-6149a597b98a::" providerId="AD" clId="Web-{D0C3F47C-7C55-C75F-04AE-E0276DBE509E}" dt="2025-11-14T05:04:40.728" v="33" actId="20577"/>
          <ac:spMkLst>
            <pc:docMk/>
            <pc:sldMk cId="192282222" sldId="292"/>
            <ac:spMk id="2" creationId="{B80A4A97-D887-5BEA-7A7D-7BA10F5A3FF9}"/>
          </ac:spMkLst>
        </pc:spChg>
      </pc:sldChg>
    </pc:docChg>
  </pc:docChgLst>
  <pc:docChgLst>
    <pc:chgData name="Sameer Hasham" userId="71939997-5b77-445f-b0d0-73beba785f5c" providerId="ADAL" clId="{B70FCAE8-04C7-4445-9F9B-990970002EBE}"/>
    <pc:docChg chg="undo custSel modSld">
      <pc:chgData name="Sameer Hasham" userId="71939997-5b77-445f-b0d0-73beba785f5c" providerId="ADAL" clId="{B70FCAE8-04C7-4445-9F9B-990970002EBE}" dt="2025-11-13T07:48:42.776" v="208" actId="20577"/>
      <pc:docMkLst>
        <pc:docMk/>
      </pc:docMkLst>
      <pc:sldChg chg="modNotesTx">
        <pc:chgData name="Sameer Hasham" userId="71939997-5b77-445f-b0d0-73beba785f5c" providerId="ADAL" clId="{B70FCAE8-04C7-4445-9F9B-990970002EBE}" dt="2025-11-13T07:34:12.802" v="118" actId="20577"/>
        <pc:sldMkLst>
          <pc:docMk/>
          <pc:sldMk cId="1234904149" sldId="259"/>
        </pc:sldMkLst>
      </pc:sldChg>
      <pc:sldChg chg="modSp mod modNotesTx">
        <pc:chgData name="Sameer Hasham" userId="71939997-5b77-445f-b0d0-73beba785f5c" providerId="ADAL" clId="{B70FCAE8-04C7-4445-9F9B-990970002EBE}" dt="2025-11-13T07:48:42.776" v="208" actId="20577"/>
        <pc:sldMkLst>
          <pc:docMk/>
          <pc:sldMk cId="2364533888" sldId="264"/>
        </pc:sldMkLst>
        <pc:spChg chg="mod">
          <ac:chgData name="Sameer Hasham" userId="71939997-5b77-445f-b0d0-73beba785f5c" providerId="ADAL" clId="{B70FCAE8-04C7-4445-9F9B-990970002EBE}" dt="2025-11-13T07:48:32.521" v="207" actId="20577"/>
          <ac:spMkLst>
            <pc:docMk/>
            <pc:sldMk cId="2364533888" sldId="264"/>
            <ac:spMk id="2" creationId="{00000000-0000-0000-0000-000000000000}"/>
          </ac:spMkLst>
        </pc:spChg>
      </pc:sldChg>
      <pc:sldChg chg="modSp modAnim">
        <pc:chgData name="Sameer Hasham" userId="71939997-5b77-445f-b0d0-73beba785f5c" providerId="ADAL" clId="{B70FCAE8-04C7-4445-9F9B-990970002EBE}" dt="2025-11-13T07:27:06.452" v="78" actId="20577"/>
        <pc:sldMkLst>
          <pc:docMk/>
          <pc:sldMk cId="4165405498" sldId="275"/>
        </pc:sldMkLst>
        <pc:spChg chg="mod">
          <ac:chgData name="Sameer Hasham" userId="71939997-5b77-445f-b0d0-73beba785f5c" providerId="ADAL" clId="{B70FCAE8-04C7-4445-9F9B-990970002EBE}" dt="2025-11-13T07:27:06.452" v="78" actId="20577"/>
          <ac:spMkLst>
            <pc:docMk/>
            <pc:sldMk cId="4165405498" sldId="275"/>
            <ac:spMk id="6" creationId="{5847BC51-4DF1-71ED-0D41-34B69F26CB7F}"/>
          </ac:spMkLst>
        </pc:spChg>
      </pc:sldChg>
      <pc:sldChg chg="modNotesTx">
        <pc:chgData name="Sameer Hasham" userId="71939997-5b77-445f-b0d0-73beba785f5c" providerId="ADAL" clId="{B70FCAE8-04C7-4445-9F9B-990970002EBE}" dt="2025-11-13T07:37:48.140" v="146" actId="20577"/>
        <pc:sldMkLst>
          <pc:docMk/>
          <pc:sldMk cId="3870146173" sldId="278"/>
        </pc:sldMkLst>
      </pc:sldChg>
      <pc:sldChg chg="modNotesTx">
        <pc:chgData name="Sameer Hasham" userId="71939997-5b77-445f-b0d0-73beba785f5c" providerId="ADAL" clId="{B70FCAE8-04C7-4445-9F9B-990970002EBE}" dt="2025-11-13T07:37:26.064" v="122" actId="6549"/>
        <pc:sldMkLst>
          <pc:docMk/>
          <pc:sldMk cId="1312977018" sldId="279"/>
        </pc:sldMkLst>
      </pc:sldChg>
      <pc:sldChg chg="modNotesTx">
        <pc:chgData name="Sameer Hasham" userId="71939997-5b77-445f-b0d0-73beba785f5c" providerId="ADAL" clId="{B70FCAE8-04C7-4445-9F9B-990970002EBE}" dt="2025-11-13T07:37:00.880" v="121" actId="313"/>
        <pc:sldMkLst>
          <pc:docMk/>
          <pc:sldMk cId="2471226639" sldId="285"/>
        </pc:sldMkLst>
      </pc:sldChg>
      <pc:sldChg chg="addSp modSp mod">
        <pc:chgData name="Sameer Hasham" userId="71939997-5b77-445f-b0d0-73beba785f5c" providerId="ADAL" clId="{B70FCAE8-04C7-4445-9F9B-990970002EBE}" dt="2025-11-13T07:40:24.383" v="206" actId="113"/>
        <pc:sldMkLst>
          <pc:docMk/>
          <pc:sldMk cId="2088475019" sldId="286"/>
        </pc:sldMkLst>
        <pc:spChg chg="mod">
          <ac:chgData name="Sameer Hasham" userId="71939997-5b77-445f-b0d0-73beba785f5c" providerId="ADAL" clId="{B70FCAE8-04C7-4445-9F9B-990970002EBE}" dt="2025-11-13T07:39:48.885" v="194" actId="21"/>
          <ac:spMkLst>
            <pc:docMk/>
            <pc:sldMk cId="2088475019" sldId="286"/>
            <ac:spMk id="2" creationId="{89B0FEC0-F2C4-EB37-2DCD-313CE093F7E2}"/>
          </ac:spMkLst>
        </pc:spChg>
        <pc:spChg chg="add mod">
          <ac:chgData name="Sameer Hasham" userId="71939997-5b77-445f-b0d0-73beba785f5c" providerId="ADAL" clId="{B70FCAE8-04C7-4445-9F9B-990970002EBE}" dt="2025-11-13T07:40:24.383" v="206" actId="113"/>
          <ac:spMkLst>
            <pc:docMk/>
            <pc:sldMk cId="2088475019" sldId="286"/>
            <ac:spMk id="6" creationId="{833A1BAD-202B-672A-DF09-B156EB0544DB}"/>
          </ac:spMkLst>
        </pc:spChg>
        <pc:picChg chg="mod">
          <ac:chgData name="Sameer Hasham" userId="71939997-5b77-445f-b0d0-73beba785f5c" providerId="ADAL" clId="{B70FCAE8-04C7-4445-9F9B-990970002EBE}" dt="2025-11-13T07:40:19.629" v="204" actId="1076"/>
          <ac:picMkLst>
            <pc:docMk/>
            <pc:sldMk cId="2088475019" sldId="286"/>
            <ac:picMk id="3" creationId="{02C4A42D-14FB-D276-47BD-DB8AF828A914}"/>
          </ac:picMkLst>
        </pc:picChg>
      </pc:sldChg>
      <pc:sldChg chg="modSp mod modNotesTx">
        <pc:chgData name="Sameer Hasham" userId="71939997-5b77-445f-b0d0-73beba785f5c" providerId="ADAL" clId="{B70FCAE8-04C7-4445-9F9B-990970002EBE}" dt="2025-11-13T07:34:49.712" v="120" actId="6549"/>
        <pc:sldMkLst>
          <pc:docMk/>
          <pc:sldMk cId="390971437" sldId="288"/>
        </pc:sldMkLst>
        <pc:spChg chg="mod">
          <ac:chgData name="Sameer Hasham" userId="71939997-5b77-445f-b0d0-73beba785f5c" providerId="ADAL" clId="{B70FCAE8-04C7-4445-9F9B-990970002EBE}" dt="2025-11-13T07:33:25.379" v="84" actId="14100"/>
          <ac:spMkLst>
            <pc:docMk/>
            <pc:sldMk cId="390971437" sldId="288"/>
            <ac:spMk id="9" creationId="{BC818ABC-E2FB-7415-A73B-ED3061A2A2B5}"/>
          </ac:spMkLst>
        </pc:spChg>
      </pc:sldChg>
      <pc:sldChg chg="addAnim delAnim">
        <pc:chgData name="Sameer Hasham" userId="71939997-5b77-445f-b0d0-73beba785f5c" providerId="ADAL" clId="{B70FCAE8-04C7-4445-9F9B-990970002EBE}" dt="2025-11-13T07:16:09.628" v="0"/>
        <pc:sldMkLst>
          <pc:docMk/>
          <pc:sldMk cId="1346790948" sldId="296"/>
        </pc:sldMkLst>
      </pc:sldChg>
      <pc:sldChg chg="modSp mod">
        <pc:chgData name="Sameer Hasham" userId="71939997-5b77-445f-b0d0-73beba785f5c" providerId="ADAL" clId="{B70FCAE8-04C7-4445-9F9B-990970002EBE}" dt="2025-11-13T07:19:23.650" v="4" actId="20577"/>
        <pc:sldMkLst>
          <pc:docMk/>
          <pc:sldMk cId="2617945787" sldId="299"/>
        </pc:sldMkLst>
        <pc:spChg chg="mod">
          <ac:chgData name="Sameer Hasham" userId="71939997-5b77-445f-b0d0-73beba785f5c" providerId="ADAL" clId="{B70FCAE8-04C7-4445-9F9B-990970002EBE}" dt="2025-11-13T07:19:23.650" v="4" actId="20577"/>
          <ac:spMkLst>
            <pc:docMk/>
            <pc:sldMk cId="2617945787" sldId="299"/>
            <ac:spMk id="2" creationId="{D3D659AD-1745-7244-6894-51A3749C7E67}"/>
          </ac:spMkLst>
        </pc:spChg>
      </pc:sldChg>
      <pc:sldChg chg="modNotesTx">
        <pc:chgData name="Sameer Hasham" userId="71939997-5b77-445f-b0d0-73beba785f5c" providerId="ADAL" clId="{B70FCAE8-04C7-4445-9F9B-990970002EBE}" dt="2025-11-13T07:25:11.850" v="21" actId="20577"/>
        <pc:sldMkLst>
          <pc:docMk/>
          <pc:sldMk cId="3589271433" sldId="30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21:12:19.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0 133,'1968'0,"-1935"-1,0-2,38-9,-36 6,57-5,621 10,-345 3,-248 0,138-5,-51-27,-2-2,61 29,-158 4,134-13,-14-7,288 15,-269 7,6689-3,-6899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0:23:22.8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74,'247'-14,"-64"1,316 0,119-4,785 1,-903 18,4454-2,-4136 54,-405-13,-148-28,-210-12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0:23:25.2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73,'66'0,"1445"-22,181 5,-1071 20,-116-21,27 0,2282 20,-1555-3,-1229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7T00:15:39.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34,'2382'0,"-1950"-17,-39 0,534 19,-548 14,98 1,-63 14,-69-2,736-23,-599-9,3521 3,-3965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7T00:15:39.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150 353,'3728'0,"-3052"-26,-60-1,835 30,-858 22,153 2,-98 21,-108-2,1152-37,-937-14,5510 5,-6205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03:34:29.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0,'15110'0'0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3:34:59.8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0 338,'3980'0,"-3613"-30,-157 7,260-23,541-27,-51 32,91-32,-724 51,165-6,1071 26,-735 5,-769 0,-1 2,61 16,-56-10,96 4,452-16,138 4,-424 22,58 4,1291-24,-871-9,-405 33,-17-1,185-31,-501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2:33.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0,'4944'0,"-4655"17,1 1,2449-17,-1235-3,-909 52,-37-1,-373-47,351 16,-494-15,266 28,-167-19,221-10,-169-5,233 1,456 5,-266 57,-413-33,170-1,-242-19,405 1,-73-4,-229 12,91 1,147 2,353-3,-523-18,188-19,-249 6,32-4,288-27,-354 32,-165 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22:42:36.8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0,'18937'0'0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2:48.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1 151,'201'2,"221"-5,-197-13,-137 8,11-3,128-4,1044 16,-1123-12,-28-1,529 7,-355 8,-55-17,64 2,-15 4,-211 0,406-25,127 34,-437 12,-19-3,226 23,-254-19,-7-6,38 5,-24 9,-61-7,124 6,73-4,-190-10,41 4,72 5,-89-15,273 12,139-2,-325-13,-94 1,147-21,108-8,2 30,-139 3,-50-3,213 28,-21-3,4-26,-125-1,254 25,-469-20,653 46,121-51,-433 4,-181 9,-21 2,-85-12,248 13,333-2,-406-14,-128 2,-91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2:51.8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1 166,'2572'0,"-2118"-22,-339 14,70-7,208-8,2193 25,-2404-17,-79 4,1351-29,-1449 40,3824 0,-3425-17,20 0,1796 18,-1983 15,-22 0,1019-13,-633-5,-389 18,-22 1,906-14,-564-6,-471 3,-64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21:12:21.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1 126,'3154'0,"-2708"-34,-68 1,1310 26,-863 12,-745-6,159-41,-201 29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22:42:55.6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66 0,'14349'-66'0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7:57.4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0 103,'48'2,"54"10,1 0,127-7,-34-1,39 24,553-22,-427-9,1749 3,-1550-39,-364 19,298-23,-191 14,121-6,618 33,-515 5,1382-3,-1493 34,-25 0,-115-18,-21-1,1094-12,-688-6,4236 3,-4690 16,-30 0,455-16,-420-15,105-3,-212 21,134-6,-187-9,-31 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8:06.7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0,'27'2,"-1"0,34 8,19 2,541-1,-371-14,6843 3,-6475 40,-284-10,540 2,7-33,-331-2,1378 3,-1637 17,-47-1,-4-15,199 12,426 9,-570-25,1718 3,-1566-16,43-1,105-2,-121 5,-378 14,-89 0,-1 1,0-1,0 1,0-1,0-1,0 1,0-1,0 1,0-2,0 1,0 0,-1-1,1 0,0 0,-1 0,0-1,1 0,4-3,7-16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8:11.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0,'2197'0,"-1852"17,-47-1,1191-12,-764-7,-301 3,-391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8:12.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1,'326'13,"-95"-1,847 41,131-29,-844-27,1144 2,-1111 17,-56 0,-104-17,134 4,-341 1,1 1,-2 1,34 12,-31-9,68 12,-70-18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22:48:14.9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1,'2308'0,"-1921"16,-30 0,272-13,609 15,-702 29,-397-30,169-3,16 1,21 2,-197-13,37 12,33 1,-139-16,143-5,-87-25,-109 26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0T02:43:39.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64,'557'-18,"-290"6,7-3,218-3,1896 19,-2333 2,-1 2,64 15,20 2,135-8,-23-2,438 59,-504-58,199-12,-178-4,-72 3,402 13,458 7,-679-22,2490 2,-2351 16,-32 1,172-20,282 6,-341 26,103 3,59 0,-82-7,-463-16,160 19,58 3,-49-16,146 4,-333-18,1142-4,-680-47,-186 7,-110 18,423-14,766 42,-801-4,-325 31,-34 2,234 14,-514-41,216 10,-72-5,129 8,-275-17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0T02:43:41.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34,'922'-17,"-83"1,1639 16,-2272 16,-46-2,301 17,255 6,15-38,-694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9T23:11:22.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1,'2246'0,"-2209"0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9T23:11:24.6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1,'161'0,"860"17,-627 6,567 23,-548-4,-23 0,-82-42,-273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21:12:23.8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28,'7922'0,"-7888"0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9T23:11:27.3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0,'2033'0,"-1997"0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9T23:11:28.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1,'2433'0,"-1839"37,-589-37,73 5,-47-4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4T07:14:20.555"/>
    </inkml:context>
    <inkml:brush xml:id="br0">
      <inkml:brushProperty name="width" value="0.3" units="cm"/>
      <inkml:brushProperty name="height" value="0.6" units="cm"/>
      <inkml:brushProperty name="color" value="#00F900"/>
      <inkml:brushProperty name="transparency" value="127"/>
      <inkml:brushProperty name="tip" value="rectangle"/>
      <inkml:brushProperty name="rasterOp" value="maskPen"/>
      <inkml:brushProperty name="ignorePressure" value="1"/>
    </inkml:brush>
  </inkml:definitions>
  <inkml:trace contextRef="#ctx0" brushRef="#br0">0 13,'167'-10,"728"8,-768 4,205 31,-301-29,-2-2,57-3,-24-1,964 2,-795 13,6-1,289-13,-514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7:17:12.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 0,'3652'-92'0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4T07:17:27.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21,'1008'0,"-858"12,1345-12,-699-1,-549 11,-196-7,181 3,-117-4,10 3,60 0,-150-5,444-9,-353 5,107-7,-41 5,-60 5,-49-3,70-3,-139 7,482-7,-104 4,-220 4,2997-1,-3009 5,8-1,490-4,-458-9,12 1,58 4,-153 6,-93-2,-14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8:11:13.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 0,'13339'-64'0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23:47:14.999"/>
    </inkml:context>
    <inkml:brush xml:id="br0">
      <inkml:brushProperty name="width" value="0.3" units="cm"/>
      <inkml:brushProperty name="height" value="0.6" units="cm"/>
      <inkml:brushProperty name="color" value="#00F900"/>
      <inkml:brushProperty name="transparency" value="127"/>
      <inkml:brushProperty name="tip" value="rectangle"/>
      <inkml:brushProperty name="rasterOp" value="maskPen"/>
      <inkml:brushProperty name="ignorePressure" value="1"/>
    </inkml:brush>
  </inkml:definitions>
  <inkml:trace contextRef="#ctx0" brushRef="#br0">0 13,'163'-10,"713"8,-752 4,201 30,-295-28,-1-2,55-3,-24-1,944 2,-778 13,6-2,282-12,-502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8:37:50.467"/>
    </inkml:context>
    <inkml:brush xml:id="br0">
      <inkml:brushProperty name="width" value="0.035" units="cm"/>
      <inkml:brushProperty name="height" value="0.035" units="cm"/>
      <inkml:brushProperty name="color" value="#E71224"/>
    </inkml:brush>
  </inkml:definitions>
  <inkml:trace contextRef="#ctx0" brushRef="#br0">9593 1 24575,'-103'139'0,"19"-28"0,-44 50 0,28-61 0,31-34 0,41-41 0,-1 0 0,-47 29 0,-11 9 0,-133 92 0,-12-19 0,180-107 0,-307 150 0,134-80 0,167-75 0,-1-2 0,-81 18 0,-126 8 0,-92 13 0,-77 9 0,-692 12 0,979-74 0,20 0 0,-279 8 0,-459-4 0,-2929-13-1365,3781 1-5461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8:37:52.350"/>
    </inkml:context>
    <inkml:brush xml:id="br0">
      <inkml:brushProperty name="width" value="0.035" units="cm"/>
      <inkml:brushProperty name="height" value="0.035" units="cm"/>
      <inkml:brushProperty name="color" value="#E71224"/>
    </inkml:brush>
  </inkml:definitions>
  <inkml:trace contextRef="#ctx0" brushRef="#br0">770 1 24575,'-1'1'0,"1"1"0,-1-1 0,0 0 0,-1 1 0,1-1 0,0 0 0,0 0 0,-1 0 0,1 0 0,0 0 0,-1 0 0,1 0 0,-1 0 0,1 0 0,-1-1 0,1 1 0,-3 0 0,-2 1 0,-60 31 0,-2-4 0,-1-3 0,-80 20 0,111-37 0,-9 3 0,0-3 0,-51 4 0,65-11 0,15-2 0,-1 1 0,1 1 0,-33 7 0,50-9 0,0 1 0,0-1 0,0 0 0,0 0 0,1 1 0,-1-1 0,0 0 0,0 1 0,0-1 0,1 1 0,-1-1 0,0 1 0,1-1 0,-1 1 0,0-1 0,1 1 0,-1 0 0,1-1 0,-1 1 0,1 0 0,-1-1 0,1 1 0,0 0 0,-1 0 0,1 1 0,0-1 0,0 0 0,0 0 0,0 1 0,1-1 0,-1 0 0,0 0 0,1 0 0,-1 0 0,1 0 0,0 0 0,-1 0 0,1 0 0,0 0 0,-1 0 0,1 0 0,1 1 0,7 6 0,-1-1 0,1 0 0,12 7 0,-11-8 0,154 123 0,-93-72 0,112 72 0,-149-107 0,41 36 0,-13-9 0,-48-39-1365,-3-1-5461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8:37:58.501"/>
    </inkml:context>
    <inkml:brush xml:id="br0">
      <inkml:brushProperty name="width" value="0.035" units="cm"/>
      <inkml:brushProperty name="height" value="0.035" units="cm"/>
      <inkml:brushProperty name="color" value="#E71224"/>
    </inkml:brush>
  </inkml:definitions>
  <inkml:trace contextRef="#ctx0" brushRef="#br0">4938 188 24575,'0'-1'0,"-1"1"0,1-1 0,-1 1 0,1-1 0,-1 1 0,1-1 0,-1 1 0,1-1 0,-1 1 0,1 0 0,-1-1 0,0 1 0,1 0 0,-1-1 0,0 1 0,1 0 0,-1 0 0,0 0 0,1 0 0,-1 0 0,-1-1 0,-21-2 0,19 3 0,-265-17 0,91 9 0,-648-28 0,166 38 0,170 42 0,158-8 0,257-30 0,-322 20 0,-1-21 0,111-32 0,0-22 0,156 25 0,97 18 0,-117-19 0,-173-55 0,280 62-1365,31 12-5461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21:12:30.5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63,'2242'-36,"730"10,-1920 29,4919-3,-5090 59,8 0,-689-58,382 50,-355-21,360 2,-502-30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8:38:03.686"/>
    </inkml:context>
    <inkml:brush xml:id="br0">
      <inkml:brushProperty name="width" value="0.035" units="cm"/>
      <inkml:brushProperty name="height" value="0.035" units="cm"/>
      <inkml:brushProperty name="color" value="#E71224"/>
    </inkml:brush>
  </inkml:definitions>
  <inkml:trace contextRef="#ctx0" brushRef="#br0">0 0 24575,'2'0'0,"3"2"0,4 5 0,5 6 0,4 10 0,1 5 0,1 7 0,1 6 0,1 2 0,-3-4 0,-3-6 0,-2-5 0,-4-6 0,-1-5 0,-2-5-8191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4T08:38:07.216"/>
    </inkml:context>
    <inkml:brush xml:id="br0">
      <inkml:brushProperty name="width" value="0.035" units="cm"/>
      <inkml:brushProperty name="height" value="0.035" units="cm"/>
      <inkml:brushProperty name="color" value="#E71224"/>
    </inkml:brush>
  </inkml:definitions>
  <inkml:trace contextRef="#ctx0" brushRef="#br0">0 166 24575,'2'0'0,"5"0"0,7 0 0,5 0 0,7 0 0,12-2 0,10-7 0,10-5 0,7-5 0,4-5 0,0 0 0,-6-1 0,-10 5 0,-14 3 0,-13 5-8191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9T00:11:12.8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96,'1197'19,"389"-5,-1025-16,2627 2,-2718-31,4-1,-367 31,203-26,-188 11,191-1,-267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21:12:21.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150 303,'3394'0,"-2914"37,-73-2,1410-27,-929-14,-802 7,171 45,-216-32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0:21:53.0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84,'1791'0,"-1720"-3,80-14,51-3,91-1,31 0,1390 23,-1650 1,86 15,-82-8,82 1,1465-11,-702-1,-856-2,78-13,16-2,662 10,-443 12,-164-7,233 7,-289 15,36 2,45 1,-82-5,11 1,150 7,-30-6,-7 1,23-23,178 5,-394 5,113 25,1 1,49-20,-151-11,109 16,-48 7,281 7,500-35,-883 6,80 13,12 2,548-11,-389-10,2370 3,-2599-3,0-3,-1-4,-1-2,116-37,-134 36,0 2,0 2,81-3,169 13,-117 2,460-33,-411 16,52-6,49 4,-8 0,59-10,-28 3,354 5,-451 21,48-6,351 7,-388 15,109 3,-231-22,-109-1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0:21:56.2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3,'294'-2,"322"5,-325 14,50 1,1231-14,-810-7,-710 3,436 15,658 12,-759-30,1677 3,-1659 19,14 1,1185-22,-1316 20,-53-1,1060-10,-716-10,161 3,-674-3,0-4,108-24,-119 19,36-11,-61 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0:22:01.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80,'752'-16,"1233"-10,-1348 29,-231-5,450 5,-340 22,-272-10,4 2,214 6,-27-25,297 4,-391 17,122 1,2183-21,-2111-40,-11 0,-363 42,-9 1,238-27,-296 16,176 5,10 0,-275 4,0 0,0-1,0 0,0 0,0-1,0 1,0-1,-1 0,1 0,-1-1,7-3,7-12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FA52F-28C4-499D-B5C1-87D87A4E9ECB}" type="datetimeFigureOut">
              <a:rPr lang="en-CA" smtClean="0"/>
              <a:t>2025-11-13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DDB77-86F7-41E1-9377-452310954843}" type="slidenum">
              <a:rPr lang="en-CA" smtClean="0"/>
              <a:t>‹#›</a:t>
            </a:fld>
            <a:endParaRPr lang="en-CA"/>
          </a:p>
        </p:txBody>
      </p:sp>
    </p:spTree>
    <p:extLst>
      <p:ext uri="{BB962C8B-B14F-4D97-AF65-F5344CB8AC3E}">
        <p14:creationId xmlns:p14="http://schemas.microsoft.com/office/powerpoint/2010/main" val="419062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2.gov.bc.ca/assets/gov/farming-natural-resources-and-industry/construction-industry/building-codes-and-standards/bc-codes-2023-public-review-pcf/nbc20_divb_structural_design_resistance_lateral_loads_9040101_001475.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dirty="0">
                <a:highlight>
                  <a:srgbClr val="FFFF00"/>
                </a:highlight>
              </a:rPr>
              <a:t>Quickly going to comment on a few items to provide context, and set the stage;   almost all of what I’m speaking about is related to our building codes and the requirements for designing wind loads and their attachment on roofs and claddings..….Sameer will be taking you through some real world examples / challenges….</a:t>
            </a:r>
          </a:p>
          <a:p>
            <a:endParaRPr lang="en-CA" sz="900" dirty="0">
              <a:highlight>
                <a:srgbClr val="FFFF00"/>
              </a:highlight>
            </a:endParaRPr>
          </a:p>
          <a:p>
            <a:endParaRPr lang="en-CA" sz="900" dirty="0">
              <a:highlight>
                <a:srgbClr val="FFFF00"/>
              </a:highlight>
            </a:endParaRPr>
          </a:p>
          <a:p>
            <a:endParaRPr lang="en-CA" sz="900" dirty="0">
              <a:highlight>
                <a:srgbClr val="FFFF00"/>
              </a:highlight>
            </a:endParaRPr>
          </a:p>
          <a:p>
            <a:r>
              <a:rPr lang="en-CA" sz="900" dirty="0">
                <a:highlight>
                  <a:srgbClr val="FFFF00"/>
                </a:highlight>
              </a:rPr>
              <a:t>Put our name at the bottom of every slide….</a:t>
            </a:r>
          </a:p>
          <a:p>
            <a:endParaRPr lang="en-CA" sz="900" dirty="0">
              <a:highlight>
                <a:srgbClr val="FFFF00"/>
              </a:highlight>
            </a:endParaRPr>
          </a:p>
          <a:p>
            <a:endParaRPr lang="en-CA" sz="900" dirty="0">
              <a:highlight>
                <a:srgbClr val="FFFF00"/>
              </a:highlight>
            </a:endParaRPr>
          </a:p>
          <a:p>
            <a:endParaRPr lang="en-CA" dirty="0"/>
          </a:p>
        </p:txBody>
      </p:sp>
      <p:sp>
        <p:nvSpPr>
          <p:cNvPr id="4" name="Slide Number Placeholder 3"/>
          <p:cNvSpPr>
            <a:spLocks noGrp="1"/>
          </p:cNvSpPr>
          <p:nvPr>
            <p:ph type="sldNum" sz="quarter" idx="5"/>
          </p:nvPr>
        </p:nvSpPr>
        <p:spPr/>
        <p:txBody>
          <a:bodyPr/>
          <a:lstStyle/>
          <a:p>
            <a:fld id="{E6A424F0-A2CD-4003-87A3-A3F8DB0FE811}" type="slidenum">
              <a:rPr lang="en-CA" smtClean="0"/>
              <a:t>2</a:t>
            </a:fld>
            <a:endParaRPr lang="en-CA"/>
          </a:p>
        </p:txBody>
      </p:sp>
    </p:spTree>
    <p:extLst>
      <p:ext uri="{BB962C8B-B14F-4D97-AF65-F5344CB8AC3E}">
        <p14:creationId xmlns:p14="http://schemas.microsoft.com/office/powerpoint/2010/main" val="114937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2150C-B3FF-A1CD-1B48-2CDF3A2E8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A33D6-0AFB-39E6-005A-51FA2F6AF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5BBD5-E841-8542-2EBF-0B61FCE6C0BC}"/>
              </a:ext>
            </a:extLst>
          </p:cNvPr>
          <p:cNvSpPr>
            <a:spLocks noGrp="1"/>
          </p:cNvSpPr>
          <p:nvPr>
            <p:ph type="body" idx="1"/>
          </p:nvPr>
        </p:nvSpPr>
        <p:spPr/>
        <p:txBody>
          <a:bodyPr/>
          <a:lstStyle/>
          <a:p>
            <a:r>
              <a:rPr lang="en-CA" dirty="0"/>
              <a:t>Know your design quadrant….   Just want to show this simple graphic to illustrate a point…</a:t>
            </a:r>
          </a:p>
          <a:p>
            <a:endParaRPr lang="en-CA" dirty="0"/>
          </a:p>
          <a:p>
            <a:r>
              <a:rPr lang="en-CA" dirty="0"/>
              <a:t>As Owners, Contractors, and especially designers….we should all know what category you’re designing under when starting a project. </a:t>
            </a:r>
          </a:p>
          <a:p>
            <a:endParaRPr lang="en-CA" dirty="0"/>
          </a:p>
          <a:p>
            <a:r>
              <a:rPr lang="en-CA" dirty="0"/>
              <a:t>Because depending on what quadrant you </a:t>
            </a:r>
            <a:r>
              <a:rPr lang="en-CA"/>
              <a:t>land…the </a:t>
            </a:r>
            <a:r>
              <a:rPr lang="en-CA" dirty="0"/>
              <a:t>wind load design pathway / approach can be different ….. !!</a:t>
            </a:r>
          </a:p>
        </p:txBody>
      </p:sp>
      <p:sp>
        <p:nvSpPr>
          <p:cNvPr id="4" name="Slide Number Placeholder 3">
            <a:extLst>
              <a:ext uri="{FF2B5EF4-FFF2-40B4-BE49-F238E27FC236}">
                <a16:creationId xmlns:a16="http://schemas.microsoft.com/office/drawing/2014/main" id="{D568B397-A293-E357-F47D-725922F048C9}"/>
              </a:ext>
            </a:extLst>
          </p:cNvPr>
          <p:cNvSpPr>
            <a:spLocks noGrp="1"/>
          </p:cNvSpPr>
          <p:nvPr>
            <p:ph type="sldNum" sz="quarter" idx="5"/>
          </p:nvPr>
        </p:nvSpPr>
        <p:spPr/>
        <p:txBody>
          <a:bodyPr/>
          <a:lstStyle/>
          <a:p>
            <a:fld id="{E6A424F0-A2CD-4003-87A3-A3F8DB0FE811}" type="slidenum">
              <a:rPr lang="en-CA" smtClean="0"/>
              <a:t>11</a:t>
            </a:fld>
            <a:endParaRPr lang="en-CA"/>
          </a:p>
        </p:txBody>
      </p:sp>
    </p:spTree>
    <p:extLst>
      <p:ext uri="{BB962C8B-B14F-4D97-AF65-F5344CB8AC3E}">
        <p14:creationId xmlns:p14="http://schemas.microsoft.com/office/powerpoint/2010/main" val="293232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AEEDA-F312-F47F-8160-F90F67D49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3CDEE-22E6-D0D7-8398-9649806F3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DE86C-8666-5D37-9D59-307319D3FCFB}"/>
              </a:ext>
            </a:extLst>
          </p:cNvPr>
          <p:cNvSpPr>
            <a:spLocks noGrp="1"/>
          </p:cNvSpPr>
          <p:nvPr>
            <p:ph type="body" idx="1"/>
          </p:nvPr>
        </p:nvSpPr>
        <p:spPr/>
        <p:txBody>
          <a:bodyPr/>
          <a:lstStyle/>
          <a:p>
            <a:pPr marL="231229" indent="-231229">
              <a:buAutoNum type="arabicPeriod"/>
            </a:pPr>
            <a:r>
              <a:rPr lang="en-CA" dirty="0"/>
              <a:t>Add that </a:t>
            </a:r>
            <a:r>
              <a:rPr lang="en-CA" dirty="0" err="1"/>
              <a:t>worksafe</a:t>
            </a:r>
            <a:r>
              <a:rPr lang="en-CA" dirty="0"/>
              <a:t> also views this responsibility on a similar way…..  If the GC isn’t identified and responsible for safety…..its the Owner.  That is a lot of liability.</a:t>
            </a:r>
          </a:p>
          <a:p>
            <a:pPr marL="231229" indent="-231229">
              <a:buAutoNum type="arabicPeriod"/>
            </a:pPr>
            <a:endParaRPr lang="en-CA" dirty="0"/>
          </a:p>
          <a:p>
            <a:pPr marL="231229" indent="-231229">
              <a:buAutoNum type="arabicPeriod"/>
            </a:pPr>
            <a:r>
              <a:rPr lang="en-CA" dirty="0"/>
              <a:t>I ask if the building code applies because there are some cases where the new building is either too remote and not under an AHJ purview; and the code doesn’t apply to many indigenous lands unless adopted by the band council;   and can also be combined with community specific bylaws and rules.</a:t>
            </a:r>
          </a:p>
          <a:p>
            <a:endParaRPr lang="en-CA" dirty="0"/>
          </a:p>
          <a:p>
            <a:pPr marL="231229" indent="-231229">
              <a:buAutoNum type="arabicPeriod"/>
            </a:pPr>
            <a:r>
              <a:rPr lang="en-CA" dirty="0"/>
              <a:t>3….which part of the code…..9 is prescriptive and 3/4/5 is performance based….</a:t>
            </a:r>
          </a:p>
          <a:p>
            <a:pPr marL="231229" indent="-231229">
              <a:buAutoNum type="arabicPeriod"/>
            </a:pPr>
            <a:endParaRPr lang="en-CA" dirty="0"/>
          </a:p>
          <a:p>
            <a:pPr marL="231229" indent="-231229">
              <a:buAutoNum type="arabicPeriod"/>
            </a:pPr>
            <a:r>
              <a:rPr lang="en-CA" dirty="0"/>
              <a:t>Ask the </a:t>
            </a:r>
            <a:r>
              <a:rPr lang="en-CA" dirty="0" err="1"/>
              <a:t>ryan</a:t>
            </a:r>
            <a:r>
              <a:rPr lang="en-CA" dirty="0"/>
              <a:t> king question about him designing part 9 house plans, and then not doing field reviews….   His regulatory body doesn’t require it…..and this is what the AHJ does under part 9.   </a:t>
            </a:r>
          </a:p>
          <a:p>
            <a:endParaRPr lang="en-CA" dirty="0"/>
          </a:p>
          <a:p>
            <a:pPr marL="231229" indent="-231229">
              <a:buAutoNum type="arabicPeriod"/>
            </a:pPr>
            <a:r>
              <a:rPr lang="en-CA" dirty="0"/>
              <a:t>Under 1.2.1.2 – responsibility of owner…..</a:t>
            </a:r>
          </a:p>
          <a:p>
            <a:pPr marL="231229" indent="-231229">
              <a:buAutoNum type="arabicPeriod"/>
            </a:pPr>
            <a:endParaRPr lang="en-CA" dirty="0"/>
          </a:p>
          <a:p>
            <a:pPr marL="231229" indent="-231229">
              <a:buAutoNum type="arabicPeriod"/>
            </a:pPr>
            <a:r>
              <a:rPr lang="en-CA" dirty="0"/>
              <a:t>Responsibility of Owner 1) Unless otherwise specified in this Code, the owner of a building shall be the person responsible for carrying out the provisions of this Code in relation to that building. 2) </a:t>
            </a:r>
            <a:r>
              <a:rPr lang="en-CA" b="1" u="sng" dirty="0"/>
              <a:t>The owner of a building is in no way relieved of full responsibility for complying with this Code by the authority having jurisdiction a) granting a building permit, b) approving drawings or specifications, or c) carrying out inspections.</a:t>
            </a:r>
          </a:p>
          <a:p>
            <a:pPr marL="231229" indent="-231229">
              <a:buAutoNum type="arabicPeriod"/>
            </a:pPr>
            <a:endParaRPr lang="en-CA" dirty="0"/>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E7622081-4289-5505-102D-1DAD16352AF7}"/>
              </a:ext>
            </a:extLst>
          </p:cNvPr>
          <p:cNvSpPr>
            <a:spLocks noGrp="1"/>
          </p:cNvSpPr>
          <p:nvPr>
            <p:ph type="sldNum" sz="quarter" idx="5"/>
          </p:nvPr>
        </p:nvSpPr>
        <p:spPr/>
        <p:txBody>
          <a:bodyPr/>
          <a:lstStyle/>
          <a:p>
            <a:fld id="{E6A424F0-A2CD-4003-87A3-A3F8DB0FE811}" type="slidenum">
              <a:rPr lang="en-CA" smtClean="0"/>
              <a:t>12</a:t>
            </a:fld>
            <a:endParaRPr lang="en-CA"/>
          </a:p>
        </p:txBody>
      </p:sp>
    </p:spTree>
    <p:extLst>
      <p:ext uri="{BB962C8B-B14F-4D97-AF65-F5344CB8AC3E}">
        <p14:creationId xmlns:p14="http://schemas.microsoft.com/office/powerpoint/2010/main" val="313537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EFBB-4B81-0D7C-6082-321DD35AA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467A2-AF93-18CA-3AA7-D1B47D431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87DE5-5832-9DA4-470C-FC818E543D64}"/>
              </a:ext>
            </a:extLst>
          </p:cNvPr>
          <p:cNvSpPr>
            <a:spLocks noGrp="1"/>
          </p:cNvSpPr>
          <p:nvPr>
            <p:ph type="body" idx="1"/>
          </p:nvPr>
        </p:nvSpPr>
        <p:spPr/>
        <p:txBody>
          <a:bodyPr/>
          <a:lstStyle/>
          <a:p>
            <a:pPr marL="231229" indent="-231229" defTabSz="924916">
              <a:buFontTx/>
              <a:buAutoNum type="arabicPeriod"/>
              <a:defRPr/>
            </a:pPr>
            <a:r>
              <a:rPr lang="en-CA" dirty="0"/>
              <a:t>If you don’t need a permit, does this mean you can do anything you want? The building code applies to all work under its jurisdiction / </a:t>
            </a:r>
            <a:r>
              <a:rPr lang="en-CA" dirty="0" err="1"/>
              <a:t>perview</a:t>
            </a:r>
            <a:r>
              <a:rPr lang="en-CA" dirty="0"/>
              <a:t>, regardless of AHJ involvement…. It’s the min legal standard for safety and performance for construction in our province.</a:t>
            </a:r>
          </a:p>
          <a:p>
            <a:pPr marL="231229" indent="-231229" defTabSz="924916">
              <a:buFontTx/>
              <a:buAutoNum type="arabicPeriod"/>
              <a:defRPr/>
            </a:pPr>
            <a:endParaRPr lang="en-CA" dirty="0"/>
          </a:p>
          <a:p>
            <a:pPr marL="231229" indent="-231229" defTabSz="924916">
              <a:buFontTx/>
              <a:buAutoNum type="arabicPeriod"/>
              <a:defRPr/>
            </a:pPr>
            <a:r>
              <a:rPr lang="en-CA" dirty="0"/>
              <a:t>The challenge is :  no building code police……so hard to enforce, unless work is reported and the claim reviewed.</a:t>
            </a:r>
          </a:p>
          <a:p>
            <a:pPr marL="231229" indent="-231229" defTabSz="924916">
              <a:buFontTx/>
              <a:buAutoNum type="arabicPeriod"/>
              <a:defRPr/>
            </a:pPr>
            <a:endParaRPr lang="en-CA" dirty="0"/>
          </a:p>
          <a:p>
            <a:pPr defTabSz="924916">
              <a:defRPr/>
            </a:pPr>
            <a:r>
              <a:rPr lang="en-CA" dirty="0"/>
              <a:t>THIS SLIDE IS MEANT TO REPLACE THE NEXT 3!!!!!</a:t>
            </a:r>
          </a:p>
          <a:p>
            <a:pPr defTabSz="924916">
              <a:defRPr/>
            </a:pPr>
            <a:endParaRPr lang="en-CA" dirty="0"/>
          </a:p>
          <a:p>
            <a:pPr marL="231229" indent="-231229" defTabSz="924916">
              <a:buFontTx/>
              <a:buAutoNum type="arabicPeriod"/>
              <a:defRPr/>
            </a:pPr>
            <a:r>
              <a:rPr lang="en-CA" dirty="0">
                <a:solidFill>
                  <a:schemeClr val="tx1"/>
                </a:solidFill>
                <a:highlight>
                  <a:srgbClr val="00FF00"/>
                </a:highlight>
              </a:rPr>
              <a:t>(</a:t>
            </a:r>
            <a:r>
              <a:rPr lang="en-CA" i="1" dirty="0">
                <a:solidFill>
                  <a:schemeClr val="tx1"/>
                </a:solidFill>
                <a:highlight>
                  <a:srgbClr val="00FF00"/>
                </a:highlight>
              </a:rPr>
              <a:t>often a 	Part 9 building becomes too complicated and exceed prescriptive limits, or 	has seen too many repeated issues…so AHJ mandates professional 	oversight.)</a:t>
            </a:r>
          </a:p>
          <a:p>
            <a:pPr marL="231229" indent="-231229">
              <a:buAutoNum type="arabicPeriod"/>
            </a:pPr>
            <a:endParaRPr lang="en-CA" dirty="0"/>
          </a:p>
          <a:p>
            <a:pPr marL="231229" indent="-231229">
              <a:buAutoNum type="arabicPeriod"/>
            </a:pPr>
            <a:endParaRPr lang="en-CA" dirty="0"/>
          </a:p>
          <a:p>
            <a:pPr marL="231229" indent="-231229">
              <a:buAutoNum type="arabicPeriod"/>
            </a:pPr>
            <a:r>
              <a:rPr lang="en-CA" dirty="0"/>
              <a:t>Ya </a:t>
            </a:r>
            <a:r>
              <a:rPr lang="en-CA" dirty="0" err="1"/>
              <a:t>ya</a:t>
            </a:r>
            <a:r>
              <a:rPr lang="en-CA" dirty="0"/>
              <a:t> that’s all well and good but what about wind loads.</a:t>
            </a:r>
          </a:p>
          <a:p>
            <a:pPr marL="231229" indent="-231229">
              <a:buAutoNum type="arabicPeriod"/>
            </a:pPr>
            <a:endParaRPr lang="en-CA" dirty="0"/>
          </a:p>
          <a:p>
            <a:pPr marL="231229" indent="-231229">
              <a:buAutoNum type="arabicPeriod"/>
            </a:pPr>
            <a:r>
              <a:rPr lang="en-CA" dirty="0">
                <a:highlight>
                  <a:srgbClr val="00FF00"/>
                </a:highlight>
              </a:rPr>
              <a:t>Green highlight comments .    Also emphasize exceeding the prescriptive limits of part 9….you would be directed to part 4….</a:t>
            </a:r>
          </a:p>
          <a:p>
            <a:pPr marL="231229" indent="-231229">
              <a:buAutoNum type="arabicPeriod"/>
            </a:pPr>
            <a:endParaRPr lang="en-CA" dirty="0">
              <a:highlight>
                <a:srgbClr val="00FF00"/>
              </a:highlight>
            </a:endParaRPr>
          </a:p>
          <a:p>
            <a:pPr marL="231229" indent="-231229">
              <a:buAutoNum type="arabicPeriod"/>
            </a:pPr>
            <a:r>
              <a:rPr lang="en-CA" dirty="0">
                <a:highlight>
                  <a:srgbClr val="00FF00"/>
                </a:highlight>
              </a:rPr>
              <a:t>Green highlight comments….    If you don’t need a permit, does this mean you can do anything you want?   No…..one must follow the requirements of the building code even if no AHJ / permit required.</a:t>
            </a:r>
          </a:p>
        </p:txBody>
      </p:sp>
      <p:sp>
        <p:nvSpPr>
          <p:cNvPr id="4" name="Slide Number Placeholder 3">
            <a:extLst>
              <a:ext uri="{FF2B5EF4-FFF2-40B4-BE49-F238E27FC236}">
                <a16:creationId xmlns:a16="http://schemas.microsoft.com/office/drawing/2014/main" id="{B47635DA-D50D-7DE4-95C7-3B8D4432B602}"/>
              </a:ext>
            </a:extLst>
          </p:cNvPr>
          <p:cNvSpPr>
            <a:spLocks noGrp="1"/>
          </p:cNvSpPr>
          <p:nvPr>
            <p:ph type="sldNum" sz="quarter" idx="5"/>
          </p:nvPr>
        </p:nvSpPr>
        <p:spPr/>
        <p:txBody>
          <a:bodyPr/>
          <a:lstStyle/>
          <a:p>
            <a:fld id="{E6A424F0-A2CD-4003-87A3-A3F8DB0FE811}" type="slidenum">
              <a:rPr lang="en-CA" smtClean="0"/>
              <a:t>13</a:t>
            </a:fld>
            <a:endParaRPr lang="en-CA"/>
          </a:p>
        </p:txBody>
      </p:sp>
    </p:spTree>
    <p:extLst>
      <p:ext uri="{BB962C8B-B14F-4D97-AF65-F5344CB8AC3E}">
        <p14:creationId xmlns:p14="http://schemas.microsoft.com/office/powerpoint/2010/main" val="362568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7CA43-F7C2-5197-A1C2-8027D73F8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32A81-5D0A-7B36-913F-2F360311B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9768E-CBC6-A1CA-ECCB-8EBC76610D4A}"/>
              </a:ext>
            </a:extLst>
          </p:cNvPr>
          <p:cNvSpPr>
            <a:spLocks noGrp="1"/>
          </p:cNvSpPr>
          <p:nvPr>
            <p:ph type="body" idx="1"/>
          </p:nvPr>
        </p:nvSpPr>
        <p:spPr/>
        <p:txBody>
          <a:bodyPr/>
          <a:lstStyle/>
          <a:p>
            <a:pPr marL="231229" indent="-231229">
              <a:buAutoNum type="arabicPeriod"/>
            </a:pPr>
            <a:r>
              <a:rPr lang="en-CA" dirty="0"/>
              <a:t>Not as straightforward but ok…..we start first with this question…..</a:t>
            </a:r>
          </a:p>
          <a:p>
            <a:pPr marL="231229" indent="-231229">
              <a:buAutoNum type="arabicPeriod"/>
            </a:pPr>
            <a:endParaRPr lang="en-CA" dirty="0"/>
          </a:p>
          <a:p>
            <a:pPr marL="231229" indent="-231229">
              <a:buAutoNum type="arabicPeriod"/>
            </a:pPr>
            <a:endParaRPr lang="en-CA" dirty="0"/>
          </a:p>
          <a:p>
            <a:pPr marL="231229" indent="-231229">
              <a:buAutoNum type="arabicPeriod"/>
            </a:pPr>
            <a:r>
              <a:rPr lang="en-CA" dirty="0"/>
              <a:t>Right at the beginning of the entire code under Div A Part 1…it says the above.</a:t>
            </a:r>
          </a:p>
          <a:p>
            <a:pPr marL="231229" indent="-231229">
              <a:buAutoNum type="arabicPeriod"/>
            </a:pPr>
            <a:endParaRPr lang="en-CA" dirty="0"/>
          </a:p>
          <a:p>
            <a:pPr marL="231229" indent="-231229">
              <a:buAutoNum type="arabicPeriod"/>
            </a:pPr>
            <a:r>
              <a:rPr lang="en-CA" dirty="0"/>
              <a:t>Ask the </a:t>
            </a:r>
            <a:r>
              <a:rPr lang="en-CA" dirty="0" err="1"/>
              <a:t>ryan</a:t>
            </a:r>
            <a:r>
              <a:rPr lang="en-CA" dirty="0"/>
              <a:t> king question about him designing part 9 house plans, and then not doing field reviews….   His regulatory body doesn’t require it…..and this is what the AHJ does under part 9.   </a:t>
            </a:r>
          </a:p>
          <a:p>
            <a:endParaRPr lang="en-CA" dirty="0"/>
          </a:p>
          <a:p>
            <a:pPr marL="231229" indent="-231229">
              <a:buAutoNum type="arabicPeriod"/>
            </a:pPr>
            <a:r>
              <a:rPr lang="en-CA" dirty="0"/>
              <a:t>Under 1.2.1.2 – responsibility of owner…..</a:t>
            </a:r>
          </a:p>
          <a:p>
            <a:pPr marL="231229" indent="-231229">
              <a:buAutoNum type="arabicPeriod"/>
            </a:pPr>
            <a:endParaRPr lang="en-CA" dirty="0"/>
          </a:p>
          <a:p>
            <a:pPr marL="231229" indent="-231229">
              <a:buAutoNum type="arabicPeriod"/>
            </a:pPr>
            <a:r>
              <a:rPr lang="en-CA" dirty="0"/>
              <a:t>Responsibility of Owner 1) Unless otherwise specified in this Code, the owner of a building shall be the person responsible for carrying out the provisions of this Code in relation to that building. 2) </a:t>
            </a:r>
            <a:r>
              <a:rPr lang="en-CA" b="1" u="sng" dirty="0"/>
              <a:t>The owner of a building is in no way relieved of full responsibility for complying with this Code by the authority having jurisdiction a) granting a building permit, b) approving drawings or specifications, or c) carrying out inspections.</a:t>
            </a:r>
          </a:p>
          <a:p>
            <a:pPr marL="231229" indent="-231229">
              <a:buAutoNum type="arabicPeriod"/>
            </a:pPr>
            <a:endParaRPr lang="en-CA" dirty="0"/>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65D3D74E-B276-682D-46EF-BF4612DA9EEA}"/>
              </a:ext>
            </a:extLst>
          </p:cNvPr>
          <p:cNvSpPr>
            <a:spLocks noGrp="1"/>
          </p:cNvSpPr>
          <p:nvPr>
            <p:ph type="sldNum" sz="quarter" idx="5"/>
          </p:nvPr>
        </p:nvSpPr>
        <p:spPr/>
        <p:txBody>
          <a:bodyPr/>
          <a:lstStyle/>
          <a:p>
            <a:fld id="{E6A424F0-A2CD-4003-87A3-A3F8DB0FE811}" type="slidenum">
              <a:rPr lang="en-CA" smtClean="0"/>
              <a:t>14</a:t>
            </a:fld>
            <a:endParaRPr lang="en-CA"/>
          </a:p>
        </p:txBody>
      </p:sp>
    </p:spTree>
    <p:extLst>
      <p:ext uri="{BB962C8B-B14F-4D97-AF65-F5344CB8AC3E}">
        <p14:creationId xmlns:p14="http://schemas.microsoft.com/office/powerpoint/2010/main" val="232921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99FA7-3CA8-CD05-6A40-88CBDA318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C4A85-DA12-8956-B430-B24FF2E1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DBDF9-145A-0331-1C12-806B280241CF}"/>
              </a:ext>
            </a:extLst>
          </p:cNvPr>
          <p:cNvSpPr>
            <a:spLocks noGrp="1"/>
          </p:cNvSpPr>
          <p:nvPr>
            <p:ph type="body" idx="1"/>
          </p:nvPr>
        </p:nvSpPr>
        <p:spPr/>
        <p:txBody>
          <a:bodyPr/>
          <a:lstStyle/>
          <a:p>
            <a:r>
              <a:rPr lang="en-CA" b="1" dirty="0"/>
              <a:t>It says 2 things:</a:t>
            </a:r>
          </a:p>
          <a:p>
            <a:endParaRPr lang="en-CA" b="1" dirty="0"/>
          </a:p>
          <a:p>
            <a:pPr lvl="1"/>
            <a:r>
              <a:rPr lang="en-CA" b="1" dirty="0"/>
              <a:t>When an existing building is altered / rehabbed in any way…, OR if there is a change in occupancy.</a:t>
            </a:r>
          </a:p>
          <a:p>
            <a:pPr lvl="1"/>
            <a:r>
              <a:rPr lang="en-CA" b="1" dirty="0"/>
              <a:t>The owner / design authority must consider 2 things:   life safety and building performance;   and neither shall drop below a level that already exists.</a:t>
            </a:r>
          </a:p>
          <a:p>
            <a:pPr lvl="1"/>
            <a:endParaRPr lang="en-CA" b="1" dirty="0"/>
          </a:p>
          <a:p>
            <a:r>
              <a:rPr lang="en-US" b="1" dirty="0"/>
              <a:t>Confirming whether or not it was wrong to begin with is part of the analysis….  Sometimes doesn’t matter if the roof hasn’t blown away yet in light of confirmation that the whole system was never designed properly in the first place, or a field proof test fails…..</a:t>
            </a:r>
            <a:endParaRPr lang="en-CA" dirty="0"/>
          </a:p>
          <a:p>
            <a:r>
              <a:rPr lang="en-US" b="1" dirty="0"/>
              <a:t> </a:t>
            </a:r>
            <a:endParaRPr lang="en-CA" dirty="0"/>
          </a:p>
          <a:p>
            <a:r>
              <a:rPr lang="en-US" b="1" dirty="0"/>
              <a:t>wind loads, this principle does not override the requirement to meet Part 4 standards. Wind uplift can cause catastrophic failure, and the BCBC treats it as a non-negotiable structural load.</a:t>
            </a:r>
            <a:endParaRPr lang="en-CA" dirty="0"/>
          </a:p>
          <a:p>
            <a:pPr lvl="1"/>
            <a:endParaRPr lang="en-CA" b="1" dirty="0"/>
          </a:p>
          <a:p>
            <a:r>
              <a:rPr lang="en-CA" b="1" dirty="0"/>
              <a:t> </a:t>
            </a:r>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DE4710CF-E17A-108F-F82E-D500ADDD5AA8}"/>
              </a:ext>
            </a:extLst>
          </p:cNvPr>
          <p:cNvSpPr>
            <a:spLocks noGrp="1"/>
          </p:cNvSpPr>
          <p:nvPr>
            <p:ph type="sldNum" sz="quarter" idx="5"/>
          </p:nvPr>
        </p:nvSpPr>
        <p:spPr/>
        <p:txBody>
          <a:bodyPr/>
          <a:lstStyle/>
          <a:p>
            <a:fld id="{E6A424F0-A2CD-4003-87A3-A3F8DB0FE811}" type="slidenum">
              <a:rPr lang="en-CA" smtClean="0"/>
              <a:t>15</a:t>
            </a:fld>
            <a:endParaRPr lang="en-CA"/>
          </a:p>
        </p:txBody>
      </p:sp>
    </p:spTree>
    <p:extLst>
      <p:ext uri="{BB962C8B-B14F-4D97-AF65-F5344CB8AC3E}">
        <p14:creationId xmlns:p14="http://schemas.microsoft.com/office/powerpoint/2010/main" val="3361277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CA" dirty="0"/>
              <a:t>For the rest of this presentation, we are COINING the phase “don’t make it worse” analysis…</a:t>
            </a:r>
          </a:p>
          <a:p>
            <a:pPr defTabSz="924916">
              <a:defRPr/>
            </a:pPr>
            <a:endParaRPr lang="en-CA" dirty="0"/>
          </a:p>
          <a:p>
            <a:r>
              <a:rPr lang="en-CA" dirty="0"/>
              <a:t>You can see that perhaps the “don’t make it worse” analysis becomes somewhat complicated….    Should wind loads be considered safety </a:t>
            </a:r>
          </a:p>
          <a:p>
            <a:endParaRPr lang="en-CA" dirty="0"/>
          </a:p>
          <a:p>
            <a:endParaRPr lang="en-CA" dirty="0"/>
          </a:p>
          <a:p>
            <a:r>
              <a:rPr lang="en-CA" dirty="0"/>
              <a:t>A few things to look at.   </a:t>
            </a:r>
          </a:p>
          <a:p>
            <a:endParaRPr lang="en-CA" dirty="0"/>
          </a:p>
          <a:p>
            <a:r>
              <a:rPr lang="en-CA" dirty="0"/>
              <a:t>Why deviate from standard part 9 wind load requirements or greater...   Part 9 </a:t>
            </a:r>
            <a:r>
              <a:rPr lang="en-CA" dirty="0" err="1"/>
              <a:t>afterall</a:t>
            </a:r>
            <a:r>
              <a:rPr lang="en-CA" dirty="0"/>
              <a:t> is bare min code requirements.    </a:t>
            </a:r>
          </a:p>
          <a:p>
            <a:r>
              <a:rPr lang="en-CA" dirty="0"/>
              <a:t>Buying liability.</a:t>
            </a:r>
          </a:p>
          <a:p>
            <a:r>
              <a:rPr lang="en-CA" dirty="0"/>
              <a:t>Insurability issues unless you hide what was done.</a:t>
            </a:r>
          </a:p>
          <a:p>
            <a:endParaRPr lang="en-CA" dirty="0"/>
          </a:p>
          <a:p>
            <a:r>
              <a:rPr lang="en-CA" dirty="0"/>
              <a:t>AHJ may require permit and then requirements to meet part 9.</a:t>
            </a:r>
          </a:p>
          <a:p>
            <a:endParaRPr lang="en-CA" dirty="0"/>
          </a:p>
          <a:p>
            <a:r>
              <a:rPr lang="en-CA" dirty="0"/>
              <a:t>You’re not considering future climate wind impacts.</a:t>
            </a:r>
          </a:p>
          <a:p>
            <a:endParaRPr lang="en-CA" dirty="0"/>
          </a:p>
          <a:p>
            <a:r>
              <a:rPr lang="en-CA" dirty="0"/>
              <a:t>Warranty issues with shingles / roofing.   Manufacturer may require certain minimum installation standards, etc..</a:t>
            </a:r>
          </a:p>
          <a:p>
            <a:endParaRPr lang="en-CA" dirty="0"/>
          </a:p>
          <a:p>
            <a:r>
              <a:rPr lang="en-CA" dirty="0"/>
              <a:t>When in doubt just contractually build it in.   …then the direction is clear;  if not in contract, the issue is left up to interpretation…</a:t>
            </a:r>
          </a:p>
          <a:p>
            <a:endParaRPr lang="en-CA" dirty="0"/>
          </a:p>
        </p:txBody>
      </p:sp>
      <p:sp>
        <p:nvSpPr>
          <p:cNvPr id="4" name="Slide Number Placeholder 3"/>
          <p:cNvSpPr>
            <a:spLocks noGrp="1"/>
          </p:cNvSpPr>
          <p:nvPr>
            <p:ph type="sldNum" sz="quarter" idx="5"/>
          </p:nvPr>
        </p:nvSpPr>
        <p:spPr/>
        <p:txBody>
          <a:bodyPr/>
          <a:lstStyle/>
          <a:p>
            <a:fld id="{E6A424F0-A2CD-4003-87A3-A3F8DB0FE811}" type="slidenum">
              <a:rPr lang="en-CA" smtClean="0"/>
              <a:t>16</a:t>
            </a:fld>
            <a:endParaRPr lang="en-CA"/>
          </a:p>
        </p:txBody>
      </p:sp>
    </p:spTree>
    <p:extLst>
      <p:ext uri="{BB962C8B-B14F-4D97-AF65-F5344CB8AC3E}">
        <p14:creationId xmlns:p14="http://schemas.microsoft.com/office/powerpoint/2010/main" val="4022468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FE675-5BCB-C42B-1A25-1F96C94A4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2FBCD-A033-2A71-53E6-1C36C77FE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832ED-58B2-50BF-F1EE-0F8A01005E95}"/>
              </a:ext>
            </a:extLst>
          </p:cNvPr>
          <p:cNvSpPr>
            <a:spLocks noGrp="1"/>
          </p:cNvSpPr>
          <p:nvPr>
            <p:ph type="body" idx="1"/>
          </p:nvPr>
        </p:nvSpPr>
        <p:spPr/>
        <p:txBody>
          <a:bodyPr/>
          <a:lstStyle/>
          <a:p>
            <a:r>
              <a:rPr lang="en-US" b="1" dirty="0"/>
              <a:t>For the insurance comment…..  Give the example of a part 9 building but it requires a FM global and 1-90 standard ……this basically moves you into part 4 of the code.</a:t>
            </a:r>
          </a:p>
          <a:p>
            <a:endParaRPr lang="en-US" b="1" dirty="0"/>
          </a:p>
          <a:p>
            <a:endParaRPr lang="en-US" b="1" dirty="0"/>
          </a:p>
          <a:p>
            <a:r>
              <a:rPr lang="en-US" b="1" dirty="0"/>
              <a:t> this should kind of be in the how section but we’re going to do it quickly here….</a:t>
            </a:r>
            <a:endParaRPr lang="en-CA" dirty="0"/>
          </a:p>
          <a:p>
            <a:r>
              <a:rPr lang="en-US" b="1" dirty="0"/>
              <a:t> </a:t>
            </a:r>
          </a:p>
          <a:p>
            <a:endParaRPr lang="en-CA" dirty="0"/>
          </a:p>
          <a:p>
            <a:r>
              <a:rPr lang="en-US" b="1" dirty="0"/>
              <a:t>Wind is associated with safety….   </a:t>
            </a:r>
            <a:endParaRPr lang="en-CA" dirty="0"/>
          </a:p>
          <a:p>
            <a:r>
              <a:rPr lang="en-CA" dirty="0"/>
              <a:t>When you come across a existing part 4 building, and you look at the roof and say….I’m </a:t>
            </a:r>
            <a:r>
              <a:rPr lang="en-CA" dirty="0" err="1"/>
              <a:t>gonna</a:t>
            </a:r>
            <a:r>
              <a:rPr lang="en-CA" dirty="0"/>
              <a:t> keep things reasonable and only design to part 9…..   I’ve confirmed part 9 does not make things worse……   is this ok.?  </a:t>
            </a:r>
          </a:p>
          <a:p>
            <a:endParaRPr lang="en-CA" dirty="0"/>
          </a:p>
          <a:p>
            <a:r>
              <a:rPr lang="en-CA" dirty="0"/>
              <a:t> I think the answer is:    if you can confirm that the roof was so poor that even upgrading it to part 9 doesn’t make it worse…..   it still shouldn’t be done.    Never was to code in the first place….  There is some argument that the don’t make it worse principle </a:t>
            </a:r>
            <a:r>
              <a:rPr lang="en-US" dirty="0"/>
              <a:t>for </a:t>
            </a:r>
            <a:r>
              <a:rPr lang="en-US" b="1" dirty="0"/>
              <a:t>wind loads</a:t>
            </a:r>
            <a:r>
              <a:rPr lang="en-US" dirty="0"/>
              <a:t>, </a:t>
            </a:r>
            <a:r>
              <a:rPr lang="en-US" b="1" dirty="0"/>
              <a:t>does not override the requirement to meet either part 9 or Part 4 standards.</a:t>
            </a:r>
          </a:p>
          <a:p>
            <a:endParaRPr lang="en-CA" dirty="0"/>
          </a:p>
          <a:p>
            <a:r>
              <a:rPr lang="en-US" sz="2000" b="1" u="sng" dirty="0"/>
              <a:t>Confirming whether or not it was wrong to begin with is part of the analysis</a:t>
            </a:r>
            <a:r>
              <a:rPr lang="en-US" b="1" dirty="0"/>
              <a:t>….  Sometimes doesn’t matter if the roof hasn’t blown away yet in light of the whole system never being designed properly in the first place,    or a field proof test fails…..  Now what.  Test failed, but roof never blew away yet.</a:t>
            </a:r>
            <a:endParaRPr lang="en-CA" dirty="0"/>
          </a:p>
          <a:p>
            <a:r>
              <a:rPr lang="en-US" b="1" dirty="0"/>
              <a:t> </a:t>
            </a:r>
            <a:endParaRPr lang="en-CA" dirty="0"/>
          </a:p>
          <a:p>
            <a:r>
              <a:rPr lang="en-US" b="1" dirty="0"/>
              <a:t>wind loads, this principle does not override the requirement to meet Part 4 standards. Wind uplift can cause catastrophic failure, and the BCBC treats it as a non-negotiable structural load.</a:t>
            </a:r>
            <a:endParaRPr lang="en-CA" dirty="0"/>
          </a:p>
          <a:p>
            <a:r>
              <a:rPr lang="en-US" b="1" dirty="0"/>
              <a:t> </a:t>
            </a:r>
            <a:endParaRPr lang="en-CA" dirty="0"/>
          </a:p>
        </p:txBody>
      </p:sp>
      <p:sp>
        <p:nvSpPr>
          <p:cNvPr id="4" name="Slide Number Placeholder 3">
            <a:extLst>
              <a:ext uri="{FF2B5EF4-FFF2-40B4-BE49-F238E27FC236}">
                <a16:creationId xmlns:a16="http://schemas.microsoft.com/office/drawing/2014/main" id="{F0D2D307-A711-FC2D-FA05-78A9BB08246F}"/>
              </a:ext>
            </a:extLst>
          </p:cNvPr>
          <p:cNvSpPr>
            <a:spLocks noGrp="1"/>
          </p:cNvSpPr>
          <p:nvPr>
            <p:ph type="sldNum" sz="quarter" idx="5"/>
          </p:nvPr>
        </p:nvSpPr>
        <p:spPr/>
        <p:txBody>
          <a:bodyPr/>
          <a:lstStyle/>
          <a:p>
            <a:fld id="{E6A424F0-A2CD-4003-87A3-A3F8DB0FE811}" type="slidenum">
              <a:rPr lang="en-CA" smtClean="0"/>
              <a:t>17</a:t>
            </a:fld>
            <a:endParaRPr lang="en-CA"/>
          </a:p>
        </p:txBody>
      </p:sp>
    </p:spTree>
    <p:extLst>
      <p:ext uri="{BB962C8B-B14F-4D97-AF65-F5344CB8AC3E}">
        <p14:creationId xmlns:p14="http://schemas.microsoft.com/office/powerpoint/2010/main" val="4077956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916B7-09ED-6352-BC6F-4842F00BA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1AF3-E1FD-A46C-C3E3-B2000532C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BC2C8-4B4C-4D93-A8C6-60C6EFACACC9}"/>
              </a:ext>
            </a:extLst>
          </p:cNvPr>
          <p:cNvSpPr>
            <a:spLocks noGrp="1"/>
          </p:cNvSpPr>
          <p:nvPr>
            <p:ph type="body" idx="1"/>
          </p:nvPr>
        </p:nvSpPr>
        <p:spPr/>
        <p:txBody>
          <a:bodyPr/>
          <a:lstStyle/>
          <a:p>
            <a:pPr marL="231229" indent="-231229">
              <a:buAutoNum type="arabicPeriod"/>
            </a:pPr>
            <a:r>
              <a:rPr lang="en-CA" dirty="0"/>
              <a:t>Relatively easy.</a:t>
            </a:r>
          </a:p>
          <a:p>
            <a:endParaRPr lang="en-CA" dirty="0"/>
          </a:p>
          <a:p>
            <a:r>
              <a:rPr lang="en-CA" b="1" dirty="0"/>
              <a:t>For part 9  Use the wind Load Threshold</a:t>
            </a:r>
            <a:r>
              <a:rPr lang="en-CA" dirty="0"/>
              <a:t> </a:t>
            </a:r>
          </a:p>
          <a:p>
            <a:r>
              <a:rPr lang="en-CA" dirty="0"/>
              <a:t>If the </a:t>
            </a:r>
            <a:r>
              <a:rPr lang="en-CA" b="1" dirty="0"/>
              <a:t>1-in-50-year hourly wind pressure (HWP)</a:t>
            </a:r>
            <a:r>
              <a:rPr lang="en-CA" dirty="0"/>
              <a:t> exceeds </a:t>
            </a:r>
            <a:r>
              <a:rPr lang="en-CA" b="1" dirty="0"/>
              <a:t>0.8 kPa</a:t>
            </a:r>
            <a:r>
              <a:rPr lang="en-CA" dirty="0"/>
              <a:t>, the building falls outside the prescriptive scope of Part 9 and must be designed under </a:t>
            </a:r>
            <a:r>
              <a:rPr lang="en-CA" b="1" dirty="0"/>
              <a:t>Part 4</a:t>
            </a:r>
            <a:r>
              <a:rPr lang="en-CA" dirty="0"/>
              <a:t> by a registered professional. </a:t>
            </a:r>
            <a:r>
              <a:rPr lang="en-CA" dirty="0">
                <a:hlinkClick r:id="rId3"/>
              </a:rPr>
              <a:t>[www2.gov.bc.ca]</a:t>
            </a:r>
            <a:endParaRPr lang="en-CA" dirty="0"/>
          </a:p>
          <a:p>
            <a:pPr marL="231229" indent="-231229">
              <a:buAutoNum type="arabicPeriod"/>
            </a:pPr>
            <a:endParaRPr lang="en-CA" dirty="0"/>
          </a:p>
          <a:p>
            <a:pPr marL="231229" indent="-231229">
              <a:buAutoNum type="arabicPeriod"/>
            </a:pPr>
            <a:r>
              <a:rPr lang="en-CA" dirty="0"/>
              <a:t>Right off the hop you have guidance from the AHJ because these need permits.</a:t>
            </a:r>
          </a:p>
          <a:p>
            <a:pPr marL="231229" indent="-231229">
              <a:buAutoNum type="arabicPeriod"/>
            </a:pPr>
            <a:endParaRPr lang="en-CA" dirty="0"/>
          </a:p>
          <a:p>
            <a:pPr marL="231229" indent="-231229">
              <a:buAutoNum type="arabicPeriod"/>
            </a:pPr>
            <a:r>
              <a:rPr lang="en-CA" dirty="0"/>
              <a:t>Also if building for a sale, you’ll need new home </a:t>
            </a:r>
            <a:r>
              <a:rPr lang="en-CA" dirty="0" err="1"/>
              <a:t>warramty</a:t>
            </a:r>
            <a:r>
              <a:rPr lang="en-CA" dirty="0"/>
              <a:t>, </a:t>
            </a:r>
            <a:r>
              <a:rPr lang="en-CA" dirty="0" err="1"/>
              <a:t>etc</a:t>
            </a:r>
            <a:r>
              <a:rPr lang="en-CA" dirty="0"/>
              <a:t>,…</a:t>
            </a:r>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EADC56EC-F2C2-1DA6-8D9D-E2B1112A3397}"/>
              </a:ext>
            </a:extLst>
          </p:cNvPr>
          <p:cNvSpPr>
            <a:spLocks noGrp="1"/>
          </p:cNvSpPr>
          <p:nvPr>
            <p:ph type="sldNum" sz="quarter" idx="5"/>
          </p:nvPr>
        </p:nvSpPr>
        <p:spPr/>
        <p:txBody>
          <a:bodyPr/>
          <a:lstStyle/>
          <a:p>
            <a:fld id="{E6A424F0-A2CD-4003-87A3-A3F8DB0FE811}" type="slidenum">
              <a:rPr lang="en-CA" smtClean="0"/>
              <a:t>19</a:t>
            </a:fld>
            <a:endParaRPr lang="en-CA"/>
          </a:p>
        </p:txBody>
      </p:sp>
    </p:spTree>
    <p:extLst>
      <p:ext uri="{BB962C8B-B14F-4D97-AF65-F5344CB8AC3E}">
        <p14:creationId xmlns:p14="http://schemas.microsoft.com/office/powerpoint/2010/main" val="372702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C6C6-5143-0DF4-CAB3-58A30AC34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24893-9D3E-C170-956A-D79AE657A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134E-5B6A-4A93-D1C6-1C27DDD4ED52}"/>
              </a:ext>
            </a:extLst>
          </p:cNvPr>
          <p:cNvSpPr>
            <a:spLocks noGrp="1"/>
          </p:cNvSpPr>
          <p:nvPr>
            <p:ph type="body" idx="1"/>
          </p:nvPr>
        </p:nvSpPr>
        <p:spPr/>
        <p:txBody>
          <a:bodyPr/>
          <a:lstStyle/>
          <a:p>
            <a:pPr marL="0" indent="0">
              <a:buNone/>
            </a:pPr>
            <a:r>
              <a:rPr lang="en-CA" dirty="0"/>
              <a:t>With respect to wind load design….. The code directs you to part 3,….</a:t>
            </a:r>
          </a:p>
          <a:p>
            <a:pPr marL="0" indent="0">
              <a:buNone/>
            </a:pPr>
            <a:endParaRPr lang="en-CA" dirty="0"/>
          </a:p>
          <a:p>
            <a:pPr marL="231229" indent="-231229">
              <a:buAutoNum type="arabicPeriod"/>
            </a:pPr>
            <a:r>
              <a:rPr lang="en-CA" dirty="0"/>
              <a:t>Lots of preamble and division A (compliance, objectives, and functional statements, </a:t>
            </a:r>
            <a:r>
              <a:rPr lang="en-CA" dirty="0" err="1"/>
              <a:t>etc</a:t>
            </a:r>
            <a:r>
              <a:rPr lang="en-CA" dirty="0"/>
              <a:t>…)</a:t>
            </a:r>
          </a:p>
          <a:p>
            <a:pPr marL="231229" indent="-231229">
              <a:buAutoNum type="arabicPeriod"/>
            </a:pPr>
            <a:r>
              <a:rPr lang="en-CA" dirty="0"/>
              <a:t>But it also says this in part 4.</a:t>
            </a:r>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825EC9BE-0F39-C617-C724-C18D7FD83334}"/>
              </a:ext>
            </a:extLst>
          </p:cNvPr>
          <p:cNvSpPr>
            <a:spLocks noGrp="1"/>
          </p:cNvSpPr>
          <p:nvPr>
            <p:ph type="sldNum" sz="quarter" idx="5"/>
          </p:nvPr>
        </p:nvSpPr>
        <p:spPr/>
        <p:txBody>
          <a:bodyPr/>
          <a:lstStyle/>
          <a:p>
            <a:pPr defTabSz="924916">
              <a:defRPr/>
            </a:pPr>
            <a:fld id="{E6A424F0-A2CD-4003-87A3-A3F8DB0FE811}" type="slidenum">
              <a:rPr lang="en-CA">
                <a:solidFill>
                  <a:prstClr val="black"/>
                </a:solidFill>
                <a:latin typeface="Aptos" panose="02110004020202020204"/>
              </a:rPr>
              <a:pPr defTabSz="924916">
                <a:defRPr/>
              </a:pPr>
              <a:t>20</a:t>
            </a:fld>
            <a:endParaRPr lang="en-CA">
              <a:solidFill>
                <a:prstClr val="black"/>
              </a:solidFill>
              <a:latin typeface="Aptos" panose="02110004020202020204"/>
            </a:endParaRPr>
          </a:p>
        </p:txBody>
      </p:sp>
    </p:spTree>
    <p:extLst>
      <p:ext uri="{BB962C8B-B14F-4D97-AF65-F5344CB8AC3E}">
        <p14:creationId xmlns:p14="http://schemas.microsoft.com/office/powerpoint/2010/main" val="206576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3EC9-150C-6B8F-E908-8CDB7C794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6EC27-0AAC-FA7F-B344-427E04306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789E-D351-6B5E-A552-D43C575D76A1}"/>
              </a:ext>
            </a:extLst>
          </p:cNvPr>
          <p:cNvSpPr>
            <a:spLocks noGrp="1"/>
          </p:cNvSpPr>
          <p:nvPr>
            <p:ph type="body" idx="1"/>
          </p:nvPr>
        </p:nvSpPr>
        <p:spPr/>
        <p:txBody>
          <a:bodyPr/>
          <a:lstStyle/>
          <a:p>
            <a:pPr marL="231229" indent="-231229">
              <a:buAutoNum type="arabicPeriod"/>
            </a:pPr>
            <a:r>
              <a:rPr lang="en-CA" dirty="0"/>
              <a:t>Next up we have:   </a:t>
            </a:r>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A4720955-AA72-94F2-105A-772858156939}"/>
              </a:ext>
            </a:extLst>
          </p:cNvPr>
          <p:cNvSpPr>
            <a:spLocks noGrp="1"/>
          </p:cNvSpPr>
          <p:nvPr>
            <p:ph type="sldNum" sz="quarter" idx="5"/>
          </p:nvPr>
        </p:nvSpPr>
        <p:spPr/>
        <p:txBody>
          <a:bodyPr/>
          <a:lstStyle/>
          <a:p>
            <a:pPr defTabSz="924916">
              <a:defRPr/>
            </a:pPr>
            <a:fld id="{E6A424F0-A2CD-4003-87A3-A3F8DB0FE811}" type="slidenum">
              <a:rPr lang="en-CA">
                <a:solidFill>
                  <a:prstClr val="black"/>
                </a:solidFill>
                <a:latin typeface="Aptos" panose="02110004020202020204"/>
              </a:rPr>
              <a:pPr defTabSz="924916">
                <a:defRPr/>
              </a:pPr>
              <a:t>21</a:t>
            </a:fld>
            <a:endParaRPr lang="en-CA">
              <a:solidFill>
                <a:prstClr val="black"/>
              </a:solidFill>
              <a:latin typeface="Aptos" panose="02110004020202020204"/>
            </a:endParaRPr>
          </a:p>
        </p:txBody>
      </p:sp>
    </p:spTree>
    <p:extLst>
      <p:ext uri="{BB962C8B-B14F-4D97-AF65-F5344CB8AC3E}">
        <p14:creationId xmlns:p14="http://schemas.microsoft.com/office/powerpoint/2010/main" val="378327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consider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 provide some context,  and framework to this presentation</a:t>
            </a:r>
          </a:p>
          <a:p>
            <a:endParaRPr lang="en-CA" dirty="0"/>
          </a:p>
          <a:p>
            <a:r>
              <a:rPr lang="en-CA" dirty="0"/>
              <a:t>Gravity is always present, it’s a consistent load, acting in one direction, and if we don’t design correctly…..failure!</a:t>
            </a:r>
          </a:p>
          <a:p>
            <a:endParaRPr lang="en-CA" dirty="0"/>
          </a:p>
          <a:p>
            <a:r>
              <a:rPr lang="en-CA" dirty="0"/>
              <a:t>Wind however is not always present, it’s inconsistent, acts in basically all directions… </a:t>
            </a:r>
            <a:r>
              <a:rPr lang="en-CA" b="1" dirty="0"/>
              <a:t>but when it does show up in the form of hurricane’s, </a:t>
            </a:r>
            <a:r>
              <a:rPr lang="en-CA" b="1" dirty="0" err="1"/>
              <a:t>tyfoons</a:t>
            </a:r>
            <a:r>
              <a:rPr lang="en-CA" b="1" dirty="0"/>
              <a:t>, etc.., it can and can be catastrophic and generate far higher loads than gravity. </a:t>
            </a:r>
          </a:p>
          <a:p>
            <a:endParaRPr lang="en-CA" dirty="0"/>
          </a:p>
          <a:p>
            <a:r>
              <a:rPr lang="en-US" dirty="0"/>
              <a:t>  </a:t>
            </a:r>
            <a:endParaRPr lang="en-CA" dirty="0"/>
          </a:p>
          <a:p>
            <a:endParaRPr lang="en-US" dirty="0"/>
          </a:p>
          <a:p>
            <a:endParaRPr lang="en-CA" dirty="0"/>
          </a:p>
          <a:p>
            <a:r>
              <a:rPr lang="en-US" dirty="0"/>
              <a:t>“We are not here to tell you how wind pressures react on a building….other than maybe this photo and delivers substantial inward and outward pressure on buildings and their components, and the wind loads are only increasing...   In the photo you can also see how stack effect, which can be exacerbated by wind can also place substantial loads on the roof system to stay put.</a:t>
            </a:r>
          </a:p>
          <a:p>
            <a:endParaRPr lang="en-US" dirty="0"/>
          </a:p>
          <a:p>
            <a:endParaRPr lang="en-CA" dirty="0"/>
          </a:p>
        </p:txBody>
      </p:sp>
      <p:sp>
        <p:nvSpPr>
          <p:cNvPr id="4" name="Slide Number Placeholder 3"/>
          <p:cNvSpPr>
            <a:spLocks noGrp="1"/>
          </p:cNvSpPr>
          <p:nvPr>
            <p:ph type="sldNum" sz="quarter" idx="5"/>
          </p:nvPr>
        </p:nvSpPr>
        <p:spPr/>
        <p:txBody>
          <a:bodyPr/>
          <a:lstStyle/>
          <a:p>
            <a:fld id="{E6A424F0-A2CD-4003-87A3-A3F8DB0FE811}" type="slidenum">
              <a:rPr lang="en-CA" smtClean="0"/>
              <a:t>3</a:t>
            </a:fld>
            <a:endParaRPr lang="en-CA"/>
          </a:p>
        </p:txBody>
      </p:sp>
    </p:spTree>
    <p:extLst>
      <p:ext uri="{BB962C8B-B14F-4D97-AF65-F5344CB8AC3E}">
        <p14:creationId xmlns:p14="http://schemas.microsoft.com/office/powerpoint/2010/main" val="62372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ABB6-FB42-8C27-C855-15D2A2378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F169-0251-C3CD-A3B4-2F5C2258C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FBA53-CB49-ED72-C242-0FAE5CB43F8C}"/>
              </a:ext>
            </a:extLst>
          </p:cNvPr>
          <p:cNvSpPr>
            <a:spLocks noGrp="1"/>
          </p:cNvSpPr>
          <p:nvPr>
            <p:ph type="body" idx="1"/>
          </p:nvPr>
        </p:nvSpPr>
        <p:spPr/>
        <p:txBody>
          <a:bodyPr/>
          <a:lstStyle/>
          <a:p>
            <a:pPr marL="231229" indent="-231229">
              <a:buAutoNum type="arabicPeriod"/>
            </a:pPr>
            <a:r>
              <a:rPr lang="en-CA" b="1" dirty="0"/>
              <a:t>The fact that work is being carried out on an existing building does not exempt the project from compliance with Part 3….which requires a designer…..</a:t>
            </a:r>
            <a:endParaRPr lang="en-CA" sz="1200" b="1"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although the building code is for new builds....it appears as though existing buildings and their renovations under part 4, are not exempt from a registered professional involvement to perform the don't make it worse analysis.</a:t>
            </a:r>
          </a:p>
          <a:p>
            <a:r>
              <a:rPr lang="en-CA" sz="1200" b="1" i="0" kern="1200" dirty="0">
                <a:solidFill>
                  <a:schemeClr val="tx1"/>
                </a:solidFill>
                <a:effectLst/>
                <a:latin typeface="+mn-lt"/>
                <a:ea typeface="+mn-ea"/>
                <a:cs typeface="+mn-cs"/>
              </a:rPr>
              <a:t>Copilot said:</a:t>
            </a:r>
          </a:p>
          <a:p>
            <a:r>
              <a:rPr lang="en-CA" sz="1200" b="1" i="0" kern="1200" dirty="0">
                <a:solidFill>
                  <a:schemeClr val="tx1"/>
                </a:solidFill>
                <a:effectLst/>
                <a:latin typeface="+mn-lt"/>
                <a:ea typeface="+mn-ea"/>
                <a:cs typeface="+mn-cs"/>
              </a:rPr>
              <a:t>Copilot</a:t>
            </a:r>
          </a:p>
          <a:p>
            <a:r>
              <a:rPr lang="en-CA" sz="1200" b="0" i="0" kern="1200" dirty="0">
                <a:solidFill>
                  <a:schemeClr val="tx1"/>
                </a:solidFill>
                <a:effectLst/>
                <a:latin typeface="+mn-lt"/>
                <a:ea typeface="+mn-ea"/>
                <a:cs typeface="+mn-cs"/>
              </a:rPr>
              <a:t>You're absolutely right in your interpretation.</a:t>
            </a:r>
          </a:p>
          <a:p>
            <a:r>
              <a:rPr lang="en-CA" sz="1200" b="0" i="0" kern="1200" dirty="0">
                <a:solidFill>
                  <a:schemeClr val="tx1"/>
                </a:solidFill>
                <a:effectLst/>
                <a:latin typeface="+mn-lt"/>
                <a:ea typeface="+mn-ea"/>
                <a:cs typeface="+mn-cs"/>
              </a:rPr>
              <a:t>According to the </a:t>
            </a:r>
            <a:r>
              <a:rPr lang="en-CA" sz="1200" b="1" i="0" kern="1200" dirty="0">
                <a:solidFill>
                  <a:schemeClr val="tx1"/>
                </a:solidFill>
                <a:effectLst/>
                <a:latin typeface="+mn-lt"/>
                <a:ea typeface="+mn-ea"/>
                <a:cs typeface="+mn-cs"/>
              </a:rPr>
              <a:t>BC Building Code 2024</a:t>
            </a:r>
            <a:r>
              <a:rPr lang="en-CA" sz="1200" b="0" i="0" kern="1200" dirty="0">
                <a:solidFill>
                  <a:schemeClr val="tx1"/>
                </a:solidFill>
                <a:effectLst/>
                <a:latin typeface="+mn-lt"/>
                <a:ea typeface="+mn-ea"/>
                <a:cs typeface="+mn-cs"/>
              </a:rPr>
              <a:t> and the </a:t>
            </a:r>
            <a:r>
              <a:rPr lang="en-CA" sz="1200" b="1" i="0" kern="1200" dirty="0">
                <a:solidFill>
                  <a:schemeClr val="tx1"/>
                </a:solidFill>
                <a:effectLst/>
                <a:latin typeface="+mn-lt"/>
                <a:ea typeface="+mn-ea"/>
                <a:cs typeface="+mn-cs"/>
              </a:rPr>
              <a:t>Guide to the Letters of Assurance</a:t>
            </a:r>
            <a:r>
              <a:rPr lang="en-CA" sz="1200" b="0" i="0" kern="1200" dirty="0">
                <a:solidFill>
                  <a:schemeClr val="tx1"/>
                </a:solidFill>
                <a:effectLst/>
                <a:latin typeface="+mn-lt"/>
                <a:ea typeface="+mn-ea"/>
                <a:cs typeface="+mn-cs"/>
              </a:rPr>
              <a:t>, </a:t>
            </a:r>
            <a:r>
              <a:rPr lang="en-CA" sz="1200" b="1" i="0" kern="1200" dirty="0">
                <a:solidFill>
                  <a:schemeClr val="tx1"/>
                </a:solidFill>
                <a:effectLst/>
                <a:latin typeface="+mn-lt"/>
                <a:ea typeface="+mn-ea"/>
                <a:cs typeface="+mn-cs"/>
              </a:rPr>
              <a:t>existing buildings undergoing renovations under Part 4 (Structural Design)</a:t>
            </a:r>
            <a:r>
              <a:rPr lang="en-CA" sz="1200" b="0" i="0" kern="1200" dirty="0">
                <a:solidFill>
                  <a:schemeClr val="tx1"/>
                </a:solidFill>
                <a:effectLst/>
                <a:latin typeface="+mn-lt"/>
                <a:ea typeface="+mn-ea"/>
                <a:cs typeface="+mn-cs"/>
              </a:rPr>
              <a:t> are </a:t>
            </a:r>
            <a:r>
              <a:rPr lang="en-CA" sz="1200" b="1" i="0" kern="1200" dirty="0">
                <a:solidFill>
                  <a:schemeClr val="tx1"/>
                </a:solidFill>
                <a:effectLst/>
                <a:latin typeface="+mn-lt"/>
                <a:ea typeface="+mn-ea"/>
                <a:cs typeface="+mn-cs"/>
              </a:rPr>
              <a:t>not exempt</a:t>
            </a:r>
            <a:r>
              <a:rPr lang="en-CA" sz="1200" b="0" i="0" kern="1200" dirty="0">
                <a:solidFill>
                  <a:schemeClr val="tx1"/>
                </a:solidFill>
                <a:effectLst/>
                <a:latin typeface="+mn-lt"/>
                <a:ea typeface="+mn-ea"/>
                <a:cs typeface="+mn-cs"/>
              </a:rPr>
              <a:t> from the requirement for registered professional involvement when structural changes are made.</a:t>
            </a:r>
          </a:p>
          <a:p>
            <a:r>
              <a:rPr lang="en-CA" dirty="0"/>
              <a:t>Section 16: Application of Letters of Assurance to Requirements for Existing Buildings</a:t>
            </a:r>
            <a:endParaRPr lang="en-CA" sz="1200" b="0" i="0" kern="1200" dirty="0">
              <a:solidFill>
                <a:schemeClr val="tx1"/>
              </a:solidFill>
              <a:effectLst/>
              <a:latin typeface="+mn-lt"/>
              <a:ea typeface="+mn-ea"/>
              <a:cs typeface="+mn-cs"/>
            </a:endParaRPr>
          </a:p>
          <a:p>
            <a:pPr marL="231229" indent="-231229">
              <a:buAutoNum type="arabicPeriod"/>
            </a:pPr>
            <a:endParaRPr lang="en-CA" dirty="0"/>
          </a:p>
          <a:p>
            <a:pPr marL="231229" indent="-231229">
              <a:buAutoNum type="arabicPeriod"/>
            </a:pPr>
            <a:endParaRPr lang="en-CA" dirty="0"/>
          </a:p>
          <a:p>
            <a:pPr marL="231229" indent="-231229">
              <a:buAutoNum type="arabicPeriod"/>
            </a:pPr>
            <a:r>
              <a:rPr lang="en-CA" dirty="0"/>
              <a:t>In regards to who can perform this analysis…..IF YOU ARE WORKING ON A PART 4 BUILDING IN ANY RESPECTS…. REGISTERED PROFESSIONALS SHOULD BE INVOLVED.    Code isn’t perfectly explicit but the analysis involves a few things:   review of safety regarding part 3 buildings, consideration of alternative solutions, performance based so has to be designed. ….   That requires a reg pro</a:t>
            </a:r>
          </a:p>
          <a:p>
            <a:pPr marL="231229" indent="-231229" defTabSz="924916">
              <a:buFontTx/>
              <a:buAutoNum type="arabicPeriod"/>
              <a:defRPr/>
            </a:pPr>
            <a:endParaRPr lang="en-CA" dirty="0"/>
          </a:p>
          <a:p>
            <a:pPr marL="231229" indent="-231229" defTabSz="924916">
              <a:buFontTx/>
              <a:buAutoNum type="arabicPeriod"/>
              <a:defRPr/>
            </a:pPr>
            <a:endParaRPr lang="en-CA" dirty="0"/>
          </a:p>
          <a:p>
            <a:pPr marL="231229" indent="-231229" defTabSz="924916">
              <a:buFontTx/>
              <a:buAutoNum type="arabicPeriod"/>
              <a:defRPr/>
            </a:pPr>
            <a:r>
              <a:rPr lang="en-CA" dirty="0"/>
              <a:t>There is some argument that the don’t make it worse principle </a:t>
            </a:r>
            <a:r>
              <a:rPr lang="en-US" dirty="0"/>
              <a:t>for </a:t>
            </a:r>
            <a:r>
              <a:rPr lang="en-US" b="1" dirty="0"/>
              <a:t>wind loads</a:t>
            </a:r>
            <a:r>
              <a:rPr lang="en-US" dirty="0"/>
              <a:t>, should not apply / or be considered when faced with a very poorly installed roof system’s attachment  that was never designed to code in the first place.   Just go to part 9 or ¾.   </a:t>
            </a:r>
          </a:p>
          <a:p>
            <a:pPr marL="231229" indent="-231229" defTabSz="924916">
              <a:buFontTx/>
              <a:buAutoNum type="arabicPeriod"/>
              <a:defRPr/>
            </a:pPr>
            <a:endParaRPr lang="en-US" b="1" dirty="0"/>
          </a:p>
          <a:p>
            <a:pPr marL="231229" indent="-231229" defTabSz="924916">
              <a:buFontTx/>
              <a:buAutoNum type="arabicPeriod"/>
              <a:defRPr/>
            </a:pPr>
            <a:r>
              <a:rPr lang="en-US" b="1" dirty="0"/>
              <a:t>does not override the requirement to meet either part 9 or Part 4 standards.</a:t>
            </a:r>
          </a:p>
          <a:p>
            <a:pPr marL="231229" indent="-231229">
              <a:buAutoNum type="arabicPeriod"/>
            </a:pPr>
            <a:endParaRPr lang="en-CA" dirty="0"/>
          </a:p>
          <a:p>
            <a:pPr marL="231229" indent="-231229">
              <a:buAutoNum type="arabicPeriod"/>
            </a:pPr>
            <a:endParaRPr lang="en-CA" dirty="0"/>
          </a:p>
          <a:p>
            <a:pPr marL="231229" indent="-231229">
              <a:buAutoNum type="arabicPeriod"/>
            </a:pPr>
            <a:r>
              <a:rPr lang="en-CA" dirty="0"/>
              <a:t>In regards to the green highlight….. There is some analysis that says wind loads are now so significant that they are considered a safety issue if not brought up to code…..and if this is true, you would have to bring up to part 4 of the code.   Hard stop.</a:t>
            </a:r>
          </a:p>
        </p:txBody>
      </p:sp>
      <p:sp>
        <p:nvSpPr>
          <p:cNvPr id="4" name="Slide Number Placeholder 3">
            <a:extLst>
              <a:ext uri="{FF2B5EF4-FFF2-40B4-BE49-F238E27FC236}">
                <a16:creationId xmlns:a16="http://schemas.microsoft.com/office/drawing/2014/main" id="{29BD2293-E5B3-9CE4-A5C9-E64BF84A369E}"/>
              </a:ext>
            </a:extLst>
          </p:cNvPr>
          <p:cNvSpPr>
            <a:spLocks noGrp="1"/>
          </p:cNvSpPr>
          <p:nvPr>
            <p:ph type="sldNum" sz="quarter" idx="5"/>
          </p:nvPr>
        </p:nvSpPr>
        <p:spPr/>
        <p:txBody>
          <a:bodyPr/>
          <a:lstStyle/>
          <a:p>
            <a:fld id="{E6A424F0-A2CD-4003-87A3-A3F8DB0FE811}" type="slidenum">
              <a:rPr lang="en-CA" smtClean="0"/>
              <a:t>22</a:t>
            </a:fld>
            <a:endParaRPr lang="en-CA"/>
          </a:p>
        </p:txBody>
      </p:sp>
    </p:spTree>
    <p:extLst>
      <p:ext uri="{BB962C8B-B14F-4D97-AF65-F5344CB8AC3E}">
        <p14:creationId xmlns:p14="http://schemas.microsoft.com/office/powerpoint/2010/main" val="38299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7C8B-B4F3-E579-954D-D45B6A5F7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FF860-E1F2-CF43-5BA0-09EB9804A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A8175-4C68-6587-A405-555DAF09CFA1}"/>
              </a:ext>
            </a:extLst>
          </p:cNvPr>
          <p:cNvSpPr>
            <a:spLocks noGrp="1"/>
          </p:cNvSpPr>
          <p:nvPr>
            <p:ph type="body" idx="1"/>
          </p:nvPr>
        </p:nvSpPr>
        <p:spPr/>
        <p:txBody>
          <a:bodyPr/>
          <a:lstStyle/>
          <a:p>
            <a:pPr marL="231229" indent="-231229">
              <a:buAutoNum type="arabicPeriod"/>
            </a:pPr>
            <a:r>
              <a:rPr lang="en-CA" dirty="0"/>
              <a:t>No. 1 cannot be a generic number or the same value you used on the last job that is “basically the same project”….!!!</a:t>
            </a:r>
          </a:p>
          <a:p>
            <a:pPr marL="231229" indent="-231229">
              <a:buAutoNum type="arabicPeriod"/>
            </a:pPr>
            <a:endParaRPr lang="en-CA" dirty="0"/>
          </a:p>
          <a:p>
            <a:pPr marL="231229" indent="-231229">
              <a:buAutoNum type="arabicPeriod"/>
            </a:pPr>
            <a:r>
              <a:rPr lang="en-CA" dirty="0"/>
              <a:t>When you complete No. 1…..you will have the wind loads your cladding and roof systems must resist…..</a:t>
            </a:r>
          </a:p>
          <a:p>
            <a:pPr marL="231229" indent="-231229">
              <a:buAutoNum type="arabicPeriod"/>
            </a:pPr>
            <a:r>
              <a:rPr lang="en-CA" dirty="0"/>
              <a:t>The second part is designing the attachment to resist the loads….</a:t>
            </a:r>
          </a:p>
          <a:p>
            <a:pPr marL="231229" indent="-231229">
              <a:buAutoNum type="arabicPeriod"/>
            </a:pPr>
            <a:endParaRPr lang="en-CA" dirty="0"/>
          </a:p>
        </p:txBody>
      </p:sp>
      <p:sp>
        <p:nvSpPr>
          <p:cNvPr id="4" name="Slide Number Placeholder 3">
            <a:extLst>
              <a:ext uri="{FF2B5EF4-FFF2-40B4-BE49-F238E27FC236}">
                <a16:creationId xmlns:a16="http://schemas.microsoft.com/office/drawing/2014/main" id="{0D06D17A-5ADD-93D5-0ECD-05815DCEA454}"/>
              </a:ext>
            </a:extLst>
          </p:cNvPr>
          <p:cNvSpPr>
            <a:spLocks noGrp="1"/>
          </p:cNvSpPr>
          <p:nvPr>
            <p:ph type="sldNum" sz="quarter" idx="5"/>
          </p:nvPr>
        </p:nvSpPr>
        <p:spPr/>
        <p:txBody>
          <a:bodyPr/>
          <a:lstStyle/>
          <a:p>
            <a:fld id="{E6A424F0-A2CD-4003-87A3-A3F8DB0FE811}" type="slidenum">
              <a:rPr lang="en-CA" smtClean="0"/>
              <a:t>24</a:t>
            </a:fld>
            <a:endParaRPr lang="en-CA"/>
          </a:p>
        </p:txBody>
      </p:sp>
    </p:spTree>
    <p:extLst>
      <p:ext uri="{BB962C8B-B14F-4D97-AF65-F5344CB8AC3E}">
        <p14:creationId xmlns:p14="http://schemas.microsoft.com/office/powerpoint/2010/main" val="443028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33F2-A052-7871-4FB9-ED1A29B04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DA9C8-39DB-0E8F-B1B0-D27A30E7F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7E921-3BC8-1BC5-F52C-14918363C4F9}"/>
              </a:ext>
            </a:extLst>
          </p:cNvPr>
          <p:cNvSpPr>
            <a:spLocks noGrp="1"/>
          </p:cNvSpPr>
          <p:nvPr>
            <p:ph type="body" idx="1"/>
          </p:nvPr>
        </p:nvSpPr>
        <p:spPr/>
        <p:txBody>
          <a:bodyPr/>
          <a:lstStyle/>
          <a:p>
            <a:r>
              <a:rPr lang="en-CA" b="1" dirty="0"/>
              <a:t>Don’t explain these in this slide……go into detail on the next one….</a:t>
            </a:r>
          </a:p>
          <a:p>
            <a:endParaRPr lang="en-CA" b="1" dirty="0"/>
          </a:p>
          <a:p>
            <a:endParaRPr lang="en-CA" b="1" dirty="0"/>
          </a:p>
          <a:p>
            <a:endParaRPr lang="en-CA" b="1" dirty="0"/>
          </a:p>
          <a:p>
            <a:r>
              <a:rPr lang="en-CA" b="1" dirty="0"/>
              <a:t>Part 4 of the BC Building Code (BCBC)</a:t>
            </a:r>
            <a:r>
              <a:rPr lang="en-CA" dirty="0"/>
              <a:t> does provide </a:t>
            </a:r>
            <a:r>
              <a:rPr lang="en-CA" b="1" dirty="0"/>
              <a:t>three primary methods</a:t>
            </a:r>
            <a:r>
              <a:rPr lang="en-CA" dirty="0"/>
              <a:t> for calculating wind loads on buildings and structures. These methods are based on the </a:t>
            </a:r>
            <a:r>
              <a:rPr lang="en-CA" b="1" dirty="0"/>
              <a:t>National Building Code of Canada (NBCC)</a:t>
            </a:r>
            <a:r>
              <a:rPr lang="en-CA" dirty="0"/>
              <a:t> framework, which the BCBC adopts with some provincial modifications. The three methods typically include:</a:t>
            </a:r>
          </a:p>
          <a:p>
            <a:pPr lvl="0"/>
            <a:r>
              <a:rPr lang="en-CA" b="1" dirty="0"/>
              <a:t>Static (Simplified) Method</a:t>
            </a:r>
            <a:endParaRPr lang="en-CA" dirty="0"/>
          </a:p>
          <a:p>
            <a:pPr lvl="1"/>
            <a:r>
              <a:rPr lang="en-CA" dirty="0"/>
              <a:t>Suitable for regular-shaped buildings under certain height and exposure conditions.</a:t>
            </a:r>
          </a:p>
          <a:p>
            <a:pPr lvl="1"/>
            <a:r>
              <a:rPr lang="en-CA" dirty="0"/>
              <a:t>Uses predefined wind pressure coefficients and climatic data from Appendix C.</a:t>
            </a:r>
          </a:p>
          <a:p>
            <a:pPr lvl="0"/>
            <a:r>
              <a:rPr lang="en-CA" b="1" dirty="0"/>
              <a:t>Dynamic (Analytical) Method</a:t>
            </a:r>
            <a:endParaRPr lang="en-CA" dirty="0"/>
          </a:p>
          <a:p>
            <a:pPr lvl="1"/>
            <a:r>
              <a:rPr lang="en-CA" dirty="0"/>
              <a:t>Required for tall, flexible, or irregularly shaped buildings.</a:t>
            </a:r>
          </a:p>
          <a:p>
            <a:pPr lvl="1"/>
            <a:r>
              <a:rPr lang="en-CA" dirty="0"/>
              <a:t>Involves more complex calculations, including dynamic response to wind.</a:t>
            </a:r>
          </a:p>
          <a:p>
            <a:pPr lvl="0"/>
            <a:r>
              <a:rPr lang="en-CA" b="1" dirty="0"/>
              <a:t>Wind Tunnel Testing</a:t>
            </a:r>
            <a:endParaRPr lang="en-CA" dirty="0"/>
          </a:p>
          <a:p>
            <a:pPr lvl="1"/>
            <a:r>
              <a:rPr lang="en-CA" dirty="0"/>
              <a:t>Used for unique or complex structures where standard methods are insufficient.</a:t>
            </a:r>
          </a:p>
          <a:p>
            <a:pPr lvl="1"/>
            <a:r>
              <a:rPr lang="en-CA" dirty="0"/>
              <a:t>Provides site-specific wind load data based on physical or computational modeling.</a:t>
            </a:r>
          </a:p>
        </p:txBody>
      </p:sp>
      <p:sp>
        <p:nvSpPr>
          <p:cNvPr id="4" name="Slide Number Placeholder 3">
            <a:extLst>
              <a:ext uri="{FF2B5EF4-FFF2-40B4-BE49-F238E27FC236}">
                <a16:creationId xmlns:a16="http://schemas.microsoft.com/office/drawing/2014/main" id="{505EE864-7144-0004-39B9-758F4455A91C}"/>
              </a:ext>
            </a:extLst>
          </p:cNvPr>
          <p:cNvSpPr>
            <a:spLocks noGrp="1"/>
          </p:cNvSpPr>
          <p:nvPr>
            <p:ph type="sldNum" sz="quarter" idx="5"/>
          </p:nvPr>
        </p:nvSpPr>
        <p:spPr/>
        <p:txBody>
          <a:bodyPr/>
          <a:lstStyle/>
          <a:p>
            <a:fld id="{E6A424F0-A2CD-4003-87A3-A3F8DB0FE811}" type="slidenum">
              <a:rPr lang="en-CA" smtClean="0"/>
              <a:t>25</a:t>
            </a:fld>
            <a:endParaRPr lang="en-CA"/>
          </a:p>
        </p:txBody>
      </p:sp>
    </p:spTree>
    <p:extLst>
      <p:ext uri="{BB962C8B-B14F-4D97-AF65-F5344CB8AC3E}">
        <p14:creationId xmlns:p14="http://schemas.microsoft.com/office/powerpoint/2010/main" val="1382394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19BD-41A7-BF83-FCE2-0E7911BCC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811DA-457D-A6B6-1809-26A57E777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B0808-DFCC-C24A-8D1B-091DC9EA5FBA}"/>
              </a:ext>
            </a:extLst>
          </p:cNvPr>
          <p:cNvSpPr>
            <a:spLocks noGrp="1"/>
          </p:cNvSpPr>
          <p:nvPr>
            <p:ph type="body" idx="1"/>
          </p:nvPr>
        </p:nvSpPr>
        <p:spPr/>
        <p:txBody>
          <a:bodyPr/>
          <a:lstStyle/>
          <a:p>
            <a:r>
              <a:rPr lang="en-CA" b="1" dirty="0"/>
              <a:t>Static is uneventful….ordinary.</a:t>
            </a:r>
          </a:p>
          <a:p>
            <a:endParaRPr lang="en-CA" b="1" dirty="0"/>
          </a:p>
          <a:p>
            <a:endParaRPr lang="en-CA" b="1" dirty="0"/>
          </a:p>
          <a:p>
            <a:r>
              <a:rPr lang="en-CA" b="1" dirty="0"/>
              <a:t>Part 4 of the BC Building Code (BCBC)</a:t>
            </a:r>
            <a:r>
              <a:rPr lang="en-CA" dirty="0"/>
              <a:t> does provide </a:t>
            </a:r>
            <a:r>
              <a:rPr lang="en-CA" b="1" dirty="0"/>
              <a:t>three primary methods</a:t>
            </a:r>
            <a:r>
              <a:rPr lang="en-CA" dirty="0"/>
              <a:t> for calculating wind loads on buildings and structures. These methods are based on the </a:t>
            </a:r>
            <a:r>
              <a:rPr lang="en-CA" b="1" dirty="0"/>
              <a:t>National Building Code of Canada (NBCC)</a:t>
            </a:r>
            <a:r>
              <a:rPr lang="en-CA" dirty="0"/>
              <a:t> framework, which the BCBC adopts with some provincial modifications. The three methods typically include:</a:t>
            </a:r>
          </a:p>
          <a:p>
            <a:pPr lvl="0"/>
            <a:r>
              <a:rPr lang="en-CA" b="1" dirty="0"/>
              <a:t>Static (Simplified) Method</a:t>
            </a:r>
            <a:endParaRPr lang="en-CA" dirty="0"/>
          </a:p>
          <a:p>
            <a:pPr lvl="1"/>
            <a:r>
              <a:rPr lang="en-CA" dirty="0"/>
              <a:t>Suitable for regular-shaped buildings under certain height and exposure conditions.</a:t>
            </a:r>
          </a:p>
          <a:p>
            <a:pPr lvl="1"/>
            <a:r>
              <a:rPr lang="en-CA" dirty="0"/>
              <a:t>Uses predefined wind pressure coefficients and climatic data from Appendix C.</a:t>
            </a:r>
          </a:p>
          <a:p>
            <a:pPr lvl="0"/>
            <a:r>
              <a:rPr lang="en-CA" b="1" dirty="0"/>
              <a:t>Dynamic (Analytical) Method</a:t>
            </a:r>
            <a:endParaRPr lang="en-CA" dirty="0"/>
          </a:p>
          <a:p>
            <a:pPr lvl="1"/>
            <a:r>
              <a:rPr lang="en-CA" dirty="0"/>
              <a:t>Required for tall, flexible, or irregularly shaped buildings.</a:t>
            </a:r>
          </a:p>
          <a:p>
            <a:pPr lvl="1"/>
            <a:r>
              <a:rPr lang="en-CA" dirty="0"/>
              <a:t>Involves more complex calculations, including dynamic response to wind.</a:t>
            </a:r>
          </a:p>
          <a:p>
            <a:pPr lvl="0"/>
            <a:r>
              <a:rPr lang="en-CA" b="1" dirty="0"/>
              <a:t>Wind Tunnel Testing</a:t>
            </a:r>
            <a:endParaRPr lang="en-CA" dirty="0"/>
          </a:p>
          <a:p>
            <a:pPr lvl="1"/>
            <a:r>
              <a:rPr lang="en-CA" dirty="0"/>
              <a:t>Used for unique or complex structures where standard methods are insufficient.</a:t>
            </a:r>
          </a:p>
          <a:p>
            <a:pPr lvl="1"/>
            <a:r>
              <a:rPr lang="en-CA" dirty="0"/>
              <a:t>Provides site-specific wind load data based on physical or computational modeling.</a:t>
            </a:r>
          </a:p>
        </p:txBody>
      </p:sp>
      <p:sp>
        <p:nvSpPr>
          <p:cNvPr id="4" name="Slide Number Placeholder 3">
            <a:extLst>
              <a:ext uri="{FF2B5EF4-FFF2-40B4-BE49-F238E27FC236}">
                <a16:creationId xmlns:a16="http://schemas.microsoft.com/office/drawing/2014/main" id="{11D0DF96-9CDA-8005-18C0-04F5522F49E5}"/>
              </a:ext>
            </a:extLst>
          </p:cNvPr>
          <p:cNvSpPr>
            <a:spLocks noGrp="1"/>
          </p:cNvSpPr>
          <p:nvPr>
            <p:ph type="sldNum" sz="quarter" idx="5"/>
          </p:nvPr>
        </p:nvSpPr>
        <p:spPr/>
        <p:txBody>
          <a:bodyPr/>
          <a:lstStyle/>
          <a:p>
            <a:fld id="{E6A424F0-A2CD-4003-87A3-A3F8DB0FE811}" type="slidenum">
              <a:rPr lang="en-CA" smtClean="0"/>
              <a:t>26</a:t>
            </a:fld>
            <a:endParaRPr lang="en-CA"/>
          </a:p>
        </p:txBody>
      </p:sp>
    </p:spTree>
    <p:extLst>
      <p:ext uri="{BB962C8B-B14F-4D97-AF65-F5344CB8AC3E}">
        <p14:creationId xmlns:p14="http://schemas.microsoft.com/office/powerpoint/2010/main" val="183072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E705-EE3C-2C13-CA2C-04DD1B83C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2CD5B-4DF9-30D6-A0C3-0A20E9E48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A801D-0F33-1B47-8B8E-4516CE94CD75}"/>
              </a:ext>
            </a:extLst>
          </p:cNvPr>
          <p:cNvSpPr>
            <a:spLocks noGrp="1"/>
          </p:cNvSpPr>
          <p:nvPr>
            <p:ph type="body" idx="1"/>
          </p:nvPr>
        </p:nvSpPr>
        <p:spPr/>
        <p:txBody>
          <a:bodyPr/>
          <a:lstStyle/>
          <a:p>
            <a:pPr lvl="0"/>
            <a:r>
              <a:rPr lang="en-CA" b="1" dirty="0"/>
              <a:t>Dynamic (Analytical) Method</a:t>
            </a:r>
            <a:endParaRPr lang="en-CA" dirty="0"/>
          </a:p>
          <a:p>
            <a:pPr lvl="1"/>
            <a:r>
              <a:rPr lang="en-CA" dirty="0"/>
              <a:t>Required for tall, flexible, or irregularly shaped buildings.</a:t>
            </a:r>
          </a:p>
          <a:p>
            <a:pPr lvl="1"/>
            <a:r>
              <a:rPr lang="en-CA" dirty="0"/>
              <a:t>Involves more complex calculations, including dynamic response to wind.</a:t>
            </a:r>
          </a:p>
          <a:p>
            <a:endParaRPr lang="en-CA" b="1" dirty="0"/>
          </a:p>
          <a:p>
            <a:endParaRPr lang="en-CA" b="1" dirty="0"/>
          </a:p>
          <a:p>
            <a:r>
              <a:rPr lang="en-CA" b="1" dirty="0"/>
              <a:t>Static is uneventful….ordinary.</a:t>
            </a:r>
          </a:p>
          <a:p>
            <a:endParaRPr lang="en-CA" b="1" dirty="0"/>
          </a:p>
          <a:p>
            <a:endParaRPr lang="en-CA" b="1" dirty="0"/>
          </a:p>
          <a:p>
            <a:r>
              <a:rPr lang="en-CA" b="1" dirty="0"/>
              <a:t>Part 4 of the BC Building Code (BCBC)</a:t>
            </a:r>
            <a:r>
              <a:rPr lang="en-CA" dirty="0"/>
              <a:t> does provide </a:t>
            </a:r>
            <a:r>
              <a:rPr lang="en-CA" b="1" dirty="0"/>
              <a:t>three primary methods</a:t>
            </a:r>
            <a:r>
              <a:rPr lang="en-CA" dirty="0"/>
              <a:t> for calculating wind loads on buildings and structures. These methods are based on the </a:t>
            </a:r>
            <a:r>
              <a:rPr lang="en-CA" b="1" dirty="0"/>
              <a:t>National Building Code of Canada (NBCC)</a:t>
            </a:r>
            <a:r>
              <a:rPr lang="en-CA" dirty="0"/>
              <a:t> framework, which the BCBC adopts with some provincial modifications. The three methods typically include:</a:t>
            </a:r>
          </a:p>
          <a:p>
            <a:pPr lvl="0"/>
            <a:r>
              <a:rPr lang="en-CA" b="1" dirty="0"/>
              <a:t>Static (Simplified) Method</a:t>
            </a:r>
            <a:endParaRPr lang="en-CA" dirty="0"/>
          </a:p>
          <a:p>
            <a:pPr lvl="1"/>
            <a:r>
              <a:rPr lang="en-CA" dirty="0"/>
              <a:t>Suitable for regular-shaped buildings under certain height and exposure conditions.</a:t>
            </a:r>
          </a:p>
          <a:p>
            <a:pPr lvl="1"/>
            <a:r>
              <a:rPr lang="en-CA" dirty="0"/>
              <a:t>Uses predefined wind pressure coefficients and climatic data from Appendix C.</a:t>
            </a:r>
          </a:p>
          <a:p>
            <a:pPr lvl="0"/>
            <a:r>
              <a:rPr lang="en-CA" b="1" dirty="0"/>
              <a:t>Wind Tunnel Testing</a:t>
            </a:r>
            <a:endParaRPr lang="en-CA" dirty="0"/>
          </a:p>
          <a:p>
            <a:pPr lvl="1"/>
            <a:r>
              <a:rPr lang="en-CA" dirty="0"/>
              <a:t>Used for unique or complex structures where standard methods are insufficient.</a:t>
            </a:r>
          </a:p>
          <a:p>
            <a:pPr lvl="1"/>
            <a:r>
              <a:rPr lang="en-CA" dirty="0"/>
              <a:t>Provides site-specific wind load data based on physical or computational modeling.</a:t>
            </a:r>
          </a:p>
        </p:txBody>
      </p:sp>
      <p:sp>
        <p:nvSpPr>
          <p:cNvPr id="4" name="Slide Number Placeholder 3">
            <a:extLst>
              <a:ext uri="{FF2B5EF4-FFF2-40B4-BE49-F238E27FC236}">
                <a16:creationId xmlns:a16="http://schemas.microsoft.com/office/drawing/2014/main" id="{F20CA548-286F-1B6D-2303-64D94D8D4329}"/>
              </a:ext>
            </a:extLst>
          </p:cNvPr>
          <p:cNvSpPr>
            <a:spLocks noGrp="1"/>
          </p:cNvSpPr>
          <p:nvPr>
            <p:ph type="sldNum" sz="quarter" idx="5"/>
          </p:nvPr>
        </p:nvSpPr>
        <p:spPr/>
        <p:txBody>
          <a:bodyPr/>
          <a:lstStyle/>
          <a:p>
            <a:fld id="{E6A424F0-A2CD-4003-87A3-A3F8DB0FE811}" type="slidenum">
              <a:rPr lang="en-CA" smtClean="0"/>
              <a:t>27</a:t>
            </a:fld>
            <a:endParaRPr lang="en-CA"/>
          </a:p>
        </p:txBody>
      </p:sp>
    </p:spTree>
    <p:extLst>
      <p:ext uri="{BB962C8B-B14F-4D97-AF65-F5344CB8AC3E}">
        <p14:creationId xmlns:p14="http://schemas.microsoft.com/office/powerpoint/2010/main" val="89187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E031-7944-FEB4-F1AC-30AD579E3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B2AEA-AB3A-DCDB-1F55-4099F6767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75597-733C-20A5-315A-B42B9B2041DB}"/>
              </a:ext>
            </a:extLst>
          </p:cNvPr>
          <p:cNvSpPr>
            <a:spLocks noGrp="1"/>
          </p:cNvSpPr>
          <p:nvPr>
            <p:ph type="body" idx="1"/>
          </p:nvPr>
        </p:nvSpPr>
        <p:spPr/>
        <p:txBody>
          <a:bodyPr/>
          <a:lstStyle/>
          <a:p>
            <a:r>
              <a:rPr lang="en-CA" dirty="0"/>
              <a:t>So now that you have your wind loads…..you design the attachment to resist….</a:t>
            </a:r>
          </a:p>
        </p:txBody>
      </p:sp>
      <p:sp>
        <p:nvSpPr>
          <p:cNvPr id="4" name="Slide Number Placeholder 3">
            <a:extLst>
              <a:ext uri="{FF2B5EF4-FFF2-40B4-BE49-F238E27FC236}">
                <a16:creationId xmlns:a16="http://schemas.microsoft.com/office/drawing/2014/main" id="{4973A688-3B2B-413E-4C0B-C2608E71D2DD}"/>
              </a:ext>
            </a:extLst>
          </p:cNvPr>
          <p:cNvSpPr>
            <a:spLocks noGrp="1"/>
          </p:cNvSpPr>
          <p:nvPr>
            <p:ph type="sldNum" sz="quarter" idx="5"/>
          </p:nvPr>
        </p:nvSpPr>
        <p:spPr/>
        <p:txBody>
          <a:bodyPr/>
          <a:lstStyle/>
          <a:p>
            <a:fld id="{E6A424F0-A2CD-4003-87A3-A3F8DB0FE811}" type="slidenum">
              <a:rPr lang="en-CA" smtClean="0"/>
              <a:t>28</a:t>
            </a:fld>
            <a:endParaRPr lang="en-CA"/>
          </a:p>
        </p:txBody>
      </p:sp>
    </p:spTree>
    <p:extLst>
      <p:ext uri="{BB962C8B-B14F-4D97-AF65-F5344CB8AC3E}">
        <p14:creationId xmlns:p14="http://schemas.microsoft.com/office/powerpoint/2010/main" val="3620674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1780-E528-47FE-7B44-A44BC4DE2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C3AE6-12A2-837B-9E87-13E5966D6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F3FEF-A4E2-078B-EFBE-71D8104961D7}"/>
              </a:ext>
            </a:extLst>
          </p:cNvPr>
          <p:cNvSpPr>
            <a:spLocks noGrp="1"/>
          </p:cNvSpPr>
          <p:nvPr>
            <p:ph type="body" idx="1"/>
          </p:nvPr>
        </p:nvSpPr>
        <p:spPr/>
        <p:txBody>
          <a:bodyPr/>
          <a:lstStyle/>
          <a:p>
            <a:r>
              <a:rPr lang="en-CA" dirty="0"/>
              <a:t>If you have a wind load of 75 PSF for the site and you can find a test report that is in conformance with CSA 123.21…..and the assembly tested is what you need……you can rely on the standard.   BUT…..we feel it’s not enough in most cases…..Sameer will tell you why.</a:t>
            </a:r>
          </a:p>
        </p:txBody>
      </p:sp>
      <p:sp>
        <p:nvSpPr>
          <p:cNvPr id="4" name="Slide Number Placeholder 3">
            <a:extLst>
              <a:ext uri="{FF2B5EF4-FFF2-40B4-BE49-F238E27FC236}">
                <a16:creationId xmlns:a16="http://schemas.microsoft.com/office/drawing/2014/main" id="{C8B5FCA4-A8AF-3773-0101-33BFC4536FBB}"/>
              </a:ext>
            </a:extLst>
          </p:cNvPr>
          <p:cNvSpPr>
            <a:spLocks noGrp="1"/>
          </p:cNvSpPr>
          <p:nvPr>
            <p:ph type="sldNum" sz="quarter" idx="5"/>
          </p:nvPr>
        </p:nvSpPr>
        <p:spPr/>
        <p:txBody>
          <a:bodyPr/>
          <a:lstStyle/>
          <a:p>
            <a:fld id="{E6A424F0-A2CD-4003-87A3-A3F8DB0FE811}" type="slidenum">
              <a:rPr lang="en-CA" smtClean="0"/>
              <a:t>29</a:t>
            </a:fld>
            <a:endParaRPr lang="en-CA"/>
          </a:p>
        </p:txBody>
      </p:sp>
    </p:spTree>
    <p:extLst>
      <p:ext uri="{BB962C8B-B14F-4D97-AF65-F5344CB8AC3E}">
        <p14:creationId xmlns:p14="http://schemas.microsoft.com/office/powerpoint/2010/main" val="2157429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BA380-1085-482D-63E2-1B0AA0C39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3AB76-5329-E3E2-9BCB-536DCA905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A34B4-9171-F6B0-D7E2-8DAFB0092249}"/>
              </a:ext>
            </a:extLst>
          </p:cNvPr>
          <p:cNvSpPr>
            <a:spLocks noGrp="1"/>
          </p:cNvSpPr>
          <p:nvPr>
            <p:ph type="body" idx="1"/>
          </p:nvPr>
        </p:nvSpPr>
        <p:spPr/>
        <p:txBody>
          <a:bodyPr/>
          <a:lstStyle/>
          <a:p>
            <a:r>
              <a:rPr lang="en-CA" dirty="0"/>
              <a:t>In order for a the registered professional to use the ‘Proven Past Performance’ method to confirm attachment, the reference roof system / building must qualify by having an approximate age of 30 years.”</a:t>
            </a:r>
          </a:p>
          <a:p>
            <a:endParaRPr lang="en-CA" dirty="0"/>
          </a:p>
          <a:p>
            <a:r>
              <a:rPr lang="en-CA" dirty="0"/>
              <a:t>The powers that be that wrote this section of the code believed that the 30 year timeframe provides enough time for a structural related defect or deficiency to reveal itself show up in the form of a failure ….     Any dormant failures to show up….   If it hasn’t shown up in 25 / 30 years….   The system has proven past performance…</a:t>
            </a:r>
          </a:p>
        </p:txBody>
      </p:sp>
      <p:sp>
        <p:nvSpPr>
          <p:cNvPr id="4" name="Slide Number Placeholder 3">
            <a:extLst>
              <a:ext uri="{FF2B5EF4-FFF2-40B4-BE49-F238E27FC236}">
                <a16:creationId xmlns:a16="http://schemas.microsoft.com/office/drawing/2014/main" id="{7D4E5947-091B-1F46-3746-FAAF0F159370}"/>
              </a:ext>
            </a:extLst>
          </p:cNvPr>
          <p:cNvSpPr>
            <a:spLocks noGrp="1"/>
          </p:cNvSpPr>
          <p:nvPr>
            <p:ph type="sldNum" sz="quarter" idx="5"/>
          </p:nvPr>
        </p:nvSpPr>
        <p:spPr/>
        <p:txBody>
          <a:bodyPr/>
          <a:lstStyle/>
          <a:p>
            <a:fld id="{E6A424F0-A2CD-4003-87A3-A3F8DB0FE811}" type="slidenum">
              <a:rPr lang="en-CA" smtClean="0"/>
              <a:t>30</a:t>
            </a:fld>
            <a:endParaRPr lang="en-CA"/>
          </a:p>
        </p:txBody>
      </p:sp>
    </p:spTree>
    <p:extLst>
      <p:ext uri="{BB962C8B-B14F-4D97-AF65-F5344CB8AC3E}">
        <p14:creationId xmlns:p14="http://schemas.microsoft.com/office/powerpoint/2010/main" val="245169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983C0-30AF-08FB-C2EF-5EEE741AE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9E90F-9BF7-9EB9-2BE7-549BD616F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A63AF-6A34-8E60-B1AA-B1479D927428}"/>
              </a:ext>
            </a:extLst>
          </p:cNvPr>
          <p:cNvSpPr>
            <a:spLocks noGrp="1"/>
          </p:cNvSpPr>
          <p:nvPr>
            <p:ph type="body" idx="1"/>
          </p:nvPr>
        </p:nvSpPr>
        <p:spPr/>
        <p:txBody>
          <a:bodyPr/>
          <a:lstStyle/>
          <a:p>
            <a:r>
              <a:rPr lang="en-CA" b="1" dirty="0"/>
              <a:t>Explicit….!!</a:t>
            </a:r>
          </a:p>
          <a:p>
            <a:endParaRPr lang="en-CA" b="1" dirty="0"/>
          </a:p>
          <a:p>
            <a:r>
              <a:rPr lang="en-CA" b="1" dirty="0"/>
              <a:t>Summary</a:t>
            </a:r>
          </a:p>
          <a:p>
            <a:r>
              <a:rPr lang="en-CA" dirty="0"/>
              <a:t>If </a:t>
            </a:r>
            <a:r>
              <a:rPr lang="en-CA" b="1" dirty="0"/>
              <a:t>CSA A123.21 testing</a:t>
            </a:r>
            <a:r>
              <a:rPr lang="en-CA" dirty="0"/>
              <a:t> or </a:t>
            </a:r>
            <a:r>
              <a:rPr lang="en-CA" b="1" dirty="0"/>
              <a:t>proven past performance</a:t>
            </a:r>
            <a:r>
              <a:rPr lang="en-CA" dirty="0"/>
              <a:t> is </a:t>
            </a:r>
            <a:r>
              <a:rPr lang="en-CA" b="1" dirty="0"/>
              <a:t>not available</a:t>
            </a:r>
            <a:r>
              <a:rPr lang="en-CA" dirty="0"/>
              <a:t>, then </a:t>
            </a:r>
            <a:r>
              <a:rPr lang="en-CA" b="1" dirty="0"/>
              <a:t>Part 5 defers to Part 4</a:t>
            </a:r>
            <a:r>
              <a:rPr lang="en-CA" dirty="0"/>
              <a:t>, requiring a </a:t>
            </a:r>
            <a:r>
              <a:rPr lang="en-CA" b="1" dirty="0"/>
              <a:t>custom engineered design</a:t>
            </a:r>
            <a:r>
              <a:rPr lang="en-CA" dirty="0"/>
              <a:t> using wind load calculations.</a:t>
            </a:r>
          </a:p>
          <a:p>
            <a:r>
              <a:rPr lang="en-CA" dirty="0"/>
              <a:t>This design must be prepared by a </a:t>
            </a:r>
            <a:r>
              <a:rPr lang="en-CA" b="1" dirty="0"/>
              <a:t>Registered Professional</a:t>
            </a:r>
            <a:r>
              <a:rPr lang="en-CA" dirty="0"/>
              <a:t>, typically a structural engineer.</a:t>
            </a:r>
          </a:p>
          <a:p>
            <a:endParaRPr lang="en-CA" dirty="0"/>
          </a:p>
          <a:p>
            <a:r>
              <a:rPr lang="en-CA" dirty="0"/>
              <a:t>Also keep in mind that in your analysis, you may find that you want to mock up a roof assembly and test it….can help in analysis and custom engineered solution…</a:t>
            </a:r>
          </a:p>
          <a:p>
            <a:endParaRPr lang="en-CA" dirty="0"/>
          </a:p>
        </p:txBody>
      </p:sp>
      <p:sp>
        <p:nvSpPr>
          <p:cNvPr id="4" name="Slide Number Placeholder 3">
            <a:extLst>
              <a:ext uri="{FF2B5EF4-FFF2-40B4-BE49-F238E27FC236}">
                <a16:creationId xmlns:a16="http://schemas.microsoft.com/office/drawing/2014/main" id="{AAA82E1A-A3ED-5DFE-7CAC-5335F3A94099}"/>
              </a:ext>
            </a:extLst>
          </p:cNvPr>
          <p:cNvSpPr>
            <a:spLocks noGrp="1"/>
          </p:cNvSpPr>
          <p:nvPr>
            <p:ph type="sldNum" sz="quarter" idx="5"/>
          </p:nvPr>
        </p:nvSpPr>
        <p:spPr/>
        <p:txBody>
          <a:bodyPr/>
          <a:lstStyle/>
          <a:p>
            <a:fld id="{E6A424F0-A2CD-4003-87A3-A3F8DB0FE811}" type="slidenum">
              <a:rPr lang="en-CA" smtClean="0"/>
              <a:t>31</a:t>
            </a:fld>
            <a:endParaRPr lang="en-CA"/>
          </a:p>
        </p:txBody>
      </p:sp>
    </p:spTree>
    <p:extLst>
      <p:ext uri="{BB962C8B-B14F-4D97-AF65-F5344CB8AC3E}">
        <p14:creationId xmlns:p14="http://schemas.microsoft.com/office/powerpoint/2010/main" val="1964327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AE70-62E6-D9C3-D9AD-3B84EF1F4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79FB8-6665-E507-9D2D-206A2D6FA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7593B-F253-3B8A-AA6D-7940C6F8AD90}"/>
              </a:ext>
            </a:extLst>
          </p:cNvPr>
          <p:cNvSpPr>
            <a:spLocks noGrp="1"/>
          </p:cNvSpPr>
          <p:nvPr>
            <p:ph type="body" idx="1"/>
          </p:nvPr>
        </p:nvSpPr>
        <p:spPr/>
        <p:txBody>
          <a:bodyPr/>
          <a:lstStyle/>
          <a:p>
            <a:r>
              <a:rPr lang="en-CA" dirty="0"/>
              <a:t>Note the emphasis on the font color change….</a:t>
            </a:r>
          </a:p>
          <a:p>
            <a:endParaRPr lang="en-CA" dirty="0"/>
          </a:p>
          <a:p>
            <a:r>
              <a:rPr lang="en-CA" dirty="0"/>
              <a:t>So we have two things that are both basically titled “wind testing” …and they are completely different things,,. As a designer….don’t conflate the two….  </a:t>
            </a:r>
          </a:p>
          <a:p>
            <a:endParaRPr lang="en-CA" dirty="0"/>
          </a:p>
          <a:p>
            <a:r>
              <a:rPr lang="en-CA" dirty="0"/>
              <a:t>I feel these two items were being conflated and causing confusion in the industry.   I’ve experienced issues where the CSA test report for a membrane system was submitted and intended to act as the wind load design under step 1…...</a:t>
            </a:r>
            <a:r>
              <a:rPr lang="en-CA" b="1" dirty="0"/>
              <a:t>  It is not….it is a tool that a designer can use to verify that the attachment of the roof system meets or beats wind loads calculated in step 1.</a:t>
            </a:r>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CA" dirty="0"/>
              <a:t>I have a feeling some of us in the industry were submitted CSA test reports and believing they perhaps acted as the structural design under part 4….and perhaps that the same this test report acted as confirmation of step 2….. And the manufacturer or the contractor is responsible for all of this design forevermore…. </a:t>
            </a:r>
          </a:p>
          <a:p>
            <a:endParaRPr lang="en-CA" dirty="0"/>
          </a:p>
          <a:p>
            <a:r>
              <a:rPr lang="en-CA" dirty="0"/>
              <a:t>THEY ARE COMPLETELY DIFFERENT STEPS IN THE DESIGN PROCESS…</a:t>
            </a:r>
          </a:p>
          <a:p>
            <a:endParaRPr lang="en-CA" b="1" dirty="0"/>
          </a:p>
          <a:p>
            <a:r>
              <a:rPr lang="en-CA" b="1" dirty="0"/>
              <a:t>The </a:t>
            </a:r>
            <a:r>
              <a:rPr lang="en-CA" b="1" dirty="0" err="1"/>
              <a:t>csa</a:t>
            </a:r>
            <a:r>
              <a:rPr lang="en-CA" b="1" dirty="0"/>
              <a:t> standard is a tool that a designer can use to verify that the attachment of the roof system can meet the wind load requirements for the site….</a:t>
            </a:r>
          </a:p>
          <a:p>
            <a:endParaRPr lang="en-CA" dirty="0"/>
          </a:p>
          <a:p>
            <a:r>
              <a:rPr lang="en-CA" dirty="0"/>
              <a:t> </a:t>
            </a:r>
          </a:p>
        </p:txBody>
      </p:sp>
      <p:sp>
        <p:nvSpPr>
          <p:cNvPr id="4" name="Slide Number Placeholder 3">
            <a:extLst>
              <a:ext uri="{FF2B5EF4-FFF2-40B4-BE49-F238E27FC236}">
                <a16:creationId xmlns:a16="http://schemas.microsoft.com/office/drawing/2014/main" id="{FF0882CC-0B50-0E86-28F0-3973F4DC270B}"/>
              </a:ext>
            </a:extLst>
          </p:cNvPr>
          <p:cNvSpPr>
            <a:spLocks noGrp="1"/>
          </p:cNvSpPr>
          <p:nvPr>
            <p:ph type="sldNum" sz="quarter" idx="5"/>
          </p:nvPr>
        </p:nvSpPr>
        <p:spPr/>
        <p:txBody>
          <a:bodyPr/>
          <a:lstStyle/>
          <a:p>
            <a:fld id="{E6A424F0-A2CD-4003-87A3-A3F8DB0FE811}" type="slidenum">
              <a:rPr lang="en-CA" smtClean="0"/>
              <a:t>32</a:t>
            </a:fld>
            <a:endParaRPr lang="en-CA"/>
          </a:p>
        </p:txBody>
      </p:sp>
    </p:spTree>
    <p:extLst>
      <p:ext uri="{BB962C8B-B14F-4D97-AF65-F5344CB8AC3E}">
        <p14:creationId xmlns:p14="http://schemas.microsoft.com/office/powerpoint/2010/main" val="192897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38E1-677E-E63D-CD70-E78EDEC10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56447-C48A-ECE3-79DC-E5896957D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64389-A006-3F43-77A4-6C8458729488}"/>
              </a:ext>
            </a:extLst>
          </p:cNvPr>
          <p:cNvSpPr>
            <a:spLocks noGrp="1"/>
          </p:cNvSpPr>
          <p:nvPr>
            <p:ph type="body" idx="1"/>
          </p:nvPr>
        </p:nvSpPr>
        <p:spPr/>
        <p:txBody>
          <a:bodyPr/>
          <a:lstStyle/>
          <a:p>
            <a:endParaRPr lang="en-CA" dirty="0"/>
          </a:p>
          <a:p>
            <a:r>
              <a:rPr lang="en-CA" dirty="0"/>
              <a:t> or perhaps, the overarching message for this presentation is best summed up by our friends at RCABC in an article they wrote in 2024,.</a:t>
            </a:r>
            <a:endParaRPr lang="en-US" dirty="0"/>
          </a:p>
          <a:p>
            <a:endParaRPr lang="en-CA" dirty="0"/>
          </a:p>
        </p:txBody>
      </p:sp>
      <p:sp>
        <p:nvSpPr>
          <p:cNvPr id="4" name="Slide Number Placeholder 3">
            <a:extLst>
              <a:ext uri="{FF2B5EF4-FFF2-40B4-BE49-F238E27FC236}">
                <a16:creationId xmlns:a16="http://schemas.microsoft.com/office/drawing/2014/main" id="{828B33B5-36F8-82C8-C175-5EC45D7D441E}"/>
              </a:ext>
            </a:extLst>
          </p:cNvPr>
          <p:cNvSpPr>
            <a:spLocks noGrp="1"/>
          </p:cNvSpPr>
          <p:nvPr>
            <p:ph type="sldNum" sz="quarter" idx="5"/>
          </p:nvPr>
        </p:nvSpPr>
        <p:spPr/>
        <p:txBody>
          <a:bodyPr/>
          <a:lstStyle/>
          <a:p>
            <a:fld id="{E6A424F0-A2CD-4003-87A3-A3F8DB0FE811}" type="slidenum">
              <a:rPr lang="en-CA" smtClean="0"/>
              <a:t>4</a:t>
            </a:fld>
            <a:endParaRPr lang="en-CA"/>
          </a:p>
        </p:txBody>
      </p:sp>
    </p:spTree>
    <p:extLst>
      <p:ext uri="{BB962C8B-B14F-4D97-AF65-F5344CB8AC3E}">
        <p14:creationId xmlns:p14="http://schemas.microsoft.com/office/powerpoint/2010/main" val="3726698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Great! Thanks Jay. So far we’ve done a deep dive into the code and identified specific clauses within the code which outline the design requirements for wind load, particularly as it relates to roofing practice. However, what the code does not do is tell us how to delegate these design responsibilities in day-to-day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will now walk you through a real case that we experienced recently, which I believe is reflective of what many of us are currently facing, and offer you our recommendation on how we believe our current procedures in façade design can be extended to roofing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34</a:t>
            </a:fld>
            <a:endParaRPr lang="en-CA"/>
          </a:p>
        </p:txBody>
      </p:sp>
    </p:spTree>
    <p:extLst>
      <p:ext uri="{BB962C8B-B14F-4D97-AF65-F5344CB8AC3E}">
        <p14:creationId xmlns:p14="http://schemas.microsoft.com/office/powerpoint/2010/main" val="209530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an actual project that’s currently in construction stage – RJC is involved as the Enclosure Consultant for a new build in Sechelt, BC.  As you can see from the images, we’re dealing with complex roofing profiles and configurations.</a:t>
            </a:r>
          </a:p>
          <a:p>
            <a:endParaRPr lang="en-CA" dirty="0"/>
          </a:p>
          <a:p>
            <a:r>
              <a:rPr lang="en-CA" dirty="0"/>
              <a:t>When discussion about roof uplift came up during construction, we found ourselves stuck in a responsibility loop.  </a:t>
            </a:r>
          </a:p>
        </p:txBody>
      </p:sp>
      <p:sp>
        <p:nvSpPr>
          <p:cNvPr id="4" name="Slide Number Placeholder 3"/>
          <p:cNvSpPr>
            <a:spLocks noGrp="1"/>
          </p:cNvSpPr>
          <p:nvPr>
            <p:ph type="sldNum" sz="quarter" idx="5"/>
          </p:nvPr>
        </p:nvSpPr>
        <p:spPr/>
        <p:txBody>
          <a:bodyPr/>
          <a:lstStyle/>
          <a:p>
            <a:fld id="{93FDDB77-86F7-41E1-9377-452310954843}" type="slidenum">
              <a:rPr lang="en-CA" smtClean="0"/>
              <a:t>35</a:t>
            </a:fld>
            <a:endParaRPr lang="en-CA"/>
          </a:p>
        </p:txBody>
      </p:sp>
    </p:spTree>
    <p:extLst>
      <p:ext uri="{BB962C8B-B14F-4D97-AF65-F5344CB8AC3E}">
        <p14:creationId xmlns:p14="http://schemas.microsoft.com/office/powerpoint/2010/main" val="3437017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the envelope engineer, we requested for submittals for wind uplift compliance as part of the roofing submittal package.  </a:t>
            </a:r>
          </a:p>
          <a:p>
            <a:endParaRPr lang="en-CA" dirty="0"/>
          </a:p>
          <a:p>
            <a:r>
              <a:rPr lang="en-CA" dirty="0"/>
              <a:t>The architect requested this from the Contractor who then submitted their manufacturer’s roof test report – the CSA123.21 report – with the caveat:  Wind Uplift values for the building should be verified / provided by the Structural Engineer</a:t>
            </a:r>
          </a:p>
          <a:p>
            <a:endParaRPr lang="en-CA" dirty="0"/>
          </a:p>
          <a:p>
            <a:r>
              <a:rPr lang="en-CA" dirty="0"/>
              <a:t>The Structural engineer then turns around as says this is not in our scope – its is part of the building envelope and should be provided by the Architect or Envelope Consultant.</a:t>
            </a:r>
          </a:p>
          <a:p>
            <a:endParaRPr lang="en-CA" dirty="0"/>
          </a:p>
          <a:p>
            <a:r>
              <a:rPr lang="en-CA" dirty="0"/>
              <a:t>So where do we go next from here?</a:t>
            </a:r>
          </a:p>
          <a:p>
            <a:endParaRPr lang="en-CA" dirty="0"/>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36</a:t>
            </a:fld>
            <a:endParaRPr lang="en-CA"/>
          </a:p>
        </p:txBody>
      </p:sp>
    </p:spTree>
    <p:extLst>
      <p:ext uri="{BB962C8B-B14F-4D97-AF65-F5344CB8AC3E}">
        <p14:creationId xmlns:p14="http://schemas.microsoft.com/office/powerpoint/2010/main" val="3525557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where do we go from here?</a:t>
            </a:r>
          </a:p>
          <a:p>
            <a:endParaRPr lang="en-CA" dirty="0"/>
          </a:p>
          <a:p>
            <a:r>
              <a:rPr lang="en-CA" dirty="0"/>
              <a:t>To answer this, we need to drill further into the roles and responsibilities.  Specifically, how roles and responsibility are divided in practice.  </a:t>
            </a:r>
          </a:p>
          <a:p>
            <a:endParaRPr lang="en-CA" dirty="0"/>
          </a:p>
          <a:p>
            <a:r>
              <a:rPr lang="en-CA" dirty="0"/>
              <a:t>Let’s look at Schedule B….This the BCBC 2024 version – it is very similar to the Vancouver Building bylaw.  Here I want to highlight three key items:</a:t>
            </a:r>
          </a:p>
          <a:p>
            <a:endParaRPr lang="en-CA" dirty="0"/>
          </a:p>
          <a:p>
            <a:r>
              <a:rPr lang="en-CA" dirty="0"/>
              <a:t>The first is item 1.6: Structural capacity of architectural components, including anchorage and seismic restraint</a:t>
            </a:r>
          </a:p>
          <a:p>
            <a:r>
              <a:rPr lang="en-CA" dirty="0"/>
              <a:t>The second is item 1.18: Roofing and flashings</a:t>
            </a:r>
          </a:p>
          <a:p>
            <a:endParaRPr lang="en-CA" dirty="0"/>
          </a:p>
          <a:p>
            <a:r>
              <a:rPr lang="en-CA" dirty="0"/>
              <a:t>And lastly, take a look at the Structural Section where Item 2.1 is referring to structural components of the building…with the word “building” italicized.  So there is a distinction between Architectural Components vs. building structural components </a:t>
            </a:r>
          </a:p>
          <a:p>
            <a:endParaRPr lang="en-CA" dirty="0"/>
          </a:p>
          <a:p>
            <a:r>
              <a:rPr lang="en-CA" dirty="0"/>
              <a:t>So what does this mean?</a:t>
            </a:r>
          </a:p>
          <a:p>
            <a:endParaRPr lang="en-CA" dirty="0"/>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37</a:t>
            </a:fld>
            <a:endParaRPr lang="en-CA"/>
          </a:p>
        </p:txBody>
      </p:sp>
    </p:spTree>
    <p:extLst>
      <p:ext uri="{BB962C8B-B14F-4D97-AF65-F5344CB8AC3E}">
        <p14:creationId xmlns:p14="http://schemas.microsoft.com/office/powerpoint/2010/main" val="1495098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consider 3 questions….</a:t>
            </a:r>
          </a:p>
          <a:p>
            <a:endParaRPr lang="en-CA" dirty="0"/>
          </a:p>
          <a:p>
            <a:r>
              <a:rPr lang="en-CA" dirty="0"/>
              <a:t>Let’s drill into this further.  Here are a few questions to consider to really understand where we go from here.</a:t>
            </a:r>
          </a:p>
        </p:txBody>
      </p:sp>
      <p:sp>
        <p:nvSpPr>
          <p:cNvPr id="4" name="Slide Number Placeholder 3"/>
          <p:cNvSpPr>
            <a:spLocks noGrp="1"/>
          </p:cNvSpPr>
          <p:nvPr>
            <p:ph type="sldNum" sz="quarter" idx="5"/>
          </p:nvPr>
        </p:nvSpPr>
        <p:spPr/>
        <p:txBody>
          <a:bodyPr/>
          <a:lstStyle/>
          <a:p>
            <a:fld id="{93FDDB77-86F7-41E1-9377-452310954843}" type="slidenum">
              <a:rPr lang="en-CA" smtClean="0"/>
              <a:t>38</a:t>
            </a:fld>
            <a:endParaRPr lang="en-CA"/>
          </a:p>
        </p:txBody>
      </p:sp>
    </p:spTree>
    <p:extLst>
      <p:ext uri="{BB962C8B-B14F-4D97-AF65-F5344CB8AC3E}">
        <p14:creationId xmlns:p14="http://schemas.microsoft.com/office/powerpoint/2010/main" val="2623717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Here is a detail of a window as it interfaces with the wall.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The primary structure in this case, would be stud wall framing and stops at the exterior wall sheathing.  These form the bones of the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In this case then, all the components to the right of this yellow line is considered part of the architectural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p:txBody>
      </p:sp>
      <p:sp>
        <p:nvSpPr>
          <p:cNvPr id="4" name="Slide Number Placeholder 3"/>
          <p:cNvSpPr>
            <a:spLocks noGrp="1"/>
          </p:cNvSpPr>
          <p:nvPr>
            <p:ph type="sldNum" sz="quarter" idx="5"/>
          </p:nvPr>
        </p:nvSpPr>
        <p:spPr/>
        <p:txBody>
          <a:bodyPr/>
          <a:lstStyle/>
          <a:p>
            <a:fld id="{93FDDB77-86F7-41E1-9377-452310954843}" type="slidenum">
              <a:rPr lang="en-CA" smtClean="0"/>
              <a:t>40</a:t>
            </a:fld>
            <a:endParaRPr lang="en-CA"/>
          </a:p>
        </p:txBody>
      </p:sp>
    </p:spTree>
    <p:extLst>
      <p:ext uri="{BB962C8B-B14F-4D97-AF65-F5344CB8AC3E}">
        <p14:creationId xmlns:p14="http://schemas.microsoft.com/office/powerpoint/2010/main" val="2735525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Similarly, let’s determine what are the architectural components in the roof.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Here is a typical roof parapet detail.  In this case, the primary structure again is the structural framing of the roof and parapet wall, and it would stop at the roof sheathing.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So then, all the components to the left of the green line is considered part of the roof architectural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So we have distinguished a difference between the main building structural components and architectural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41</a:t>
            </a:fld>
            <a:endParaRPr lang="en-CA"/>
          </a:p>
        </p:txBody>
      </p:sp>
    </p:spTree>
    <p:extLst>
      <p:ext uri="{BB962C8B-B14F-4D97-AF65-F5344CB8AC3E}">
        <p14:creationId xmlns:p14="http://schemas.microsoft.com/office/powerpoint/2010/main" val="293007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look now attempt to answer at the second question.</a:t>
            </a:r>
          </a:p>
        </p:txBody>
      </p:sp>
      <p:sp>
        <p:nvSpPr>
          <p:cNvPr id="4" name="Slide Number Placeholder 3"/>
          <p:cNvSpPr>
            <a:spLocks noGrp="1"/>
          </p:cNvSpPr>
          <p:nvPr>
            <p:ph type="sldNum" sz="quarter" idx="5"/>
          </p:nvPr>
        </p:nvSpPr>
        <p:spPr/>
        <p:txBody>
          <a:bodyPr/>
          <a:lstStyle/>
          <a:p>
            <a:fld id="{93FDDB77-86F7-41E1-9377-452310954843}" type="slidenum">
              <a:rPr lang="en-CA" smtClean="0"/>
              <a:t>42</a:t>
            </a:fld>
            <a:endParaRPr lang="en-CA"/>
          </a:p>
        </p:txBody>
      </p:sp>
    </p:spTree>
    <p:extLst>
      <p:ext uri="{BB962C8B-B14F-4D97-AF65-F5344CB8AC3E}">
        <p14:creationId xmlns:p14="http://schemas.microsoft.com/office/powerpoint/2010/main" val="4233963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0C69F-F211-18FE-F178-B80C522E1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FA233-7867-9DB7-25C8-33C2977A9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A7080-E777-C5EC-78ED-9ACE6E221C6A}"/>
              </a:ext>
            </a:extLst>
          </p:cNvPr>
          <p:cNvSpPr>
            <a:spLocks noGrp="1"/>
          </p:cNvSpPr>
          <p:nvPr>
            <p:ph type="body" idx="1"/>
          </p:nvPr>
        </p:nvSpPr>
        <p:spPr/>
        <p:txBody>
          <a:bodyPr/>
          <a:lstStyle/>
          <a:p>
            <a:r>
              <a:rPr lang="en-CA" dirty="0"/>
              <a:t>The code divides structural analysis into two categories:</a:t>
            </a:r>
          </a:p>
          <a:p>
            <a:endParaRPr lang="en-CA" dirty="0"/>
          </a:p>
          <a:p>
            <a:pPr marL="228600" indent="-228600">
              <a:buAutoNum type="arabicPeriod"/>
            </a:pPr>
            <a:r>
              <a:rPr lang="en-CA" dirty="0"/>
              <a:t>First is looking at the main structural system with the intent of how the overall wind loads imposed onto the building is transferred to the foundation. We are talking about the framing, shear walls, diaphragm sheathing, etc.</a:t>
            </a:r>
          </a:p>
          <a:p>
            <a:pPr marL="228600" indent="-228600">
              <a:buAutoNum type="arabicPeriod"/>
            </a:pPr>
            <a:r>
              <a:rPr lang="en-CA" dirty="0"/>
              <a:t>The second category is specific to secondary building elements.  The intent here is looking at how wind loads imposed on components and cladding is transferred to the base building. So these are thing like windows, doors, cladding, roofing etc.</a:t>
            </a:r>
          </a:p>
          <a:p>
            <a:pPr marL="228600" indent="-228600">
              <a:buAutoNum type="arabicPeriod"/>
            </a:pPr>
            <a:endParaRPr lang="en-CA" dirty="0"/>
          </a:p>
          <a:p>
            <a:pPr marL="0" indent="0">
              <a:buNone/>
            </a:pPr>
            <a:r>
              <a:rPr lang="en-CA" dirty="0"/>
              <a:t>It important to understand and distinguish between these categories.  And the reason why is that components and cladding need to be examined in more detail because they face potentially higher localize wind pressures, particularly at concerns and edges.  We cannot rely on general notes provided on STR </a:t>
            </a:r>
            <a:r>
              <a:rPr lang="en-CA" dirty="0" err="1"/>
              <a:t>dwgs</a:t>
            </a:r>
            <a:r>
              <a:rPr lang="en-CA" dirty="0"/>
              <a:t>…these are average building pressures.</a:t>
            </a:r>
          </a:p>
        </p:txBody>
      </p:sp>
      <p:sp>
        <p:nvSpPr>
          <p:cNvPr id="4" name="Slide Number Placeholder 3">
            <a:extLst>
              <a:ext uri="{FF2B5EF4-FFF2-40B4-BE49-F238E27FC236}">
                <a16:creationId xmlns:a16="http://schemas.microsoft.com/office/drawing/2014/main" id="{2BDAFAC0-3A7B-F662-7C19-DF4FC7CD82D0}"/>
              </a:ext>
            </a:extLst>
          </p:cNvPr>
          <p:cNvSpPr>
            <a:spLocks noGrp="1"/>
          </p:cNvSpPr>
          <p:nvPr>
            <p:ph type="sldNum" sz="quarter" idx="5"/>
          </p:nvPr>
        </p:nvSpPr>
        <p:spPr/>
        <p:txBody>
          <a:bodyPr/>
          <a:lstStyle/>
          <a:p>
            <a:fld id="{93FDDB77-86F7-41E1-9377-452310954843}" type="slidenum">
              <a:rPr lang="en-CA" smtClean="0"/>
              <a:t>43</a:t>
            </a:fld>
            <a:endParaRPr lang="en-CA"/>
          </a:p>
        </p:txBody>
      </p:sp>
    </p:spTree>
    <p:extLst>
      <p:ext uri="{BB962C8B-B14F-4D97-AF65-F5344CB8AC3E}">
        <p14:creationId xmlns:p14="http://schemas.microsoft.com/office/powerpoint/2010/main" val="2247485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Structural engineering overtime has evolved into certain practice areas.  </a:t>
            </a:r>
          </a:p>
          <a:p>
            <a:endParaRPr lang="en-CA" dirty="0"/>
          </a:p>
          <a:p>
            <a:r>
              <a:rPr lang="en-CA" dirty="0"/>
              <a:t>The first being structural engineering services for the base building.  There can only be one main structural engineer, who’s focus is on the main structural system.  Essentially, they make sure the building stands up.  Unless specified in their contract, they typically exclude design of architectural components and cladding.</a:t>
            </a:r>
          </a:p>
          <a:p>
            <a:endParaRPr lang="en-CA" dirty="0"/>
          </a:p>
          <a:p>
            <a:r>
              <a:rPr lang="en-CA" dirty="0"/>
              <a:t>Therefore, we have in practice, Delegated Engineers who provide engineering support for secondary structural work.  There can be more than one Delegated Engineer on a project, and their role is to make sure nothing blows off the building.</a:t>
            </a:r>
          </a:p>
        </p:txBody>
      </p:sp>
      <p:sp>
        <p:nvSpPr>
          <p:cNvPr id="4" name="Slide Number Placeholder 3"/>
          <p:cNvSpPr>
            <a:spLocks noGrp="1"/>
          </p:cNvSpPr>
          <p:nvPr>
            <p:ph type="sldNum" sz="quarter" idx="5"/>
          </p:nvPr>
        </p:nvSpPr>
        <p:spPr/>
        <p:txBody>
          <a:bodyPr/>
          <a:lstStyle/>
          <a:p>
            <a:fld id="{93FDDB77-86F7-41E1-9377-452310954843}" type="slidenum">
              <a:rPr lang="en-CA" smtClean="0"/>
              <a:t>44</a:t>
            </a:fld>
            <a:endParaRPr lang="en-CA"/>
          </a:p>
        </p:txBody>
      </p:sp>
    </p:spTree>
    <p:extLst>
      <p:ext uri="{BB962C8B-B14F-4D97-AF65-F5344CB8AC3E}">
        <p14:creationId xmlns:p14="http://schemas.microsoft.com/office/powerpoint/2010/main" val="362411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7A009-5B0E-E1AB-7CD3-2B7F40C77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BAEB3-BA2B-192C-6059-CB7A91FA1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5D378-B109-67AA-4AC8-0697C92264C4}"/>
              </a:ext>
            </a:extLst>
          </p:cNvPr>
          <p:cNvSpPr>
            <a:spLocks noGrp="1"/>
          </p:cNvSpPr>
          <p:nvPr>
            <p:ph type="body" idx="1"/>
          </p:nvPr>
        </p:nvSpPr>
        <p:spPr/>
        <p:txBody>
          <a:bodyPr/>
          <a:lstStyle/>
          <a:p>
            <a:endParaRPr lang="en-CA" dirty="0"/>
          </a:p>
          <a:p>
            <a:endParaRPr lang="en-CA" dirty="0"/>
          </a:p>
          <a:p>
            <a:r>
              <a:rPr lang="en-CA" dirty="0"/>
              <a:t>…COUPLED WITH SOMEWHAT…..!!!</a:t>
            </a:r>
          </a:p>
        </p:txBody>
      </p:sp>
      <p:sp>
        <p:nvSpPr>
          <p:cNvPr id="4" name="Slide Number Placeholder 3">
            <a:extLst>
              <a:ext uri="{FF2B5EF4-FFF2-40B4-BE49-F238E27FC236}">
                <a16:creationId xmlns:a16="http://schemas.microsoft.com/office/drawing/2014/main" id="{373AE095-7870-02DF-8DDC-18F3777CA92C}"/>
              </a:ext>
            </a:extLst>
          </p:cNvPr>
          <p:cNvSpPr>
            <a:spLocks noGrp="1"/>
          </p:cNvSpPr>
          <p:nvPr>
            <p:ph type="sldNum" sz="quarter" idx="5"/>
          </p:nvPr>
        </p:nvSpPr>
        <p:spPr/>
        <p:txBody>
          <a:bodyPr/>
          <a:lstStyle/>
          <a:p>
            <a:fld id="{E6A424F0-A2CD-4003-87A3-A3F8DB0FE811}" type="slidenum">
              <a:rPr lang="en-CA" smtClean="0"/>
              <a:t>5</a:t>
            </a:fld>
            <a:endParaRPr lang="en-CA"/>
          </a:p>
        </p:txBody>
      </p:sp>
    </p:spTree>
    <p:extLst>
      <p:ext uri="{BB962C8B-B14F-4D97-AF65-F5344CB8AC3E}">
        <p14:creationId xmlns:p14="http://schemas.microsoft.com/office/powerpoint/2010/main" val="270810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Given that we now know this, here is the situation we are facing…we have a gap in design responsibility.</a:t>
            </a:r>
          </a:p>
        </p:txBody>
      </p:sp>
      <p:sp>
        <p:nvSpPr>
          <p:cNvPr id="4" name="Slide Number Placeholder 3"/>
          <p:cNvSpPr>
            <a:spLocks noGrp="1"/>
          </p:cNvSpPr>
          <p:nvPr>
            <p:ph type="sldNum" sz="quarter" idx="5"/>
          </p:nvPr>
        </p:nvSpPr>
        <p:spPr/>
        <p:txBody>
          <a:bodyPr/>
          <a:lstStyle/>
          <a:p>
            <a:fld id="{93FDDB77-86F7-41E1-9377-452310954843}" type="slidenum">
              <a:rPr lang="en-CA" smtClean="0"/>
              <a:t>45</a:t>
            </a:fld>
            <a:endParaRPr lang="en-CA"/>
          </a:p>
        </p:txBody>
      </p:sp>
    </p:spTree>
    <p:extLst>
      <p:ext uri="{BB962C8B-B14F-4D97-AF65-F5344CB8AC3E}">
        <p14:creationId xmlns:p14="http://schemas.microsoft.com/office/powerpoint/2010/main" val="423120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46</a:t>
            </a:fld>
            <a:endParaRPr lang="en-CA"/>
          </a:p>
        </p:txBody>
      </p:sp>
    </p:spTree>
    <p:extLst>
      <p:ext uri="{BB962C8B-B14F-4D97-AF65-F5344CB8AC3E}">
        <p14:creationId xmlns:p14="http://schemas.microsoft.com/office/powerpoint/2010/main" val="1427610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8132-B19A-A004-B241-7121A8BAB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B1805-A625-D851-6E72-DDCDB90BD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654BA-AD71-8B72-0566-CEFA6D82F5DE}"/>
              </a:ext>
            </a:extLst>
          </p:cNvPr>
          <p:cNvSpPr>
            <a:spLocks noGrp="1"/>
          </p:cNvSpPr>
          <p:nvPr>
            <p:ph type="body" idx="1"/>
          </p:nvPr>
        </p:nvSpPr>
        <p:spPr/>
        <p:txBody>
          <a:bodyPr/>
          <a:lstStyle/>
          <a:p>
            <a:endParaRPr lang="en-CA" dirty="0"/>
          </a:p>
          <a:p>
            <a:r>
              <a:rPr lang="en-CA" dirty="0"/>
              <a:t>How do we prevent falling back into this responsibility loop?</a:t>
            </a:r>
          </a:p>
        </p:txBody>
      </p:sp>
      <p:sp>
        <p:nvSpPr>
          <p:cNvPr id="4" name="Slide Number Placeholder 3">
            <a:extLst>
              <a:ext uri="{FF2B5EF4-FFF2-40B4-BE49-F238E27FC236}">
                <a16:creationId xmlns:a16="http://schemas.microsoft.com/office/drawing/2014/main" id="{D1676FF3-29AE-8498-6CE6-C610A16E5ACB}"/>
              </a:ext>
            </a:extLst>
          </p:cNvPr>
          <p:cNvSpPr>
            <a:spLocks noGrp="1"/>
          </p:cNvSpPr>
          <p:nvPr>
            <p:ph type="sldNum" sz="quarter" idx="5"/>
          </p:nvPr>
        </p:nvSpPr>
        <p:spPr/>
        <p:txBody>
          <a:bodyPr/>
          <a:lstStyle/>
          <a:p>
            <a:fld id="{93FDDB77-86F7-41E1-9377-452310954843}" type="slidenum">
              <a:rPr lang="en-CA" smtClean="0"/>
              <a:t>47</a:t>
            </a:fld>
            <a:endParaRPr lang="en-CA"/>
          </a:p>
        </p:txBody>
      </p:sp>
    </p:spTree>
    <p:extLst>
      <p:ext uri="{BB962C8B-B14F-4D97-AF65-F5344CB8AC3E}">
        <p14:creationId xmlns:p14="http://schemas.microsoft.com/office/powerpoint/2010/main" val="1465135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Calculating step 1: specific roof uplift , step 2 the attachment of the system to resist the wind pressures</a:t>
            </a:r>
          </a:p>
        </p:txBody>
      </p:sp>
      <p:sp>
        <p:nvSpPr>
          <p:cNvPr id="4" name="Slide Number Placeholder 3"/>
          <p:cNvSpPr>
            <a:spLocks noGrp="1"/>
          </p:cNvSpPr>
          <p:nvPr>
            <p:ph type="sldNum" sz="quarter" idx="5"/>
          </p:nvPr>
        </p:nvSpPr>
        <p:spPr/>
        <p:txBody>
          <a:bodyPr/>
          <a:lstStyle/>
          <a:p>
            <a:fld id="{93FDDB77-86F7-41E1-9377-452310954843}" type="slidenum">
              <a:rPr lang="en-CA" smtClean="0"/>
              <a:t>48</a:t>
            </a:fld>
            <a:endParaRPr lang="en-CA"/>
          </a:p>
        </p:txBody>
      </p:sp>
    </p:spTree>
    <p:extLst>
      <p:ext uri="{BB962C8B-B14F-4D97-AF65-F5344CB8AC3E}">
        <p14:creationId xmlns:p14="http://schemas.microsoft.com/office/powerpoint/2010/main" val="2301110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think you see where we are headed with this in terms of our recommended approach to solve the challenges we have</a:t>
            </a:r>
          </a:p>
          <a:p>
            <a:endParaRPr lang="en-CA" dirty="0"/>
          </a:p>
          <a:p>
            <a:r>
              <a:rPr lang="en-CA" dirty="0"/>
              <a:t>What we are proposing and what would have resolved the issue is to have a Delegated Design Engineer engaged to provide uplift pressures and any details necessary</a:t>
            </a:r>
          </a:p>
          <a:p>
            <a:endParaRPr lang="en-CA" dirty="0"/>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49</a:t>
            </a:fld>
            <a:endParaRPr lang="en-CA"/>
          </a:p>
        </p:txBody>
      </p:sp>
    </p:spTree>
    <p:extLst>
      <p:ext uri="{BB962C8B-B14F-4D97-AF65-F5344CB8AC3E}">
        <p14:creationId xmlns:p14="http://schemas.microsoft.com/office/powerpoint/2010/main" val="3833286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might ask now, when should the Delegated Roofing Engineer be engaged?</a:t>
            </a:r>
          </a:p>
          <a:p>
            <a:endParaRPr lang="en-CA" dirty="0"/>
          </a:p>
          <a:p>
            <a:r>
              <a:rPr lang="en-CA" dirty="0"/>
              <a:t>Based on our experiences, the delegated engineer is best engaged at early stage design.  </a:t>
            </a:r>
          </a:p>
        </p:txBody>
      </p:sp>
      <p:sp>
        <p:nvSpPr>
          <p:cNvPr id="4" name="Slide Number Placeholder 3"/>
          <p:cNvSpPr>
            <a:spLocks noGrp="1"/>
          </p:cNvSpPr>
          <p:nvPr>
            <p:ph type="sldNum" sz="quarter" idx="5"/>
          </p:nvPr>
        </p:nvSpPr>
        <p:spPr/>
        <p:txBody>
          <a:bodyPr/>
          <a:lstStyle/>
          <a:p>
            <a:fld id="{93FDDB77-86F7-41E1-9377-452310954843}" type="slidenum">
              <a:rPr lang="en-CA" smtClean="0"/>
              <a:t>50</a:t>
            </a:fld>
            <a:endParaRPr lang="en-CA"/>
          </a:p>
        </p:txBody>
      </p:sp>
    </p:spTree>
    <p:extLst>
      <p:ext uri="{BB962C8B-B14F-4D97-AF65-F5344CB8AC3E}">
        <p14:creationId xmlns:p14="http://schemas.microsoft.com/office/powerpoint/2010/main" val="538422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should be looking at not only the membrane etc., </a:t>
            </a:r>
          </a:p>
          <a:p>
            <a:endParaRPr lang="en-CA" dirty="0"/>
          </a:p>
          <a:p>
            <a:r>
              <a:rPr lang="en-CA" b="1" dirty="0">
                <a:solidFill>
                  <a:srgbClr val="FF0000"/>
                </a:solidFill>
              </a:rPr>
              <a:t>***and their attachment…***  Lets give you an example of a comprehensive design for step 1 determining specific wind load</a:t>
            </a:r>
          </a:p>
          <a:p>
            <a:r>
              <a:rPr lang="en-CA" b="1" dirty="0">
                <a:solidFill>
                  <a:srgbClr val="FF0000"/>
                </a:solidFill>
              </a:rPr>
              <a:t> and step 2 , comprehensive attachment to resist wind loads</a:t>
            </a:r>
          </a:p>
          <a:p>
            <a:r>
              <a:rPr lang="en-CA" dirty="0"/>
              <a:t>What about the parapet flashings</a:t>
            </a:r>
          </a:p>
          <a:p>
            <a:r>
              <a:rPr lang="en-CA" dirty="0"/>
              <a:t>Mechanical curbs</a:t>
            </a:r>
          </a:p>
          <a:p>
            <a:r>
              <a:rPr lang="en-CA" dirty="0"/>
              <a:t>Screens</a:t>
            </a:r>
          </a:p>
          <a:p>
            <a:r>
              <a:rPr lang="en-CA" dirty="0"/>
              <a:t>Pavers and pedestals</a:t>
            </a:r>
          </a:p>
          <a:p>
            <a:endParaRPr lang="en-CA" dirty="0"/>
          </a:p>
          <a:p>
            <a:r>
              <a:rPr lang="en-CA" dirty="0"/>
              <a:t>All of these together need to be considered as they all make up the roof system.</a:t>
            </a:r>
          </a:p>
        </p:txBody>
      </p:sp>
      <p:sp>
        <p:nvSpPr>
          <p:cNvPr id="4" name="Slide Number Placeholder 3"/>
          <p:cNvSpPr>
            <a:spLocks noGrp="1"/>
          </p:cNvSpPr>
          <p:nvPr>
            <p:ph type="sldNum" sz="quarter" idx="5"/>
          </p:nvPr>
        </p:nvSpPr>
        <p:spPr/>
        <p:txBody>
          <a:bodyPr/>
          <a:lstStyle/>
          <a:p>
            <a:fld id="{93FDDB77-86F7-41E1-9377-452310954843}" type="slidenum">
              <a:rPr lang="en-CA" smtClean="0"/>
              <a:t>51</a:t>
            </a:fld>
            <a:endParaRPr lang="en-CA"/>
          </a:p>
        </p:txBody>
      </p:sp>
    </p:spTree>
    <p:extLst>
      <p:ext uri="{BB962C8B-B14F-4D97-AF65-F5344CB8AC3E}">
        <p14:creationId xmlns:p14="http://schemas.microsoft.com/office/powerpoint/2010/main" val="3621476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Conceptual design may not always be suitable for all roofs.  Back to our example project, this roof has complex configurations that requires more attention to detail </a:t>
            </a:r>
          </a:p>
          <a:p>
            <a:pPr marL="171450" indent="-171450">
              <a:buFont typeface="Arial" panose="020B0604020202020204" pitchFamily="34" charset="0"/>
              <a:buChar char="•"/>
            </a:pPr>
            <a:r>
              <a:rPr lang="en-CA" dirty="0"/>
              <a:t>There are parapets that have zero height</a:t>
            </a:r>
          </a:p>
          <a:p>
            <a:pPr marL="171450" indent="-171450">
              <a:buFont typeface="Arial" panose="020B0604020202020204" pitchFamily="34" charset="0"/>
              <a:buChar char="•"/>
            </a:pPr>
            <a:r>
              <a:rPr lang="en-CA" dirty="0"/>
              <a:t>parapets that are 20ft tall</a:t>
            </a:r>
          </a:p>
          <a:p>
            <a:pPr marL="171450" indent="-171450">
              <a:buFont typeface="Arial" panose="020B0604020202020204" pitchFamily="34" charset="0"/>
              <a:buChar char="•"/>
            </a:pPr>
            <a:r>
              <a:rPr lang="en-CA" dirty="0"/>
              <a:t>there is a step in the roof </a:t>
            </a:r>
          </a:p>
          <a:p>
            <a:pPr marL="171450" indent="-171450">
              <a:buFont typeface="Arial" panose="020B0604020202020204" pitchFamily="34" charset="0"/>
              <a:buChar char="•"/>
            </a:pPr>
            <a:r>
              <a:rPr lang="en-CA" dirty="0"/>
              <a:t>there is an opening in the roof that creates a tunneling effect.</a:t>
            </a:r>
          </a:p>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52</a:t>
            </a:fld>
            <a:endParaRPr lang="en-CA"/>
          </a:p>
        </p:txBody>
      </p:sp>
    </p:spTree>
    <p:extLst>
      <p:ext uri="{BB962C8B-B14F-4D97-AF65-F5344CB8AC3E}">
        <p14:creationId xmlns:p14="http://schemas.microsoft.com/office/powerpoint/2010/main" val="2362926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we actually look at the wind loading on this roof, we see various pressure zones – 5 different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system that was priced for this building doesn’t not actually work and as a result we are currently working on an alternate system that reflects the correct wind demands on the roof.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 that has been considered is the membrane, insulation and coverboard.  However, these are not the only components that make up the roof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53</a:t>
            </a:fld>
            <a:endParaRPr lang="en-CA"/>
          </a:p>
        </p:txBody>
      </p:sp>
    </p:spTree>
    <p:extLst>
      <p:ext uri="{BB962C8B-B14F-4D97-AF65-F5344CB8AC3E}">
        <p14:creationId xmlns:p14="http://schemas.microsoft.com/office/powerpoint/2010/main" val="2585639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54</a:t>
            </a:fld>
            <a:endParaRPr lang="en-CA"/>
          </a:p>
        </p:txBody>
      </p:sp>
    </p:spTree>
    <p:extLst>
      <p:ext uri="{BB962C8B-B14F-4D97-AF65-F5344CB8AC3E}">
        <p14:creationId xmlns:p14="http://schemas.microsoft.com/office/powerpoint/2010/main" val="32792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A424F0-A2CD-4003-87A3-A3F8DB0FE811}" type="slidenum">
              <a:rPr lang="en-CA" smtClean="0"/>
              <a:t>6</a:t>
            </a:fld>
            <a:endParaRPr lang="en-CA"/>
          </a:p>
        </p:txBody>
      </p:sp>
    </p:spTree>
    <p:extLst>
      <p:ext uri="{BB962C8B-B14F-4D97-AF65-F5344CB8AC3E}">
        <p14:creationId xmlns:p14="http://schemas.microsoft.com/office/powerpoint/2010/main" val="479053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55</a:t>
            </a:fld>
            <a:endParaRPr lang="en-CA"/>
          </a:p>
        </p:txBody>
      </p:sp>
    </p:spTree>
    <p:extLst>
      <p:ext uri="{BB962C8B-B14F-4D97-AF65-F5344CB8AC3E}">
        <p14:creationId xmlns:p14="http://schemas.microsoft.com/office/powerpoint/2010/main" val="618134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BF2F-28B7-EC00-4556-B27DCB4F0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2C843-7A51-F1F2-5330-4137A1D97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508FA-2ED9-E0B8-88CB-BA9AF0B2C03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47641BC-921E-5B80-4D78-82769EE4452B}"/>
              </a:ext>
            </a:extLst>
          </p:cNvPr>
          <p:cNvSpPr>
            <a:spLocks noGrp="1"/>
          </p:cNvSpPr>
          <p:nvPr>
            <p:ph type="sldNum" sz="quarter" idx="5"/>
          </p:nvPr>
        </p:nvSpPr>
        <p:spPr/>
        <p:txBody>
          <a:bodyPr/>
          <a:lstStyle/>
          <a:p>
            <a:fld id="{93FDDB77-86F7-41E1-9377-452310954843}" type="slidenum">
              <a:rPr lang="en-CA" smtClean="0"/>
              <a:t>56</a:t>
            </a:fld>
            <a:endParaRPr lang="en-CA"/>
          </a:p>
        </p:txBody>
      </p:sp>
    </p:spTree>
    <p:extLst>
      <p:ext uri="{BB962C8B-B14F-4D97-AF65-F5344CB8AC3E}">
        <p14:creationId xmlns:p14="http://schemas.microsoft.com/office/powerpoint/2010/main" val="1097998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FDDB77-86F7-41E1-9377-452310954843}" type="slidenum">
              <a:rPr lang="en-CA" smtClean="0"/>
              <a:t>57</a:t>
            </a:fld>
            <a:endParaRPr lang="en-CA"/>
          </a:p>
        </p:txBody>
      </p:sp>
    </p:spTree>
    <p:extLst>
      <p:ext uri="{BB962C8B-B14F-4D97-AF65-F5344CB8AC3E}">
        <p14:creationId xmlns:p14="http://schemas.microsoft.com/office/powerpoint/2010/main" val="250805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AutoNum type="arabicPeriod"/>
            </a:pPr>
            <a:r>
              <a:rPr lang="en-CA" dirty="0"/>
              <a:t>Besides the damage wind can produce and therefore it’s importance….  </a:t>
            </a:r>
          </a:p>
          <a:p>
            <a:pPr marL="231229" indent="-231229">
              <a:buAutoNum type="arabicPeriod"/>
            </a:pPr>
            <a:endParaRPr lang="en-CA" dirty="0"/>
          </a:p>
          <a:p>
            <a:pPr marL="0" indent="0">
              <a:buNone/>
            </a:pPr>
            <a:endParaRPr lang="en-CA" dirty="0"/>
          </a:p>
          <a:p>
            <a:pPr marL="231229" indent="-231229">
              <a:buAutoNum type="arabicPeriod"/>
            </a:pPr>
            <a:r>
              <a:rPr lang="en-CA" dirty="0"/>
              <a:t>Because we have to…!!!   These are the building codes that govern our planning, design and construction in BC, and as designers we have no choice but to conform to them…</a:t>
            </a:r>
          </a:p>
          <a:p>
            <a:pPr marL="0" indent="0">
              <a:buNone/>
            </a:pPr>
            <a:endParaRPr lang="en-CA" dirty="0"/>
          </a:p>
          <a:p>
            <a:pPr marL="231229" indent="-231229">
              <a:buAutoNum type="arabicPeriod"/>
            </a:pPr>
            <a:endParaRPr lang="en-CA" dirty="0"/>
          </a:p>
          <a:p>
            <a:pPr marL="231229" indent="-231229">
              <a:buAutoNum type="arabicPeriod"/>
            </a:pPr>
            <a:r>
              <a:rPr lang="en-CA" dirty="0"/>
              <a:t>A few of these standards are mandatory.   2020 national building code., </a:t>
            </a:r>
            <a:r>
              <a:rPr lang="en-CA" dirty="0" err="1"/>
              <a:t>bcbc</a:t>
            </a:r>
            <a:r>
              <a:rPr lang="en-CA" dirty="0"/>
              <a:t> 2024, 2025, </a:t>
            </a:r>
            <a:r>
              <a:rPr lang="en-CA" dirty="0" err="1"/>
              <a:t>csa</a:t>
            </a:r>
            <a:r>
              <a:rPr lang="en-CA" dirty="0"/>
              <a:t> 123.21 is 2020 (not mandatory under part 9 but mandatory when working on part 3 buildings….), and </a:t>
            </a:r>
            <a:r>
              <a:rPr lang="en-CA" dirty="0" err="1"/>
              <a:t>csa</a:t>
            </a:r>
            <a:r>
              <a:rPr lang="en-CA" dirty="0"/>
              <a:t> S520  (all voluntary)</a:t>
            </a:r>
          </a:p>
          <a:p>
            <a:pPr marL="231229" indent="-231229">
              <a:buAutoNum type="arabicPeriod"/>
            </a:pPr>
            <a:endParaRPr lang="en-CA" dirty="0"/>
          </a:p>
          <a:p>
            <a:pPr marL="231229" indent="-231229">
              <a:buAutoNum type="arabicPeriod"/>
            </a:pPr>
            <a:r>
              <a:rPr lang="en-CA" dirty="0"/>
              <a:t>Found in part 9……CSA S520 is a great tool for </a:t>
            </a:r>
            <a:r>
              <a:rPr lang="en-CA" b="1" dirty="0"/>
              <a:t>climate resilience</a:t>
            </a:r>
            <a:r>
              <a:rPr lang="en-CA" dirty="0"/>
              <a:t>, </a:t>
            </a:r>
            <a:r>
              <a:rPr lang="en-CA" b="1" dirty="0"/>
              <a:t>insurance risk reduction</a:t>
            </a:r>
            <a:r>
              <a:rPr lang="en-CA" dirty="0"/>
              <a:t>, and </a:t>
            </a:r>
            <a:r>
              <a:rPr lang="en-CA" b="1" dirty="0"/>
              <a:t>community safety</a:t>
            </a:r>
            <a:r>
              <a:rPr lang="en-CA" dirty="0"/>
              <a:t>, but it’s </a:t>
            </a:r>
            <a:r>
              <a:rPr lang="en-CA" b="1" dirty="0"/>
              <a:t>not a legal requirement</a:t>
            </a:r>
            <a:r>
              <a:rPr lang="en-CA" dirty="0"/>
              <a:t> unless specified by a local authority.</a:t>
            </a:r>
          </a:p>
          <a:p>
            <a:pPr marL="231229" indent="-231229">
              <a:buAutoNum type="arabicPeriod"/>
            </a:pPr>
            <a:endParaRPr lang="en-CA" dirty="0"/>
          </a:p>
          <a:p>
            <a:pPr marL="231229" indent="-231229">
              <a:buAutoNum type="arabicPeriod"/>
            </a:pPr>
            <a:r>
              <a:rPr lang="en-CA" dirty="0"/>
              <a:t>For the purposes of this presentation we are not really getting into the VBBL but I believe it does align with the NBC and BCBC, with the only difference being they have adjusted wind pressures which appear to be generally lower and more accurately reflect the areas in Vancouver…    shows up in appendix C of the VBBL…</a:t>
            </a:r>
          </a:p>
        </p:txBody>
      </p:sp>
      <p:sp>
        <p:nvSpPr>
          <p:cNvPr id="4" name="Slide Number Placeholder 3"/>
          <p:cNvSpPr>
            <a:spLocks noGrp="1"/>
          </p:cNvSpPr>
          <p:nvPr>
            <p:ph type="sldNum" sz="quarter" idx="5"/>
          </p:nvPr>
        </p:nvSpPr>
        <p:spPr/>
        <p:txBody>
          <a:bodyPr/>
          <a:lstStyle/>
          <a:p>
            <a:fld id="{E6A424F0-A2CD-4003-87A3-A3F8DB0FE811}" type="slidenum">
              <a:rPr lang="en-CA" smtClean="0"/>
              <a:t>7</a:t>
            </a:fld>
            <a:endParaRPr lang="en-CA"/>
          </a:p>
        </p:txBody>
      </p:sp>
    </p:spTree>
    <p:extLst>
      <p:ext uri="{BB962C8B-B14F-4D97-AF65-F5344CB8AC3E}">
        <p14:creationId xmlns:p14="http://schemas.microsoft.com/office/powerpoint/2010/main" val="47345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FF3FF-7D98-F863-8F0E-CE82AF366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BEBC9-81A7-A321-FCFC-B36910927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D9087-0BCF-2F7D-8A9E-8D254532B8DC}"/>
              </a:ext>
            </a:extLst>
          </p:cNvPr>
          <p:cNvSpPr>
            <a:spLocks noGrp="1"/>
          </p:cNvSpPr>
          <p:nvPr>
            <p:ph type="body" idx="1"/>
          </p:nvPr>
        </p:nvSpPr>
        <p:spPr/>
        <p:txBody>
          <a:bodyPr/>
          <a:lstStyle/>
          <a:p>
            <a:r>
              <a:rPr lang="en-CA" dirty="0"/>
              <a:t>Here are the parts of the </a:t>
            </a:r>
            <a:r>
              <a:rPr lang="en-CA" dirty="0" err="1"/>
              <a:t>bc</a:t>
            </a:r>
            <a:r>
              <a:rPr lang="en-CA" dirty="0"/>
              <a:t> building code.</a:t>
            </a:r>
          </a:p>
          <a:p>
            <a:endParaRPr lang="en-CA" dirty="0"/>
          </a:p>
          <a:p>
            <a:r>
              <a:rPr lang="en-CA" dirty="0"/>
              <a:t>To later understand the significance of our discussion, we need to start with the basics…</a:t>
            </a:r>
          </a:p>
          <a:p>
            <a:endParaRPr lang="en-CA" dirty="0"/>
          </a:p>
          <a:p>
            <a:r>
              <a:rPr lang="en-CA" dirty="0"/>
              <a:t>Energy efficiency is top of mind for our new builds and meeting energy efficiency targets and step code requirements, etc.</a:t>
            </a:r>
          </a:p>
          <a:p>
            <a:endParaRPr lang="en-CA" dirty="0"/>
          </a:p>
          <a:p>
            <a:r>
              <a:rPr lang="en-CA" dirty="0"/>
              <a:t>Appendix C is a solid section that includes commentary and guidelines on climate </a:t>
            </a:r>
            <a:r>
              <a:rPr lang="en-CA" dirty="0" err="1"/>
              <a:t>varability</a:t>
            </a:r>
            <a:r>
              <a:rPr lang="en-CA" dirty="0"/>
              <a:t>, </a:t>
            </a:r>
            <a:r>
              <a:rPr lang="en-CA" dirty="0" err="1"/>
              <a:t>heatring</a:t>
            </a:r>
            <a:r>
              <a:rPr lang="en-CA" dirty="0"/>
              <a:t> degree days, snow loads, WIND LOADS, rainfall intensity values, seismic upgrades, </a:t>
            </a:r>
            <a:r>
              <a:rPr lang="en-CA" dirty="0" err="1"/>
              <a:t>etc</a:t>
            </a:r>
            <a:r>
              <a:rPr lang="en-CA" dirty="0"/>
              <a:t>…</a:t>
            </a:r>
          </a:p>
        </p:txBody>
      </p:sp>
      <p:sp>
        <p:nvSpPr>
          <p:cNvPr id="4" name="Slide Number Placeholder 3">
            <a:extLst>
              <a:ext uri="{FF2B5EF4-FFF2-40B4-BE49-F238E27FC236}">
                <a16:creationId xmlns:a16="http://schemas.microsoft.com/office/drawing/2014/main" id="{A398533F-5207-DEF2-767D-E45FA402AE87}"/>
              </a:ext>
            </a:extLst>
          </p:cNvPr>
          <p:cNvSpPr>
            <a:spLocks noGrp="1"/>
          </p:cNvSpPr>
          <p:nvPr>
            <p:ph type="sldNum" sz="quarter" idx="5"/>
          </p:nvPr>
        </p:nvSpPr>
        <p:spPr/>
        <p:txBody>
          <a:bodyPr/>
          <a:lstStyle/>
          <a:p>
            <a:fld id="{E6A424F0-A2CD-4003-87A3-A3F8DB0FE811}" type="slidenum">
              <a:rPr lang="en-CA" smtClean="0"/>
              <a:t>8</a:t>
            </a:fld>
            <a:endParaRPr lang="en-CA"/>
          </a:p>
        </p:txBody>
      </p:sp>
    </p:spTree>
    <p:extLst>
      <p:ext uri="{BB962C8B-B14F-4D97-AF65-F5344CB8AC3E}">
        <p14:creationId xmlns:p14="http://schemas.microsoft.com/office/powerpoint/2010/main" val="9464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FACB-5355-5F57-4D11-2BF3C9F4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6BFAE-EA36-1E09-B6BA-E8DD3DBD9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FBC81-4869-0E73-607B-741D60047A9F}"/>
              </a:ext>
            </a:extLst>
          </p:cNvPr>
          <p:cNvSpPr>
            <a:spLocks noGrp="1"/>
          </p:cNvSpPr>
          <p:nvPr>
            <p:ph type="body" idx="1"/>
          </p:nvPr>
        </p:nvSpPr>
        <p:spPr/>
        <p:txBody>
          <a:bodyPr/>
          <a:lstStyle/>
          <a:p>
            <a:pPr marL="231229" indent="-231229" defTabSz="924916">
              <a:buFontTx/>
              <a:buAutoNum type="arabicPeriod"/>
              <a:defRPr/>
            </a:pPr>
            <a:r>
              <a:rPr lang="en-CA" dirty="0"/>
              <a:t>CSA S520 is a great tool for </a:t>
            </a:r>
            <a:r>
              <a:rPr lang="en-CA" b="1" dirty="0"/>
              <a:t>struct tiedowns</a:t>
            </a:r>
            <a:r>
              <a:rPr lang="en-CA" dirty="0"/>
              <a:t>, </a:t>
            </a:r>
            <a:r>
              <a:rPr lang="en-CA" b="1" dirty="0"/>
              <a:t>climate resiliency</a:t>
            </a:r>
            <a:r>
              <a:rPr lang="en-CA" dirty="0"/>
              <a:t>, </a:t>
            </a:r>
            <a:r>
              <a:rPr lang="en-CA" b="1" dirty="0"/>
              <a:t>insurance risk mitigation</a:t>
            </a:r>
            <a:r>
              <a:rPr lang="en-CA" dirty="0"/>
              <a:t>, and </a:t>
            </a:r>
            <a:r>
              <a:rPr lang="en-CA" b="1" dirty="0"/>
              <a:t>safety</a:t>
            </a:r>
            <a:r>
              <a:rPr lang="en-CA" dirty="0"/>
              <a:t>, but it’s </a:t>
            </a:r>
            <a:r>
              <a:rPr lang="en-CA" b="1" dirty="0"/>
              <a:t>not a legal requirement</a:t>
            </a:r>
            <a:r>
              <a:rPr lang="en-CA" dirty="0"/>
              <a:t> unless specified by a local authority.</a:t>
            </a:r>
          </a:p>
          <a:p>
            <a:pPr marL="231229" indent="-231229">
              <a:buAutoNum type="arabicPeriod"/>
            </a:pPr>
            <a:endParaRPr lang="en-CA" dirty="0"/>
          </a:p>
          <a:p>
            <a:pPr marL="231229" indent="-231229">
              <a:buAutoNum type="arabicPeriod"/>
            </a:pPr>
            <a:r>
              <a:rPr lang="en-CA" dirty="0"/>
              <a:t>The NBC 2020 includes commentary A – M.   Commentary L is handy….</a:t>
            </a:r>
          </a:p>
          <a:p>
            <a:endParaRPr lang="en-CA" dirty="0"/>
          </a:p>
          <a:p>
            <a:pPr marL="231229" indent="-231229">
              <a:buAutoNum type="arabicPeriod"/>
            </a:pPr>
            <a:r>
              <a:rPr lang="en-CA" dirty="0"/>
              <a:t>IEBC is not a recognized standard in BC / Canada but provides good guidelines into designing for roof recovers and performance of enclosure systems as they relate to existing buildings. </a:t>
            </a:r>
          </a:p>
        </p:txBody>
      </p:sp>
      <p:sp>
        <p:nvSpPr>
          <p:cNvPr id="4" name="Slide Number Placeholder 3">
            <a:extLst>
              <a:ext uri="{FF2B5EF4-FFF2-40B4-BE49-F238E27FC236}">
                <a16:creationId xmlns:a16="http://schemas.microsoft.com/office/drawing/2014/main" id="{6E29E77B-6525-C24E-E186-58A0B723A5DA}"/>
              </a:ext>
            </a:extLst>
          </p:cNvPr>
          <p:cNvSpPr>
            <a:spLocks noGrp="1"/>
          </p:cNvSpPr>
          <p:nvPr>
            <p:ph type="sldNum" sz="quarter" idx="5"/>
          </p:nvPr>
        </p:nvSpPr>
        <p:spPr/>
        <p:txBody>
          <a:bodyPr/>
          <a:lstStyle/>
          <a:p>
            <a:fld id="{E6A424F0-A2CD-4003-87A3-A3F8DB0FE811}" type="slidenum">
              <a:rPr lang="en-CA" smtClean="0"/>
              <a:t>9</a:t>
            </a:fld>
            <a:endParaRPr lang="en-CA"/>
          </a:p>
        </p:txBody>
      </p:sp>
    </p:spTree>
    <p:extLst>
      <p:ext uri="{BB962C8B-B14F-4D97-AF65-F5344CB8AC3E}">
        <p14:creationId xmlns:p14="http://schemas.microsoft.com/office/powerpoint/2010/main" val="222350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44D5C-8549-209D-9F97-957797B66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0BF57-4989-901D-D987-0238399E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9C968-8866-A6D5-E2DE-B8A0F1AFF956}"/>
              </a:ext>
            </a:extLst>
          </p:cNvPr>
          <p:cNvSpPr>
            <a:spLocks noGrp="1"/>
          </p:cNvSpPr>
          <p:nvPr>
            <p:ph type="body" idx="1"/>
          </p:nvPr>
        </p:nvSpPr>
        <p:spPr/>
        <p:txBody>
          <a:bodyPr/>
          <a:lstStyle/>
          <a:p>
            <a:pPr marL="231229" indent="-231229" defTabSz="924916">
              <a:buFontTx/>
              <a:buAutoNum type="arabicPeriod"/>
              <a:defRPr/>
            </a:pPr>
            <a:r>
              <a:rPr lang="en-CA" dirty="0"/>
              <a:t>A1.1.1.2 (1).   Application to existing buildings…</a:t>
            </a:r>
          </a:p>
        </p:txBody>
      </p:sp>
      <p:sp>
        <p:nvSpPr>
          <p:cNvPr id="4" name="Slide Number Placeholder 3">
            <a:extLst>
              <a:ext uri="{FF2B5EF4-FFF2-40B4-BE49-F238E27FC236}">
                <a16:creationId xmlns:a16="http://schemas.microsoft.com/office/drawing/2014/main" id="{9E31C466-B0BF-D111-A3A6-BDF52D295FAB}"/>
              </a:ext>
            </a:extLst>
          </p:cNvPr>
          <p:cNvSpPr>
            <a:spLocks noGrp="1"/>
          </p:cNvSpPr>
          <p:nvPr>
            <p:ph type="sldNum" sz="quarter" idx="5"/>
          </p:nvPr>
        </p:nvSpPr>
        <p:spPr/>
        <p:txBody>
          <a:bodyPr/>
          <a:lstStyle/>
          <a:p>
            <a:fld id="{E6A424F0-A2CD-4003-87A3-A3F8DB0FE811}" type="slidenum">
              <a:rPr lang="en-CA" smtClean="0"/>
              <a:t>10</a:t>
            </a:fld>
            <a:endParaRPr lang="en-CA"/>
          </a:p>
        </p:txBody>
      </p:sp>
    </p:spTree>
    <p:extLst>
      <p:ext uri="{BB962C8B-B14F-4D97-AF65-F5344CB8AC3E}">
        <p14:creationId xmlns:p14="http://schemas.microsoft.com/office/powerpoint/2010/main" val="1416787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B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clrChange>
              <a:clrFrom>
                <a:srgbClr val="3CBCED"/>
              </a:clrFrom>
              <a:clrTo>
                <a:srgbClr val="3CBCED">
                  <a:alpha val="0"/>
                </a:srgbClr>
              </a:clrTo>
            </a:clrChange>
            <a:extLst>
              <a:ext uri="{28A0092B-C50C-407E-A947-70E740481C1C}">
                <a14:useLocalDpi xmlns:a14="http://schemas.microsoft.com/office/drawing/2010/main" val="0"/>
              </a:ext>
            </a:extLst>
          </a:blip>
          <a:srcRect l="27053" t="31418"/>
          <a:stretch/>
        </p:blipFill>
        <p:spPr>
          <a:xfrm>
            <a:off x="8607009" y="3493136"/>
            <a:ext cx="3584991" cy="3364864"/>
          </a:xfrm>
          <a:prstGeom prst="rect">
            <a:avLst/>
          </a:prstGeom>
          <a:solidFill>
            <a:srgbClr val="00BFFF"/>
          </a:solidFill>
        </p:spPr>
      </p:pic>
      <p:sp>
        <p:nvSpPr>
          <p:cNvPr id="3" name="Text Placeholder 2"/>
          <p:cNvSpPr txBox="1">
            <a:spLocks/>
          </p:cNvSpPr>
          <p:nvPr userDrawn="1"/>
        </p:nvSpPr>
        <p:spPr>
          <a:xfrm>
            <a:off x="963083" y="5763794"/>
            <a:ext cx="10363200" cy="596000"/>
          </a:xfrm>
          <a:prstGeom prst="rect">
            <a:avLst/>
          </a:prstGeom>
        </p:spPr>
        <p:txBody>
          <a:bodyPr anchor="t">
            <a:normAutofit/>
          </a:bodyPr>
          <a:lstStyle>
            <a:lvl1pPr marL="0" indent="0">
              <a:buNone/>
              <a:defRPr sz="1400" b="0" i="0">
                <a:solidFill>
                  <a:schemeClr val="bg1"/>
                </a:solidFill>
                <a:latin typeface="Roboto Light"/>
                <a:cs typeface="Roboto 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CA" sz="1400" b="0" i="0" u="none" strike="noStrike" kern="1200" cap="none" spc="0" normalizeH="0" baseline="0" noProof="0" dirty="0">
                <a:ln>
                  <a:noFill/>
                </a:ln>
                <a:solidFill>
                  <a:srgbClr val="414141"/>
                </a:solidFill>
                <a:effectLst/>
                <a:uLnTx/>
                <a:uFillTx/>
                <a:latin typeface="Roboto Light"/>
                <a:ea typeface="+mn-ea"/>
                <a:cs typeface="Roboto Light"/>
              </a:rPr>
              <a:t>Read Jones Christoffersen Ltd.</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CA" sz="1400" b="0" i="0" u="none" strike="noStrike" kern="1200" cap="none" spc="0" normalizeH="0" baseline="0" noProof="0" dirty="0">
                <a:ln>
                  <a:noFill/>
                </a:ln>
                <a:solidFill>
                  <a:schemeClr val="bg1"/>
                </a:solidFill>
                <a:effectLst/>
                <a:uLnTx/>
                <a:uFillTx/>
                <a:latin typeface="Roboto Light"/>
                <a:ea typeface="+mn-ea"/>
                <a:cs typeface="Roboto Light"/>
              </a:rPr>
              <a:t>Creative Thinking </a:t>
            </a:r>
            <a:r>
              <a:rPr kumimoji="0" lang="en-CA" sz="1400" b="0" i="0" u="none" strike="noStrike" kern="1200" cap="none" spc="0" normalizeH="0" baseline="0" noProof="0" dirty="0">
                <a:ln>
                  <a:noFill/>
                </a:ln>
                <a:solidFill>
                  <a:schemeClr val="bg1"/>
                </a:solidFill>
                <a:effectLst/>
                <a:uLnTx/>
                <a:uFillTx/>
                <a:latin typeface="Roboto Medium"/>
                <a:ea typeface="+mn-ea"/>
                <a:cs typeface="Roboto Medium"/>
              </a:rPr>
              <a:t>Practical Results</a:t>
            </a:r>
          </a:p>
        </p:txBody>
      </p:sp>
      <p:sp>
        <p:nvSpPr>
          <p:cNvPr id="4" name="Title 3"/>
          <p:cNvSpPr>
            <a:spLocks noGrp="1"/>
          </p:cNvSpPr>
          <p:nvPr>
            <p:ph type="title" hasCustomPrompt="1"/>
          </p:nvPr>
        </p:nvSpPr>
        <p:spPr>
          <a:xfrm>
            <a:off x="963083" y="794431"/>
            <a:ext cx="8009467" cy="1403770"/>
          </a:xfrm>
          <a:prstGeom prst="rect">
            <a:avLst/>
          </a:prstGeom>
        </p:spPr>
        <p:txBody>
          <a:bodyPr vert="horz" anchor="b"/>
          <a:lstStyle>
            <a:lvl1pPr>
              <a:lnSpc>
                <a:spcPts val="5000"/>
              </a:lnSpc>
              <a:defRPr/>
            </a:lvl1pPr>
          </a:lstStyle>
          <a:p>
            <a:r>
              <a:rPr lang="en-CA" dirty="0"/>
              <a:t>Click to edit Master title header here</a:t>
            </a:r>
            <a:endParaRPr lang="en-US" dirty="0"/>
          </a:p>
        </p:txBody>
      </p:sp>
      <p:sp>
        <p:nvSpPr>
          <p:cNvPr id="7" name="Text Placeholder 6"/>
          <p:cNvSpPr>
            <a:spLocks noGrp="1"/>
          </p:cNvSpPr>
          <p:nvPr>
            <p:ph type="body" sz="quarter" idx="10" hasCustomPrompt="1"/>
          </p:nvPr>
        </p:nvSpPr>
        <p:spPr>
          <a:xfrm>
            <a:off x="963085" y="2371577"/>
            <a:ext cx="8009465" cy="584272"/>
          </a:xfrm>
          <a:prstGeom prst="rect">
            <a:avLst/>
          </a:prstGeom>
        </p:spPr>
        <p:txBody>
          <a:bodyPr vert="horz" numCol="1" anchor="t"/>
          <a:lstStyle>
            <a:lvl1pPr marL="0" indent="0">
              <a:lnSpc>
                <a:spcPts val="3000"/>
              </a:lnSpc>
              <a:spcBef>
                <a:spcPts val="0"/>
              </a:spcBef>
              <a:buNone/>
              <a:defRPr sz="2800" b="0" i="0" baseline="0">
                <a:solidFill>
                  <a:schemeClr val="bg1"/>
                </a:solidFill>
                <a:latin typeface="Roboto Light"/>
                <a:cs typeface="Roboto Light"/>
              </a:defRPr>
            </a:lvl1pPr>
            <a:lvl2pPr>
              <a:defRPr sz="2000" b="0" i="0">
                <a:solidFill>
                  <a:schemeClr val="bg1"/>
                </a:solidFill>
                <a:latin typeface="Roboto Light"/>
                <a:cs typeface="Roboto Light"/>
              </a:defRPr>
            </a:lvl2pPr>
            <a:lvl3pPr>
              <a:defRPr sz="2000" b="0" i="0">
                <a:solidFill>
                  <a:schemeClr val="bg1"/>
                </a:solidFill>
                <a:latin typeface="Roboto Light"/>
                <a:cs typeface="Roboto Light"/>
              </a:defRPr>
            </a:lvl3pPr>
            <a:lvl4pPr>
              <a:defRPr sz="2000" b="0" i="0">
                <a:solidFill>
                  <a:schemeClr val="bg1"/>
                </a:solidFill>
                <a:latin typeface="Roboto Light"/>
                <a:cs typeface="Roboto Light"/>
              </a:defRPr>
            </a:lvl4pPr>
            <a:lvl5pPr>
              <a:defRPr sz="2000" b="0" i="0">
                <a:solidFill>
                  <a:schemeClr val="bg1"/>
                </a:solidFill>
                <a:latin typeface="Roboto Light"/>
                <a:cs typeface="Roboto Light"/>
              </a:defRPr>
            </a:lvl5pPr>
          </a:lstStyle>
          <a:p>
            <a:pPr lvl="0"/>
            <a:r>
              <a:rPr lang="en-US" dirty="0"/>
              <a:t>Click to edit Master title sub-heading here</a:t>
            </a:r>
          </a:p>
        </p:txBody>
      </p:sp>
      <p:sp>
        <p:nvSpPr>
          <p:cNvPr id="8" name="Text Placeholder 6"/>
          <p:cNvSpPr>
            <a:spLocks noGrp="1"/>
          </p:cNvSpPr>
          <p:nvPr>
            <p:ph type="body" sz="quarter" idx="11" hasCustomPrompt="1"/>
          </p:nvPr>
        </p:nvSpPr>
        <p:spPr>
          <a:xfrm>
            <a:off x="963085" y="3153124"/>
            <a:ext cx="8009465" cy="584272"/>
          </a:xfrm>
          <a:prstGeom prst="rect">
            <a:avLst/>
          </a:prstGeom>
        </p:spPr>
        <p:txBody>
          <a:bodyPr vert="horz" numCol="1" anchor="t"/>
          <a:lstStyle>
            <a:lvl1pPr>
              <a:buNone/>
              <a:defRPr sz="1800" b="0" i="0" baseline="0">
                <a:solidFill>
                  <a:schemeClr val="bg1"/>
                </a:solidFill>
                <a:latin typeface="Roboto Light"/>
                <a:cs typeface="Roboto Light"/>
              </a:defRPr>
            </a:lvl1pPr>
            <a:lvl2pPr>
              <a:defRPr sz="2000" b="0" i="0">
                <a:solidFill>
                  <a:schemeClr val="bg1"/>
                </a:solidFill>
                <a:latin typeface="Roboto Light"/>
                <a:cs typeface="Roboto Light"/>
              </a:defRPr>
            </a:lvl2pPr>
            <a:lvl3pPr>
              <a:defRPr sz="2000" b="0" i="0">
                <a:solidFill>
                  <a:schemeClr val="bg1"/>
                </a:solidFill>
                <a:latin typeface="Roboto Light"/>
                <a:cs typeface="Roboto Light"/>
              </a:defRPr>
            </a:lvl3pPr>
            <a:lvl4pPr>
              <a:defRPr sz="2000" b="0" i="0">
                <a:solidFill>
                  <a:schemeClr val="bg1"/>
                </a:solidFill>
                <a:latin typeface="Roboto Light"/>
                <a:cs typeface="Roboto Light"/>
              </a:defRPr>
            </a:lvl4pPr>
            <a:lvl5pPr>
              <a:defRPr sz="2000" b="0" i="0">
                <a:solidFill>
                  <a:schemeClr val="bg1"/>
                </a:solidFill>
                <a:latin typeface="Roboto Light"/>
                <a:cs typeface="Roboto Light"/>
              </a:defRPr>
            </a:lvl5pPr>
          </a:lstStyle>
          <a:p>
            <a:pPr lvl="0"/>
            <a:r>
              <a:rPr lang="en-US" dirty="0"/>
              <a:t>Date</a:t>
            </a:r>
          </a:p>
        </p:txBody>
      </p:sp>
    </p:spTree>
    <p:extLst>
      <p:ext uri="{BB962C8B-B14F-4D97-AF65-F5344CB8AC3E}">
        <p14:creationId xmlns:p14="http://schemas.microsoft.com/office/powerpoint/2010/main" val="2292790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rgbClr val="00BFFF"/>
        </a:solid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932679" y="568190"/>
            <a:ext cx="7365502" cy="1370346"/>
          </a:xfrm>
          <a:prstGeom prst="rect">
            <a:avLst/>
          </a:prstGeom>
        </p:spPr>
        <p:txBody>
          <a:bodyPr vert="horz"/>
          <a:lstStyle>
            <a:lvl1pPr>
              <a:lnSpc>
                <a:spcPts val="4200"/>
              </a:lnSpc>
              <a:defRPr sz="40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2" cstate="print">
            <a:clrChange>
              <a:clrFrom>
                <a:srgbClr val="3CBCED"/>
              </a:clrFrom>
              <a:clrTo>
                <a:srgbClr val="3CBCED">
                  <a:alpha val="0"/>
                </a:srgbClr>
              </a:clrTo>
            </a:clrChange>
            <a:extLst>
              <a:ext uri="{28A0092B-C50C-407E-A947-70E740481C1C}">
                <a14:useLocalDpi xmlns:a14="http://schemas.microsoft.com/office/drawing/2010/main" val="0"/>
              </a:ext>
            </a:extLst>
          </a:blip>
          <a:srcRect l="27053" t="31418"/>
          <a:stretch/>
        </p:blipFill>
        <p:spPr>
          <a:xfrm>
            <a:off x="8607009" y="3493138"/>
            <a:ext cx="3584991" cy="3364864"/>
          </a:xfrm>
          <a:prstGeom prst="rect">
            <a:avLst/>
          </a:prstGeom>
          <a:solidFill>
            <a:srgbClr val="00BFFF"/>
          </a:solidFill>
        </p:spPr>
      </p:pic>
    </p:spTree>
    <p:extLst>
      <p:ext uri="{BB962C8B-B14F-4D97-AF65-F5344CB8AC3E}">
        <p14:creationId xmlns:p14="http://schemas.microsoft.com/office/powerpoint/2010/main" val="205042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2D2D2D"/>
        </a:solid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932679" y="568190"/>
            <a:ext cx="7331212" cy="1370346"/>
          </a:xfrm>
          <a:prstGeom prst="rect">
            <a:avLst/>
          </a:prstGeom>
        </p:spPr>
        <p:txBody>
          <a:bodyPr vert="horz"/>
          <a:lstStyle>
            <a:lvl1pPr>
              <a:lnSpc>
                <a:spcPts val="4200"/>
              </a:lnSpc>
              <a:defRPr sz="4000">
                <a:solidFill>
                  <a:schemeClr val="bg1"/>
                </a:solidFill>
              </a:defRPr>
            </a:lvl1pPr>
          </a:lstStyle>
          <a:p>
            <a:r>
              <a:rPr lang="en-US"/>
              <a:t>Click to edit Master title style</a:t>
            </a:r>
            <a:endParaRPr lang="en-US" dirty="0"/>
          </a:p>
        </p:txBody>
      </p:sp>
      <p:pic>
        <p:nvPicPr>
          <p:cNvPr id="9" name="Picture 8"/>
          <p:cNvPicPr>
            <a:picLocks noChangeAspect="1"/>
          </p:cNvPicPr>
          <p:nvPr userDrawn="1"/>
        </p:nvPicPr>
        <p:blipFill rotWithShape="1">
          <a:blip r:embed="rId2" cstate="print">
            <a:clrChange>
              <a:clrFrom>
                <a:srgbClr val="181617"/>
              </a:clrFrom>
              <a:clrTo>
                <a:srgbClr val="181617">
                  <a:alpha val="0"/>
                </a:srgbClr>
              </a:clrTo>
            </a:clrChange>
            <a:extLst>
              <a:ext uri="{28A0092B-C50C-407E-A947-70E740481C1C}">
                <a14:useLocalDpi xmlns:a14="http://schemas.microsoft.com/office/drawing/2010/main" val="0"/>
              </a:ext>
            </a:extLst>
          </a:blip>
          <a:srcRect l="26955" t="31250" r="-169"/>
          <a:stretch/>
        </p:blipFill>
        <p:spPr>
          <a:xfrm>
            <a:off x="8593494" y="3489652"/>
            <a:ext cx="3615063" cy="3368351"/>
          </a:xfrm>
          <a:prstGeom prst="rect">
            <a:avLst/>
          </a:prstGeom>
        </p:spPr>
      </p:pic>
    </p:spTree>
    <p:extLst>
      <p:ext uri="{BB962C8B-B14F-4D97-AF65-F5344CB8AC3E}">
        <p14:creationId xmlns:p14="http://schemas.microsoft.com/office/powerpoint/2010/main" val="48250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36A852-5790-403E-8400-B36F7104CA25}" type="datetimeFigureOut">
              <a:rPr lang="en-CA" smtClean="0"/>
              <a:t>2025-11-13</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BBC2637-1639-470A-9405-65D859E92217}" type="slidenum">
              <a:rPr lang="en-CA" smtClean="0"/>
              <a:t>‹#›</a:t>
            </a:fld>
            <a:endParaRPr lang="en-CA"/>
          </a:p>
        </p:txBody>
      </p:sp>
    </p:spTree>
    <p:extLst>
      <p:ext uri="{BB962C8B-B14F-4D97-AF65-F5344CB8AC3E}">
        <p14:creationId xmlns:p14="http://schemas.microsoft.com/office/powerpoint/2010/main" val="300301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7253" y="-6084"/>
            <a:ext cx="12220066" cy="1691235"/>
          </a:xfrm>
          <a:prstGeom prst="rect">
            <a:avLst/>
          </a:prstGeom>
          <a:solidFill>
            <a:srgbClr val="00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849013" y="176751"/>
            <a:ext cx="10515600" cy="1325563"/>
          </a:xfrm>
          <a:prstGeom prst="rect">
            <a:avLst/>
          </a:prstGeom>
        </p:spPr>
        <p:txBody>
          <a:bodyPr/>
          <a:lstStyle>
            <a:lvl1pPr>
              <a:defRPr sz="4000" baseline="0"/>
            </a:lvl1pPr>
          </a:lstStyle>
          <a:p>
            <a:r>
              <a:rPr lang="en-US" dirty="0"/>
              <a:t>Click to edit Master title style – Option 1</a:t>
            </a:r>
            <a:endParaRPr lang="en-CA" dirty="0"/>
          </a:p>
        </p:txBody>
      </p:sp>
      <p:sp>
        <p:nvSpPr>
          <p:cNvPr id="4" name="Text Placeholder 7"/>
          <p:cNvSpPr>
            <a:spLocks noGrp="1"/>
          </p:cNvSpPr>
          <p:nvPr>
            <p:ph type="body" sz="quarter" idx="10"/>
          </p:nvPr>
        </p:nvSpPr>
        <p:spPr>
          <a:xfrm>
            <a:off x="933451" y="1955959"/>
            <a:ext cx="10828867"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005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2678" y="568190"/>
            <a:ext cx="10830345" cy="1370346"/>
          </a:xfrm>
          <a:prstGeom prst="rect">
            <a:avLst/>
          </a:prstGeom>
        </p:spPr>
        <p:txBody>
          <a:bodyPr vert="horz"/>
          <a:lstStyle>
            <a:lvl1pPr>
              <a:lnSpc>
                <a:spcPts val="4200"/>
              </a:lnSpc>
              <a:defRPr sz="4000" baseline="0">
                <a:solidFill>
                  <a:srgbClr val="00BFFF"/>
                </a:solidFill>
              </a:defRPr>
            </a:lvl1pPr>
          </a:lstStyle>
          <a:p>
            <a:r>
              <a:rPr lang="en-US" dirty="0"/>
              <a:t>Click to edit Master title style – Option 2</a:t>
            </a:r>
          </a:p>
        </p:txBody>
      </p:sp>
      <p:sp>
        <p:nvSpPr>
          <p:cNvPr id="8" name="Text Placeholder 7"/>
          <p:cNvSpPr>
            <a:spLocks noGrp="1"/>
          </p:cNvSpPr>
          <p:nvPr>
            <p:ph type="body" sz="quarter" idx="10"/>
          </p:nvPr>
        </p:nvSpPr>
        <p:spPr>
          <a:xfrm>
            <a:off x="933451" y="1955959"/>
            <a:ext cx="10828867"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21132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 Text">
    <p:spTree>
      <p:nvGrpSpPr>
        <p:cNvPr id="1" name=""/>
        <p:cNvGrpSpPr/>
        <p:nvPr/>
      </p:nvGrpSpPr>
      <p:grpSpPr>
        <a:xfrm>
          <a:off x="0" y="0"/>
          <a:ext cx="0" cy="0"/>
          <a:chOff x="0" y="0"/>
          <a:chExt cx="0" cy="0"/>
        </a:xfrm>
      </p:grpSpPr>
      <p:sp>
        <p:nvSpPr>
          <p:cNvPr id="4" name="Title 5"/>
          <p:cNvSpPr>
            <a:spLocks noGrp="1"/>
          </p:cNvSpPr>
          <p:nvPr>
            <p:ph type="title"/>
          </p:nvPr>
        </p:nvSpPr>
        <p:spPr>
          <a:xfrm>
            <a:off x="932678" y="568190"/>
            <a:ext cx="10830345" cy="1370346"/>
          </a:xfrm>
          <a:prstGeom prst="rect">
            <a:avLst/>
          </a:prstGeom>
        </p:spPr>
        <p:txBody>
          <a:bodyPr vert="horz"/>
          <a:lstStyle>
            <a:lvl1pPr>
              <a:lnSpc>
                <a:spcPts val="4200"/>
              </a:lnSpc>
              <a:defRPr sz="4000">
                <a:solidFill>
                  <a:srgbClr val="00BFFF"/>
                </a:solidFill>
              </a:defRPr>
            </a:lvl1pPr>
          </a:lstStyle>
          <a:p>
            <a:r>
              <a:rPr lang="en-US"/>
              <a:t>Click to edit Master title style</a:t>
            </a:r>
            <a:endParaRPr lang="en-US" dirty="0"/>
          </a:p>
        </p:txBody>
      </p:sp>
      <p:sp>
        <p:nvSpPr>
          <p:cNvPr id="7" name="Text Placeholder 7"/>
          <p:cNvSpPr>
            <a:spLocks noGrp="1"/>
          </p:cNvSpPr>
          <p:nvPr>
            <p:ph type="body" sz="quarter" idx="11"/>
          </p:nvPr>
        </p:nvSpPr>
        <p:spPr>
          <a:xfrm>
            <a:off x="6350145" y="1955959"/>
            <a:ext cx="5412172"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5"/>
          <p:cNvSpPr>
            <a:spLocks noGrp="1"/>
          </p:cNvSpPr>
          <p:nvPr>
            <p:ph type="pic" sz="quarter" idx="12"/>
          </p:nvPr>
        </p:nvSpPr>
        <p:spPr>
          <a:xfrm>
            <a:off x="932677" y="1955959"/>
            <a:ext cx="5201691" cy="4093620"/>
          </a:xfrm>
          <a:prstGeom prst="rect">
            <a:avLst/>
          </a:prstGeom>
        </p:spPr>
        <p:txBody>
          <a:bodyPr vert="horz"/>
          <a:lstStyle/>
          <a:p>
            <a:r>
              <a:rPr lang="en-US"/>
              <a:t>Click icon to add picture</a:t>
            </a:r>
          </a:p>
        </p:txBody>
      </p:sp>
      <p:pic>
        <p:nvPicPr>
          <p:cNvPr id="10" name="Picture 9"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308538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Object">
    <p:spTree>
      <p:nvGrpSpPr>
        <p:cNvPr id="1" name=""/>
        <p:cNvGrpSpPr/>
        <p:nvPr/>
      </p:nvGrpSpPr>
      <p:grpSpPr>
        <a:xfrm>
          <a:off x="0" y="0"/>
          <a:ext cx="0" cy="0"/>
          <a:chOff x="0" y="0"/>
          <a:chExt cx="0" cy="0"/>
        </a:xfrm>
      </p:grpSpPr>
      <p:sp>
        <p:nvSpPr>
          <p:cNvPr id="4" name="Title 5"/>
          <p:cNvSpPr>
            <a:spLocks noGrp="1"/>
          </p:cNvSpPr>
          <p:nvPr>
            <p:ph type="title"/>
          </p:nvPr>
        </p:nvSpPr>
        <p:spPr>
          <a:xfrm>
            <a:off x="932678" y="568190"/>
            <a:ext cx="10830345" cy="1370346"/>
          </a:xfrm>
          <a:prstGeom prst="rect">
            <a:avLst/>
          </a:prstGeom>
        </p:spPr>
        <p:txBody>
          <a:bodyPr vert="horz"/>
          <a:lstStyle>
            <a:lvl1pPr>
              <a:lnSpc>
                <a:spcPts val="4200"/>
              </a:lnSpc>
              <a:defRPr sz="4000">
                <a:solidFill>
                  <a:srgbClr val="00BFFF"/>
                </a:solidFill>
              </a:defRPr>
            </a:lvl1pPr>
          </a:lstStyle>
          <a:p>
            <a:r>
              <a:rPr lang="en-US"/>
              <a:t>Click to edit Master title style</a:t>
            </a:r>
            <a:endParaRPr lang="en-US" dirty="0"/>
          </a:p>
        </p:txBody>
      </p:sp>
      <p:sp>
        <p:nvSpPr>
          <p:cNvPr id="7" name="Text Placeholder 7"/>
          <p:cNvSpPr>
            <a:spLocks noGrp="1"/>
          </p:cNvSpPr>
          <p:nvPr>
            <p:ph type="body" sz="quarter" idx="11"/>
          </p:nvPr>
        </p:nvSpPr>
        <p:spPr>
          <a:xfrm>
            <a:off x="932678" y="1955959"/>
            <a:ext cx="5412172"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5"/>
          <p:cNvSpPr>
            <a:spLocks noGrp="1"/>
          </p:cNvSpPr>
          <p:nvPr>
            <p:ph type="pic" sz="quarter" idx="12"/>
          </p:nvPr>
        </p:nvSpPr>
        <p:spPr>
          <a:xfrm>
            <a:off x="6561332" y="1955959"/>
            <a:ext cx="5201691" cy="4093620"/>
          </a:xfrm>
          <a:prstGeom prst="rect">
            <a:avLst/>
          </a:prstGeom>
        </p:spPr>
        <p:txBody>
          <a:bodyPr vert="horz"/>
          <a:lstStyle/>
          <a:p>
            <a:r>
              <a:rPr lang="en-US"/>
              <a:t>Click icon to add picture</a:t>
            </a:r>
          </a:p>
        </p:txBody>
      </p:sp>
      <p:pic>
        <p:nvPicPr>
          <p:cNvPr id="6" name="Picture 5"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301198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4" name="Title 5"/>
          <p:cNvSpPr>
            <a:spLocks noGrp="1"/>
          </p:cNvSpPr>
          <p:nvPr>
            <p:ph type="title"/>
          </p:nvPr>
        </p:nvSpPr>
        <p:spPr>
          <a:xfrm>
            <a:off x="932678" y="568190"/>
            <a:ext cx="10830345" cy="1370346"/>
          </a:xfrm>
          <a:prstGeom prst="rect">
            <a:avLst/>
          </a:prstGeom>
        </p:spPr>
        <p:txBody>
          <a:bodyPr vert="horz"/>
          <a:lstStyle>
            <a:lvl1pPr>
              <a:lnSpc>
                <a:spcPts val="4200"/>
              </a:lnSpc>
              <a:defRPr sz="4000">
                <a:solidFill>
                  <a:srgbClr val="00BFFF"/>
                </a:solidFill>
              </a:defRPr>
            </a:lvl1pPr>
          </a:lstStyle>
          <a:p>
            <a:r>
              <a:rPr lang="en-US"/>
              <a:t>Click to edit Master title style</a:t>
            </a:r>
            <a:endParaRPr lang="en-US" dirty="0"/>
          </a:p>
        </p:txBody>
      </p:sp>
      <p:sp>
        <p:nvSpPr>
          <p:cNvPr id="6" name="Text Placeholder 7"/>
          <p:cNvSpPr>
            <a:spLocks noGrp="1"/>
          </p:cNvSpPr>
          <p:nvPr>
            <p:ph type="body" sz="quarter" idx="11"/>
          </p:nvPr>
        </p:nvSpPr>
        <p:spPr>
          <a:xfrm>
            <a:off x="932678" y="1955959"/>
            <a:ext cx="5163323"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p:nvPr>
        </p:nvSpPr>
        <p:spPr>
          <a:xfrm>
            <a:off x="6599700" y="1955959"/>
            <a:ext cx="5163323" cy="4093620"/>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156191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5" name="Picture Placeholder 5"/>
          <p:cNvSpPr>
            <a:spLocks noGrp="1"/>
          </p:cNvSpPr>
          <p:nvPr>
            <p:ph type="pic" sz="quarter" idx="12"/>
          </p:nvPr>
        </p:nvSpPr>
        <p:spPr>
          <a:xfrm>
            <a:off x="0" y="0"/>
            <a:ext cx="12192000" cy="6858000"/>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289101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 Text">
    <p:bg>
      <p:bgPr>
        <a:solidFill>
          <a:schemeClr val="bg1"/>
        </a:solidFill>
        <a:effectLst/>
      </p:bgPr>
    </p:bg>
    <p:spTree>
      <p:nvGrpSpPr>
        <p:cNvPr id="1" name=""/>
        <p:cNvGrpSpPr/>
        <p:nvPr/>
      </p:nvGrpSpPr>
      <p:grpSpPr>
        <a:xfrm>
          <a:off x="0" y="0"/>
          <a:ext cx="0" cy="0"/>
          <a:chOff x="0" y="0"/>
          <a:chExt cx="0" cy="0"/>
        </a:xfrm>
      </p:grpSpPr>
      <p:sp>
        <p:nvSpPr>
          <p:cNvPr id="2" name="Picture Placeholder 5"/>
          <p:cNvSpPr>
            <a:spLocks noGrp="1"/>
          </p:cNvSpPr>
          <p:nvPr>
            <p:ph type="pic" sz="quarter" idx="12"/>
          </p:nvPr>
        </p:nvSpPr>
        <p:spPr>
          <a:xfrm>
            <a:off x="8297333" y="1"/>
            <a:ext cx="3894667" cy="2911929"/>
          </a:xfrm>
          <a:prstGeom prst="rect">
            <a:avLst/>
          </a:prstGeom>
        </p:spPr>
        <p:txBody>
          <a:bodyPr vert="horz"/>
          <a:lstStyle/>
          <a:p>
            <a:r>
              <a:rPr lang="en-US"/>
              <a:t>Click icon to add picture</a:t>
            </a:r>
          </a:p>
        </p:txBody>
      </p:sp>
      <p:sp>
        <p:nvSpPr>
          <p:cNvPr id="3" name="Picture Placeholder 5"/>
          <p:cNvSpPr>
            <a:spLocks noGrp="1"/>
          </p:cNvSpPr>
          <p:nvPr>
            <p:ph type="pic" sz="quarter" idx="13"/>
          </p:nvPr>
        </p:nvSpPr>
        <p:spPr>
          <a:xfrm>
            <a:off x="0" y="1"/>
            <a:ext cx="8297333" cy="2911929"/>
          </a:xfrm>
          <a:prstGeom prst="rect">
            <a:avLst/>
          </a:prstGeom>
        </p:spPr>
        <p:txBody>
          <a:bodyPr vert="horz"/>
          <a:lstStyle/>
          <a:p>
            <a:r>
              <a:rPr lang="en-US"/>
              <a:t>Click icon to add picture</a:t>
            </a:r>
          </a:p>
        </p:txBody>
      </p:sp>
      <p:sp>
        <p:nvSpPr>
          <p:cNvPr id="4" name="Text Placeholder 7"/>
          <p:cNvSpPr>
            <a:spLocks noGrp="1"/>
          </p:cNvSpPr>
          <p:nvPr>
            <p:ph type="body" sz="quarter" idx="11"/>
          </p:nvPr>
        </p:nvSpPr>
        <p:spPr>
          <a:xfrm>
            <a:off x="932678" y="3429000"/>
            <a:ext cx="10830345" cy="2620579"/>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394879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Image + Text">
    <p:spTree>
      <p:nvGrpSpPr>
        <p:cNvPr id="1" name=""/>
        <p:cNvGrpSpPr/>
        <p:nvPr/>
      </p:nvGrpSpPr>
      <p:grpSpPr>
        <a:xfrm>
          <a:off x="0" y="0"/>
          <a:ext cx="0" cy="0"/>
          <a:chOff x="0" y="0"/>
          <a:chExt cx="0" cy="0"/>
        </a:xfrm>
      </p:grpSpPr>
      <p:sp>
        <p:nvSpPr>
          <p:cNvPr id="10" name="Picture Placeholder 5"/>
          <p:cNvSpPr>
            <a:spLocks noGrp="1"/>
          </p:cNvSpPr>
          <p:nvPr>
            <p:ph type="pic" sz="quarter" idx="13"/>
          </p:nvPr>
        </p:nvSpPr>
        <p:spPr>
          <a:xfrm>
            <a:off x="0" y="0"/>
            <a:ext cx="6096000" cy="6858000"/>
          </a:xfrm>
          <a:prstGeom prst="rect">
            <a:avLst/>
          </a:prstGeom>
        </p:spPr>
        <p:txBody>
          <a:bodyPr vert="horz"/>
          <a:lstStyle/>
          <a:p>
            <a:r>
              <a:rPr lang="en-US"/>
              <a:t>Click icon to add picture</a:t>
            </a:r>
          </a:p>
        </p:txBody>
      </p:sp>
      <p:sp>
        <p:nvSpPr>
          <p:cNvPr id="11" name="Text Placeholder 7"/>
          <p:cNvSpPr>
            <a:spLocks noGrp="1"/>
          </p:cNvSpPr>
          <p:nvPr>
            <p:ph type="body" sz="quarter" idx="11"/>
          </p:nvPr>
        </p:nvSpPr>
        <p:spPr>
          <a:xfrm>
            <a:off x="6572958" y="2732338"/>
            <a:ext cx="5190065" cy="3317241"/>
          </a:xfrm>
          <a:prstGeom prst="rect">
            <a:avLst/>
          </a:prstGeom>
        </p:spPr>
        <p:txBody>
          <a:bodyPr vert="horz"/>
          <a:lstStyle>
            <a:lvl1pPr marL="342900" indent="-342900">
              <a:buFont typeface="Wingdings" panose="05000000000000000000" pitchFamily="2" charset="2"/>
              <a:buChar char="§"/>
              <a:defRPr sz="2400" b="0" i="0">
                <a:solidFill>
                  <a:srgbClr val="2D2D2D"/>
                </a:solidFill>
                <a:latin typeface="Roboto Light"/>
                <a:cs typeface="Roboto Light"/>
              </a:defRPr>
            </a:lvl1pPr>
            <a:lvl2pPr>
              <a:defRPr sz="2000" b="0" i="0">
                <a:solidFill>
                  <a:srgbClr val="2D2D2D"/>
                </a:solidFill>
                <a:latin typeface="Roboto Light"/>
                <a:cs typeface="Roboto Light"/>
              </a:defRPr>
            </a:lvl2pPr>
            <a:lvl3pPr marL="1143000" indent="-228600">
              <a:buFont typeface="Wingdings" panose="05000000000000000000" pitchFamily="2" charset="2"/>
              <a:buChar char="§"/>
              <a:defRPr sz="1800" b="0" i="0">
                <a:solidFill>
                  <a:srgbClr val="2D2D2D"/>
                </a:solidFill>
                <a:latin typeface="Roboto Light"/>
                <a:cs typeface="Roboto Light"/>
              </a:defRPr>
            </a:lvl3pPr>
            <a:lvl4pPr>
              <a:defRPr sz="1600" b="0" i="0">
                <a:solidFill>
                  <a:srgbClr val="2D2D2D"/>
                </a:solidFill>
                <a:latin typeface="Roboto Light"/>
                <a:cs typeface="Roboto Light"/>
              </a:defRPr>
            </a:lvl4pPr>
            <a:lvl5pPr>
              <a:defRPr sz="1400" b="0" i="0">
                <a:solidFill>
                  <a:srgbClr val="2D2D2D"/>
                </a:solidFill>
                <a:latin typeface="Roboto Light"/>
                <a:cs typeface="Roboto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5"/>
          <p:cNvSpPr>
            <a:spLocks noGrp="1"/>
          </p:cNvSpPr>
          <p:nvPr>
            <p:ph type="title"/>
          </p:nvPr>
        </p:nvSpPr>
        <p:spPr>
          <a:xfrm>
            <a:off x="6572958" y="568190"/>
            <a:ext cx="5190065" cy="2055523"/>
          </a:xfrm>
          <a:prstGeom prst="rect">
            <a:avLst/>
          </a:prstGeom>
        </p:spPr>
        <p:txBody>
          <a:bodyPr vert="horz"/>
          <a:lstStyle>
            <a:lvl1pPr>
              <a:lnSpc>
                <a:spcPts val="4200"/>
              </a:lnSpc>
              <a:defRPr sz="4000">
                <a:solidFill>
                  <a:srgbClr val="00BFFF"/>
                </a:solidFill>
              </a:defRPr>
            </a:lvl1pPr>
          </a:lstStyle>
          <a:p>
            <a:r>
              <a:rPr lang="en-US"/>
              <a:t>Click to edit Master title style</a:t>
            </a:r>
            <a:endParaRPr lang="en-US" dirty="0"/>
          </a:p>
        </p:txBody>
      </p:sp>
      <p:pic>
        <p:nvPicPr>
          <p:cNvPr id="6" name="Picture 5" descr="Small_RJC_Tagline_Left_RGB.png"/>
          <p:cNvPicPr>
            <a:picLocks noChangeAspect="1"/>
          </p:cNvPicPr>
          <p:nvPr userDrawn="1"/>
        </p:nvPicPr>
        <p:blipFill>
          <a:blip r:embed="rId2"/>
          <a:stretch>
            <a:fillRect/>
          </a:stretch>
        </p:blipFill>
        <p:spPr>
          <a:xfrm>
            <a:off x="8401507" y="6320387"/>
            <a:ext cx="3449710" cy="361505"/>
          </a:xfrm>
          <a:prstGeom prst="rect">
            <a:avLst/>
          </a:prstGeom>
        </p:spPr>
      </p:pic>
    </p:spTree>
    <p:extLst>
      <p:ext uri="{BB962C8B-B14F-4D97-AF65-F5344CB8AC3E}">
        <p14:creationId xmlns:p14="http://schemas.microsoft.com/office/powerpoint/2010/main" val="189157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99705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4800" kern="1200">
          <a:solidFill>
            <a:schemeClr val="bg1"/>
          </a:solidFill>
          <a:latin typeface="Roboto"/>
          <a:ea typeface="+mj-ea"/>
          <a:cs typeface="Robot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5.png"/><Relationship Id="rId12" Type="http://schemas.openxmlformats.org/officeDocument/2006/relationships/customXml" Target="../ink/ink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media/image20.pn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2.png"/><Relationship Id="rId7" Type="http://schemas.openxmlformats.org/officeDocument/2006/relationships/customXml" Target="../ink/ink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NULL"/><Relationship Id="rId3" Type="http://schemas.openxmlformats.org/officeDocument/2006/relationships/image" Target="../media/image29.png"/><Relationship Id="rId7" Type="http://schemas.openxmlformats.org/officeDocument/2006/relationships/image" Target="NULL"/><Relationship Id="rId12" Type="http://schemas.openxmlformats.org/officeDocument/2006/relationships/customXml" Target="../ink/ink2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NULL"/><Relationship Id="rId12" Type="http://schemas.openxmlformats.org/officeDocument/2006/relationships/customXml" Target="../ink/ink2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2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24.xml"/><Relationship Id="rId4" Type="http://schemas.openxmlformats.org/officeDocument/2006/relationships/customXml" Target="../ink/ink21.xml"/><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2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7" Type="http://schemas.openxmlformats.org/officeDocument/2006/relationships/customXml" Target="../ink/ink29.xml"/><Relationship Id="rId12"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31.xml"/><Relationship Id="rId5" Type="http://schemas.openxmlformats.org/officeDocument/2006/relationships/customXml" Target="../ink/ink28.xml"/><Relationship Id="rId10" Type="http://schemas.openxmlformats.org/officeDocument/2006/relationships/image" Target="NULL"/><Relationship Id="rId4" Type="http://schemas.openxmlformats.org/officeDocument/2006/relationships/image" Target="../media/image37.png"/><Relationship Id="rId9" Type="http://schemas.openxmlformats.org/officeDocument/2006/relationships/customXml" Target="../ink/ink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image" Target="../media/image120.png"/><Relationship Id="rId3" Type="http://schemas.openxmlformats.org/officeDocument/2006/relationships/image" Target="../media/image42.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customXml" Target="../ink/ink33.xml"/><Relationship Id="rId5" Type="http://schemas.openxmlformats.org/officeDocument/2006/relationships/image" Target="../media/image91.png"/><Relationship Id="rId15" Type="http://schemas.openxmlformats.org/officeDocument/2006/relationships/image" Target="../media/image64.png"/><Relationship Id="rId10" Type="http://schemas.openxmlformats.org/officeDocument/2006/relationships/customXml" Target="../ink/ink35.xml"/><Relationship Id="rId4" Type="http://schemas.openxmlformats.org/officeDocument/2006/relationships/customXml" Target="../ink/ink32.xml"/><Relationship Id="rId9" Type="http://schemas.openxmlformats.org/officeDocument/2006/relationships/image" Target="../media/image100.png"/><Relationship Id="rId14" Type="http://schemas.openxmlformats.org/officeDocument/2006/relationships/customXml" Target="../ink/ink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4.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image" Target="../media/image400.png"/><Relationship Id="rId3" Type="http://schemas.openxmlformats.org/officeDocument/2006/relationships/image" Target="../media/image39.png"/><Relationship Id="rId7" Type="http://schemas.openxmlformats.org/officeDocument/2006/relationships/image" Target="../media/image370.png"/><Relationship Id="rId12" Type="http://schemas.openxmlformats.org/officeDocument/2006/relationships/customXml" Target="../ink/ink41.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ustomXml" Target="../ink/ink38.xml"/><Relationship Id="rId11" Type="http://schemas.openxmlformats.org/officeDocument/2006/relationships/image" Target="../media/image390.png"/><Relationship Id="rId5" Type="http://schemas.openxmlformats.org/officeDocument/2006/relationships/image" Target="../media/image360.png"/><Relationship Id="rId10" Type="http://schemas.openxmlformats.org/officeDocument/2006/relationships/customXml" Target="../ink/ink40.xml"/><Relationship Id="rId4" Type="http://schemas.openxmlformats.org/officeDocument/2006/relationships/customXml" Target="../ink/ink37.xml"/><Relationship Id="rId9" Type="http://schemas.openxmlformats.org/officeDocument/2006/relationships/image" Target="../media/image380.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56.png"/><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5.xml"/><Relationship Id="rId3" Type="http://schemas.openxmlformats.org/officeDocument/2006/relationships/image" Target="../media/image11.png"/><Relationship Id="rId7" Type="http://schemas.openxmlformats.org/officeDocument/2006/relationships/customXml" Target="../ink/ink2.xml"/><Relationship Id="rId12" Type="http://schemas.openxmlformats.org/officeDocument/2006/relationships/image" Target="NULL"/><Relationship Id="rId2" Type="http://schemas.openxmlformats.org/officeDocument/2006/relationships/notesSlide" Target="../notesSlides/notesSlide7.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NULL"/><Relationship Id="rId4" Type="http://schemas.openxmlformats.org/officeDocument/2006/relationships/image" Target="../media/image12.png"/><Relationship Id="rId9" Type="http://schemas.openxmlformats.org/officeDocument/2006/relationships/customXml" Target="../ink/ink3.xml"/><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From Code to Construction</a:t>
            </a:r>
            <a:endParaRPr lang="en-CA" dirty="0"/>
          </a:p>
        </p:txBody>
      </p:sp>
      <p:sp>
        <p:nvSpPr>
          <p:cNvPr id="3" name="Text Placeholder 2"/>
          <p:cNvSpPr>
            <a:spLocks noGrp="1"/>
          </p:cNvSpPr>
          <p:nvPr>
            <p:ph type="body" sz="quarter" idx="10"/>
          </p:nvPr>
        </p:nvSpPr>
        <p:spPr>
          <a:xfrm>
            <a:off x="963084" y="2151533"/>
            <a:ext cx="9673814" cy="398926"/>
          </a:xfrm>
        </p:spPr>
        <p:txBody>
          <a:bodyPr/>
          <a:lstStyle/>
          <a:p>
            <a:r>
              <a:rPr lang="en-CA" b="1" dirty="0"/>
              <a:t>Establishing a Clear Process for Wind Uplift Design in Roofing</a:t>
            </a:r>
            <a:endParaRPr lang="en-CA" dirty="0"/>
          </a:p>
        </p:txBody>
      </p:sp>
      <p:sp>
        <p:nvSpPr>
          <p:cNvPr id="4" name="Text Placeholder 3"/>
          <p:cNvSpPr>
            <a:spLocks noGrp="1"/>
          </p:cNvSpPr>
          <p:nvPr>
            <p:ph type="body" sz="quarter" idx="11"/>
          </p:nvPr>
        </p:nvSpPr>
        <p:spPr/>
        <p:txBody>
          <a:bodyPr/>
          <a:lstStyle/>
          <a:p>
            <a:r>
              <a:rPr lang="en-CA" dirty="0"/>
              <a:t>BCBEC Conference and AGM</a:t>
            </a:r>
          </a:p>
          <a:p>
            <a:r>
              <a:rPr lang="en-CA" dirty="0"/>
              <a:t>November 14, 2025</a:t>
            </a:r>
          </a:p>
          <a:p>
            <a:endParaRPr lang="en-CA" dirty="0"/>
          </a:p>
          <a:p>
            <a:endParaRPr lang="en-CA" dirty="0"/>
          </a:p>
          <a:p>
            <a:r>
              <a:rPr lang="en-CA" dirty="0"/>
              <a:t>Jason Guldin, Principal</a:t>
            </a:r>
          </a:p>
          <a:p>
            <a:r>
              <a:rPr lang="en-CA" dirty="0"/>
              <a:t>Sameer Hasham, Principal</a:t>
            </a:r>
          </a:p>
        </p:txBody>
      </p:sp>
    </p:spTree>
    <p:extLst>
      <p:ext uri="{BB962C8B-B14F-4D97-AF65-F5344CB8AC3E}">
        <p14:creationId xmlns:p14="http://schemas.microsoft.com/office/powerpoint/2010/main" val="2331831127"/>
      </p:ext>
    </p:extLst>
  </p:cSld>
  <p:clrMapOvr>
    <a:masterClrMapping/>
  </p:clrMapOvr>
  <mc:AlternateContent xmlns:mc="http://schemas.openxmlformats.org/markup-compatibility/2006" xmlns:p14="http://schemas.microsoft.com/office/powerpoint/2010/main">
    <mc:Choice Requires="p14">
      <p:transition spd="slow" p14:dur="2000" advTm="2164"/>
    </mc:Choice>
    <mc:Fallback xmlns="">
      <p:transition spd="slow" advTm="21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8A61-35C4-268E-5FFC-63315C0CD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1BE28-157F-2A86-0339-84C0B4989C3D}"/>
              </a:ext>
            </a:extLst>
          </p:cNvPr>
          <p:cNvSpPr>
            <a:spLocks noGrp="1"/>
          </p:cNvSpPr>
          <p:nvPr>
            <p:ph type="title"/>
          </p:nvPr>
        </p:nvSpPr>
        <p:spPr>
          <a:xfrm>
            <a:off x="838200" y="383324"/>
            <a:ext cx="10515600" cy="971662"/>
          </a:xfrm>
        </p:spPr>
        <p:txBody>
          <a:bodyPr/>
          <a:lstStyle/>
          <a:p>
            <a:r>
              <a:rPr lang="en-CA" dirty="0"/>
              <a:t>The Why | Supporting Information</a:t>
            </a:r>
          </a:p>
        </p:txBody>
      </p:sp>
      <p:pic>
        <p:nvPicPr>
          <p:cNvPr id="9" name="Picture 8">
            <a:extLst>
              <a:ext uri="{FF2B5EF4-FFF2-40B4-BE49-F238E27FC236}">
                <a16:creationId xmlns:a16="http://schemas.microsoft.com/office/drawing/2014/main" id="{CBFAA75B-0DEC-5101-47B9-97CDBF77DFF4}"/>
              </a:ext>
            </a:extLst>
          </p:cNvPr>
          <p:cNvPicPr>
            <a:picLocks noChangeAspect="1"/>
          </p:cNvPicPr>
          <p:nvPr/>
        </p:nvPicPr>
        <p:blipFill>
          <a:blip r:embed="rId3"/>
          <a:stretch>
            <a:fillRect/>
          </a:stretch>
        </p:blipFill>
        <p:spPr>
          <a:xfrm>
            <a:off x="380999" y="1837416"/>
            <a:ext cx="4287825" cy="4868183"/>
          </a:xfrm>
          <a:prstGeom prst="rect">
            <a:avLst/>
          </a:prstGeom>
          <a:ln>
            <a:solidFill>
              <a:schemeClr val="tx1"/>
            </a:solidFill>
          </a:ln>
        </p:spPr>
      </p:pic>
      <p:pic>
        <p:nvPicPr>
          <p:cNvPr id="10" name="Picture 9">
            <a:extLst>
              <a:ext uri="{FF2B5EF4-FFF2-40B4-BE49-F238E27FC236}">
                <a16:creationId xmlns:a16="http://schemas.microsoft.com/office/drawing/2014/main" id="{BAF59C97-B983-F56A-2506-16877059F702}"/>
              </a:ext>
            </a:extLst>
          </p:cNvPr>
          <p:cNvPicPr>
            <a:picLocks noChangeAspect="1"/>
          </p:cNvPicPr>
          <p:nvPr/>
        </p:nvPicPr>
        <p:blipFill>
          <a:blip r:embed="rId4"/>
          <a:stretch>
            <a:fillRect/>
          </a:stretch>
        </p:blipFill>
        <p:spPr>
          <a:xfrm>
            <a:off x="4882184" y="2377431"/>
            <a:ext cx="7142177" cy="1737684"/>
          </a:xfrm>
          <a:prstGeom prst="rect">
            <a:avLst/>
          </a:prstGeom>
          <a:ln w="53975">
            <a:solidFill>
              <a:srgbClr val="FF0000"/>
            </a:solidFill>
          </a:ln>
        </p:spPr>
      </p:pic>
      <p:sp>
        <p:nvSpPr>
          <p:cNvPr id="11" name="Rectangle: Rounded Corners 10">
            <a:extLst>
              <a:ext uri="{FF2B5EF4-FFF2-40B4-BE49-F238E27FC236}">
                <a16:creationId xmlns:a16="http://schemas.microsoft.com/office/drawing/2014/main" id="{1C935DC3-890B-7E02-EB3F-FD6197813CCA}"/>
              </a:ext>
            </a:extLst>
          </p:cNvPr>
          <p:cNvSpPr/>
          <p:nvPr/>
        </p:nvSpPr>
        <p:spPr>
          <a:xfrm>
            <a:off x="380998" y="5394959"/>
            <a:ext cx="4287825" cy="1310639"/>
          </a:xfrm>
          <a:prstGeom prst="roundRect">
            <a:avLst/>
          </a:prstGeom>
          <a:noFill/>
          <a:ln w="603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4" name="Straight Arrow Connector 13">
            <a:extLst>
              <a:ext uri="{FF2B5EF4-FFF2-40B4-BE49-F238E27FC236}">
                <a16:creationId xmlns:a16="http://schemas.microsoft.com/office/drawing/2014/main" id="{5D7F044D-7107-5A18-28DC-FBEED66AC5CB}"/>
              </a:ext>
            </a:extLst>
          </p:cNvPr>
          <p:cNvCxnSpPr>
            <a:cxnSpLocks/>
          </p:cNvCxnSpPr>
          <p:nvPr/>
        </p:nvCxnSpPr>
        <p:spPr>
          <a:xfrm flipV="1">
            <a:off x="4668823" y="4271507"/>
            <a:ext cx="1015697" cy="1123452"/>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0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8F836-13A7-5646-CB7B-6FCC7576966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92562155-F9EA-5254-EF3F-A8B45A55EA9D}"/>
              </a:ext>
            </a:extLst>
          </p:cNvPr>
          <p:cNvSpPr/>
          <p:nvPr/>
        </p:nvSpPr>
        <p:spPr>
          <a:xfrm>
            <a:off x="6292162" y="4565908"/>
            <a:ext cx="4838694" cy="1561584"/>
          </a:xfrm>
          <a:prstGeom prst="rect">
            <a:avLst/>
          </a:prstGeom>
          <a:gradFill>
            <a:gsLst>
              <a:gs pos="100000">
                <a:srgbClr val="FFC000"/>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BA6A5C3A-6DD9-2A11-A373-F1DEBF8295E1}"/>
              </a:ext>
            </a:extLst>
          </p:cNvPr>
          <p:cNvSpPr/>
          <p:nvPr/>
        </p:nvSpPr>
        <p:spPr>
          <a:xfrm>
            <a:off x="6257244" y="2439432"/>
            <a:ext cx="4838694" cy="1561584"/>
          </a:xfrm>
          <a:prstGeom prst="rect">
            <a:avLst/>
          </a:prstGeom>
          <a:gradFill>
            <a:gsLst>
              <a:gs pos="100000">
                <a:srgbClr val="00B050">
                  <a:alpha val="53000"/>
                </a:srgb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7AB2B7C1-168D-B7A9-6C89-B8927E9F3A9B}"/>
              </a:ext>
            </a:extLst>
          </p:cNvPr>
          <p:cNvSpPr/>
          <p:nvPr/>
        </p:nvSpPr>
        <p:spPr>
          <a:xfrm>
            <a:off x="730250" y="4553208"/>
            <a:ext cx="4838694" cy="1561584"/>
          </a:xfrm>
          <a:prstGeom prst="rect">
            <a:avLst/>
          </a:prstGeom>
          <a:gradFill>
            <a:gsLst>
              <a:gs pos="100000">
                <a:srgbClr val="FFFF00"/>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05A1515F-BC7E-3881-F293-E17150CF6DD4}"/>
              </a:ext>
            </a:extLst>
          </p:cNvPr>
          <p:cNvSpPr/>
          <p:nvPr/>
        </p:nvSpPr>
        <p:spPr>
          <a:xfrm>
            <a:off x="730250" y="2439432"/>
            <a:ext cx="4838694" cy="1561584"/>
          </a:xfrm>
          <a:prstGeom prst="rect">
            <a:avLst/>
          </a:prstGeom>
          <a:gradFill>
            <a:gsLst>
              <a:gs pos="100000">
                <a:srgbClr val="00B0F0">
                  <a:alpha val="36000"/>
                </a:srgb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A508939-A870-E891-8551-D631422D2BD4}"/>
              </a:ext>
            </a:extLst>
          </p:cNvPr>
          <p:cNvSpPr>
            <a:spLocks noGrp="1"/>
          </p:cNvSpPr>
          <p:nvPr>
            <p:ph type="title"/>
          </p:nvPr>
        </p:nvSpPr>
        <p:spPr>
          <a:xfrm>
            <a:off x="877430" y="246183"/>
            <a:ext cx="10759627" cy="880577"/>
          </a:xfrm>
        </p:spPr>
        <p:txBody>
          <a:bodyPr/>
          <a:lstStyle/>
          <a:p>
            <a:pPr marL="2333625" indent="-2333625"/>
            <a:r>
              <a:rPr lang="en-CA" dirty="0"/>
              <a:t>The Why | Know your Design Category / Quadrant </a:t>
            </a:r>
          </a:p>
        </p:txBody>
      </p:sp>
      <p:cxnSp>
        <p:nvCxnSpPr>
          <p:cNvPr id="4" name="Straight Connector 3">
            <a:extLst>
              <a:ext uri="{FF2B5EF4-FFF2-40B4-BE49-F238E27FC236}">
                <a16:creationId xmlns:a16="http://schemas.microsoft.com/office/drawing/2014/main" id="{1D29831B-4DE0-5943-BD60-E67E613142DE}"/>
              </a:ext>
            </a:extLst>
          </p:cNvPr>
          <p:cNvCxnSpPr>
            <a:cxnSpLocks/>
          </p:cNvCxnSpPr>
          <p:nvPr/>
        </p:nvCxnSpPr>
        <p:spPr>
          <a:xfrm>
            <a:off x="5867400" y="1828800"/>
            <a:ext cx="0" cy="4610100"/>
          </a:xfrm>
          <a:prstGeom prst="line">
            <a:avLst/>
          </a:prstGeom>
          <a:ln w="603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56569D5-6B89-F921-02EB-DFF86A23FDD7}"/>
              </a:ext>
            </a:extLst>
          </p:cNvPr>
          <p:cNvCxnSpPr>
            <a:cxnSpLocks/>
          </p:cNvCxnSpPr>
          <p:nvPr/>
        </p:nvCxnSpPr>
        <p:spPr>
          <a:xfrm>
            <a:off x="584200" y="4254500"/>
            <a:ext cx="4984744"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2537F66-2B8A-ACF7-CE0A-E0108C5225A9}"/>
              </a:ext>
            </a:extLst>
          </p:cNvPr>
          <p:cNvSpPr txBox="1"/>
          <p:nvPr/>
        </p:nvSpPr>
        <p:spPr>
          <a:xfrm>
            <a:off x="584200" y="3155692"/>
            <a:ext cx="4984750" cy="369332"/>
          </a:xfrm>
          <a:prstGeom prst="rect">
            <a:avLst/>
          </a:prstGeom>
          <a:noFill/>
        </p:spPr>
        <p:txBody>
          <a:bodyPr wrap="square">
            <a:spAutoFit/>
          </a:bodyPr>
          <a:lstStyle/>
          <a:p>
            <a:pPr algn="ctr"/>
            <a:r>
              <a:rPr lang="en-US" dirty="0"/>
              <a:t>Part 9 – Small buildings / Residential Housing </a:t>
            </a:r>
          </a:p>
        </p:txBody>
      </p:sp>
      <p:sp>
        <p:nvSpPr>
          <p:cNvPr id="11" name="TextBox 10">
            <a:extLst>
              <a:ext uri="{FF2B5EF4-FFF2-40B4-BE49-F238E27FC236}">
                <a16:creationId xmlns:a16="http://schemas.microsoft.com/office/drawing/2014/main" id="{670DC554-211E-77DD-2DAD-8DA5EDC6FFE3}"/>
              </a:ext>
            </a:extLst>
          </p:cNvPr>
          <p:cNvSpPr txBox="1"/>
          <p:nvPr/>
        </p:nvSpPr>
        <p:spPr>
          <a:xfrm>
            <a:off x="584200" y="1611868"/>
            <a:ext cx="2002600" cy="738664"/>
          </a:xfrm>
          <a:prstGeom prst="rect">
            <a:avLst/>
          </a:prstGeom>
          <a:noFill/>
        </p:spPr>
        <p:txBody>
          <a:bodyPr wrap="none">
            <a:spAutoFit/>
          </a:bodyPr>
          <a:lstStyle/>
          <a:p>
            <a:endParaRPr dirty="0"/>
          </a:p>
          <a:p>
            <a:pPr>
              <a:defRPr sz="2400" b="1">
                <a:solidFill>
                  <a:srgbClr val="000000"/>
                </a:solidFill>
              </a:defRPr>
            </a:pPr>
            <a:r>
              <a:rPr dirty="0"/>
              <a:t>New </a:t>
            </a:r>
            <a:r>
              <a:rPr lang="en-CA" dirty="0"/>
              <a:t>B</a:t>
            </a:r>
            <a:r>
              <a:rPr dirty="0" err="1"/>
              <a:t>uilding</a:t>
            </a:r>
            <a:r>
              <a:rPr lang="en-CA" dirty="0"/>
              <a:t>s</a:t>
            </a:r>
            <a:endParaRPr dirty="0"/>
          </a:p>
        </p:txBody>
      </p:sp>
      <p:sp>
        <p:nvSpPr>
          <p:cNvPr id="18" name="TextBox 17">
            <a:extLst>
              <a:ext uri="{FF2B5EF4-FFF2-40B4-BE49-F238E27FC236}">
                <a16:creationId xmlns:a16="http://schemas.microsoft.com/office/drawing/2014/main" id="{B27B501A-63C3-2A36-875E-F2A9FA9C2611}"/>
              </a:ext>
            </a:extLst>
          </p:cNvPr>
          <p:cNvSpPr txBox="1"/>
          <p:nvPr/>
        </p:nvSpPr>
        <p:spPr>
          <a:xfrm>
            <a:off x="6184216" y="1611868"/>
            <a:ext cx="5792676" cy="738664"/>
          </a:xfrm>
          <a:prstGeom prst="rect">
            <a:avLst/>
          </a:prstGeom>
          <a:noFill/>
        </p:spPr>
        <p:txBody>
          <a:bodyPr wrap="none">
            <a:spAutoFit/>
          </a:bodyPr>
          <a:lstStyle/>
          <a:p>
            <a:endParaRPr dirty="0"/>
          </a:p>
          <a:p>
            <a:pPr>
              <a:defRPr sz="2400" b="1">
                <a:solidFill>
                  <a:srgbClr val="000000"/>
                </a:solidFill>
              </a:defRPr>
            </a:pPr>
            <a:r>
              <a:rPr lang="en-CA" dirty="0"/>
              <a:t>Existing Buildings – Rehab and Replacement</a:t>
            </a:r>
            <a:endParaRPr dirty="0"/>
          </a:p>
        </p:txBody>
      </p:sp>
      <p:sp>
        <p:nvSpPr>
          <p:cNvPr id="19" name="TextBox 18">
            <a:extLst>
              <a:ext uri="{FF2B5EF4-FFF2-40B4-BE49-F238E27FC236}">
                <a16:creationId xmlns:a16="http://schemas.microsoft.com/office/drawing/2014/main" id="{E5C4A61B-E414-04AD-B828-4E5246E672B7}"/>
              </a:ext>
            </a:extLst>
          </p:cNvPr>
          <p:cNvSpPr txBox="1"/>
          <p:nvPr/>
        </p:nvSpPr>
        <p:spPr>
          <a:xfrm>
            <a:off x="584200" y="4852342"/>
            <a:ext cx="4984750" cy="923330"/>
          </a:xfrm>
          <a:prstGeom prst="rect">
            <a:avLst/>
          </a:prstGeom>
          <a:noFill/>
        </p:spPr>
        <p:txBody>
          <a:bodyPr wrap="square">
            <a:spAutoFit/>
          </a:bodyPr>
          <a:lstStyle/>
          <a:p>
            <a:pPr algn="ctr"/>
            <a:endParaRPr lang="en-US" dirty="0"/>
          </a:p>
          <a:p>
            <a:pPr algn="ctr"/>
            <a:r>
              <a:rPr lang="en-US" dirty="0"/>
              <a:t>Parts 3 </a:t>
            </a:r>
          </a:p>
          <a:p>
            <a:pPr algn="ctr"/>
            <a:r>
              <a:rPr lang="en-US" dirty="0"/>
              <a:t>Larger Buildings of all types.</a:t>
            </a:r>
          </a:p>
        </p:txBody>
      </p:sp>
      <p:sp>
        <p:nvSpPr>
          <p:cNvPr id="20" name="TextBox 19">
            <a:extLst>
              <a:ext uri="{FF2B5EF4-FFF2-40B4-BE49-F238E27FC236}">
                <a16:creationId xmlns:a16="http://schemas.microsoft.com/office/drawing/2014/main" id="{2E9F3C6F-4BEA-BE95-07FC-91336A62127B}"/>
              </a:ext>
            </a:extLst>
          </p:cNvPr>
          <p:cNvSpPr txBox="1"/>
          <p:nvPr/>
        </p:nvSpPr>
        <p:spPr>
          <a:xfrm>
            <a:off x="6219140" y="3155692"/>
            <a:ext cx="4984750" cy="369332"/>
          </a:xfrm>
          <a:prstGeom prst="rect">
            <a:avLst/>
          </a:prstGeom>
          <a:noFill/>
        </p:spPr>
        <p:txBody>
          <a:bodyPr wrap="square">
            <a:spAutoFit/>
          </a:bodyPr>
          <a:lstStyle/>
          <a:p>
            <a:pPr algn="ctr"/>
            <a:r>
              <a:rPr lang="en-US" dirty="0"/>
              <a:t>Part 9 – Small buildings / Residential Housing </a:t>
            </a:r>
          </a:p>
        </p:txBody>
      </p:sp>
      <p:sp>
        <p:nvSpPr>
          <p:cNvPr id="21" name="TextBox 20">
            <a:extLst>
              <a:ext uri="{FF2B5EF4-FFF2-40B4-BE49-F238E27FC236}">
                <a16:creationId xmlns:a16="http://schemas.microsoft.com/office/drawing/2014/main" id="{BC38704F-5048-14BF-19FF-D414CC801B13}"/>
              </a:ext>
            </a:extLst>
          </p:cNvPr>
          <p:cNvSpPr txBox="1"/>
          <p:nvPr/>
        </p:nvSpPr>
        <p:spPr>
          <a:xfrm>
            <a:off x="6184216" y="5246132"/>
            <a:ext cx="4984750" cy="646331"/>
          </a:xfrm>
          <a:prstGeom prst="rect">
            <a:avLst/>
          </a:prstGeom>
          <a:noFill/>
        </p:spPr>
        <p:txBody>
          <a:bodyPr wrap="square">
            <a:spAutoFit/>
          </a:bodyPr>
          <a:lstStyle/>
          <a:p>
            <a:pPr algn="ctr"/>
            <a:r>
              <a:rPr lang="en-US" dirty="0"/>
              <a:t>Parts 3</a:t>
            </a:r>
          </a:p>
          <a:p>
            <a:pPr algn="ctr"/>
            <a:r>
              <a:rPr lang="en-US" dirty="0"/>
              <a:t>Larger Buildings of all types.</a:t>
            </a:r>
          </a:p>
        </p:txBody>
      </p:sp>
      <p:sp>
        <p:nvSpPr>
          <p:cNvPr id="25" name="TextBox 24">
            <a:extLst>
              <a:ext uri="{FF2B5EF4-FFF2-40B4-BE49-F238E27FC236}">
                <a16:creationId xmlns:a16="http://schemas.microsoft.com/office/drawing/2014/main" id="{6D0616BA-6986-4C78-F593-F5D0C944EC96}"/>
              </a:ext>
            </a:extLst>
          </p:cNvPr>
          <p:cNvSpPr txBox="1"/>
          <p:nvPr/>
        </p:nvSpPr>
        <p:spPr>
          <a:xfrm>
            <a:off x="2851150" y="2529071"/>
            <a:ext cx="450850" cy="477054"/>
          </a:xfrm>
          <a:prstGeom prst="rect">
            <a:avLst/>
          </a:prstGeom>
          <a:noFill/>
        </p:spPr>
        <p:txBody>
          <a:bodyPr wrap="square">
            <a:spAutoFit/>
          </a:bodyPr>
          <a:lstStyle/>
          <a:p>
            <a:r>
              <a:rPr lang="en-CA" sz="2500" b="1" dirty="0"/>
              <a:t>A</a:t>
            </a:r>
          </a:p>
        </p:txBody>
      </p:sp>
      <p:sp>
        <p:nvSpPr>
          <p:cNvPr id="27" name="TextBox 26">
            <a:extLst>
              <a:ext uri="{FF2B5EF4-FFF2-40B4-BE49-F238E27FC236}">
                <a16:creationId xmlns:a16="http://schemas.microsoft.com/office/drawing/2014/main" id="{616E1AF6-B96F-A839-0E7E-AE3DC732012B}"/>
              </a:ext>
            </a:extLst>
          </p:cNvPr>
          <p:cNvSpPr txBox="1"/>
          <p:nvPr/>
        </p:nvSpPr>
        <p:spPr>
          <a:xfrm>
            <a:off x="2851150" y="4653350"/>
            <a:ext cx="450850" cy="477054"/>
          </a:xfrm>
          <a:prstGeom prst="rect">
            <a:avLst/>
          </a:prstGeom>
          <a:noFill/>
        </p:spPr>
        <p:txBody>
          <a:bodyPr wrap="square">
            <a:spAutoFit/>
          </a:bodyPr>
          <a:lstStyle/>
          <a:p>
            <a:r>
              <a:rPr lang="en-CA" sz="2500" b="1" dirty="0"/>
              <a:t>B</a:t>
            </a:r>
          </a:p>
        </p:txBody>
      </p:sp>
      <p:sp>
        <p:nvSpPr>
          <p:cNvPr id="30" name="TextBox 29">
            <a:extLst>
              <a:ext uri="{FF2B5EF4-FFF2-40B4-BE49-F238E27FC236}">
                <a16:creationId xmlns:a16="http://schemas.microsoft.com/office/drawing/2014/main" id="{8A1964E9-24C4-82F8-E4A6-B589E41D6F89}"/>
              </a:ext>
            </a:extLst>
          </p:cNvPr>
          <p:cNvSpPr txBox="1"/>
          <p:nvPr/>
        </p:nvSpPr>
        <p:spPr>
          <a:xfrm>
            <a:off x="8559116" y="2529071"/>
            <a:ext cx="450850" cy="477054"/>
          </a:xfrm>
          <a:prstGeom prst="rect">
            <a:avLst/>
          </a:prstGeom>
          <a:noFill/>
        </p:spPr>
        <p:txBody>
          <a:bodyPr wrap="square">
            <a:spAutoFit/>
          </a:bodyPr>
          <a:lstStyle/>
          <a:p>
            <a:r>
              <a:rPr lang="en-CA" sz="2500" b="1" dirty="0"/>
              <a:t>C</a:t>
            </a:r>
          </a:p>
        </p:txBody>
      </p:sp>
      <p:sp>
        <p:nvSpPr>
          <p:cNvPr id="31" name="TextBox 30">
            <a:extLst>
              <a:ext uri="{FF2B5EF4-FFF2-40B4-BE49-F238E27FC236}">
                <a16:creationId xmlns:a16="http://schemas.microsoft.com/office/drawing/2014/main" id="{3184E860-01A7-B43E-63F2-19E787C1E246}"/>
              </a:ext>
            </a:extLst>
          </p:cNvPr>
          <p:cNvSpPr txBox="1"/>
          <p:nvPr/>
        </p:nvSpPr>
        <p:spPr>
          <a:xfrm>
            <a:off x="8559116" y="4653350"/>
            <a:ext cx="450850" cy="477054"/>
          </a:xfrm>
          <a:prstGeom prst="rect">
            <a:avLst/>
          </a:prstGeom>
          <a:noFill/>
        </p:spPr>
        <p:txBody>
          <a:bodyPr wrap="square">
            <a:spAutoFit/>
          </a:bodyPr>
          <a:lstStyle/>
          <a:p>
            <a:r>
              <a:rPr lang="en-CA" sz="2500" b="1" dirty="0"/>
              <a:t>D</a:t>
            </a:r>
          </a:p>
        </p:txBody>
      </p:sp>
      <p:cxnSp>
        <p:nvCxnSpPr>
          <p:cNvPr id="6" name="Straight Connector 5">
            <a:extLst>
              <a:ext uri="{FF2B5EF4-FFF2-40B4-BE49-F238E27FC236}">
                <a16:creationId xmlns:a16="http://schemas.microsoft.com/office/drawing/2014/main" id="{D085BBD0-0B19-D409-8177-5A196AEDADC3}"/>
              </a:ext>
            </a:extLst>
          </p:cNvPr>
          <p:cNvCxnSpPr>
            <a:cxnSpLocks/>
          </p:cNvCxnSpPr>
          <p:nvPr/>
        </p:nvCxnSpPr>
        <p:spPr>
          <a:xfrm>
            <a:off x="6184222" y="4254500"/>
            <a:ext cx="4984744"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3ED1298-5956-273C-F10D-15FFBA7708B6}"/>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6436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Effect transition="in" filter="fad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animEffect transition="in" filter="fad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fltVal val="0"/>
                                          </p:val>
                                        </p:tav>
                                        <p:tav tm="100000">
                                          <p:val>
                                            <p:strVal val="#ppt_h"/>
                                          </p:val>
                                        </p:tav>
                                      </p:tavLst>
                                    </p:anim>
                                    <p:animEffect transition="in" filter="fade">
                                      <p:cBhvr>
                                        <p:cTn id="10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6" grpId="0" animBg="1"/>
      <p:bldP spid="23" grpId="0" animBg="1"/>
      <p:bldP spid="9" grpId="0"/>
      <p:bldP spid="11" grpId="0"/>
      <p:bldP spid="18" grpId="0"/>
      <p:bldP spid="19" grpId="0"/>
      <p:bldP spid="20" grpId="0"/>
      <p:bldP spid="21" grpId="0"/>
      <p:bldP spid="25" grpId="0"/>
      <p:bldP spid="27"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EE55-2210-F9EA-A715-8C576064898A}"/>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0A195FCD-4DCF-9A7A-3231-721026F0099A}"/>
              </a:ext>
            </a:extLst>
          </p:cNvPr>
          <p:cNvSpPr>
            <a:spLocks noGrp="1"/>
          </p:cNvSpPr>
          <p:nvPr>
            <p:ph type="body" sz="quarter" idx="10"/>
          </p:nvPr>
        </p:nvSpPr>
        <p:spPr>
          <a:xfrm>
            <a:off x="933451" y="1955959"/>
            <a:ext cx="10828867" cy="1473041"/>
          </a:xfrm>
        </p:spPr>
        <p:txBody>
          <a:bodyPr/>
          <a:lstStyle/>
          <a:p>
            <a:pPr marL="457200" indent="-457200">
              <a:buAutoNum type="arabicPeriod"/>
            </a:pPr>
            <a:r>
              <a:rPr lang="en-CA" sz="2400" dirty="0">
                <a:solidFill>
                  <a:schemeClr val="tx1"/>
                </a:solidFill>
              </a:rPr>
              <a:t>The Designer chooses an appropriate quadrant.</a:t>
            </a:r>
          </a:p>
          <a:p>
            <a:pPr marL="0" indent="0">
              <a:buNone/>
            </a:pPr>
            <a:r>
              <a:rPr lang="en-CA" dirty="0">
                <a:solidFill>
                  <a:schemeClr val="tx1"/>
                </a:solidFill>
              </a:rPr>
              <a:t>2.	What if the designer isn’t confirmed </a:t>
            </a:r>
            <a:r>
              <a:rPr lang="en-CA" sz="2400" dirty="0">
                <a:solidFill>
                  <a:schemeClr val="tx1"/>
                </a:solidFill>
              </a:rPr>
              <a:t>…. Defaults to the </a:t>
            </a:r>
            <a:r>
              <a:rPr lang="en-CA" sz="2400" u="sng" dirty="0">
                <a:solidFill>
                  <a:schemeClr val="tx1"/>
                </a:solidFill>
                <a:latin typeface="Roboto Black" panose="02000000000000000000" pitchFamily="2" charset="0"/>
                <a:ea typeface="Roboto Black" panose="02000000000000000000" pitchFamily="2" charset="0"/>
                <a:cs typeface="Roboto Black" panose="02000000000000000000" pitchFamily="2" charset="0"/>
              </a:rPr>
              <a:t>Owner</a:t>
            </a:r>
            <a:r>
              <a:rPr lang="en-CA" sz="2400" dirty="0">
                <a:solidFill>
                  <a:schemeClr val="tx1"/>
                </a:solidFill>
                <a:latin typeface="Roboto Black" panose="02000000000000000000" pitchFamily="2" charset="0"/>
                <a:ea typeface="Roboto Black" panose="02000000000000000000" pitchFamily="2" charset="0"/>
                <a:cs typeface="Roboto Black" panose="02000000000000000000" pitchFamily="2" charset="0"/>
              </a:rPr>
              <a:t>.</a:t>
            </a:r>
          </a:p>
          <a:p>
            <a:pPr marL="857250" lvl="1" indent="-457200">
              <a:buFont typeface="+mj-lt"/>
              <a:buAutoNum type="arabicPeriod"/>
            </a:pPr>
            <a:endParaRPr lang="en-CA" dirty="0">
              <a:solidFill>
                <a:schemeClr val="tx1"/>
              </a:solidFill>
            </a:endParaRPr>
          </a:p>
          <a:p>
            <a:pPr marL="0" indent="0">
              <a:buNone/>
            </a:pPr>
            <a:endParaRPr lang="en-CA" dirty="0">
              <a:solidFill>
                <a:schemeClr val="tx1"/>
              </a:solidFill>
            </a:endParaRPr>
          </a:p>
          <a:p>
            <a:pPr marL="457200" indent="-457200">
              <a:buFont typeface="+mj-lt"/>
              <a:buAutoNum type="arabicPeriod" startAt="3"/>
            </a:pPr>
            <a:endParaRPr lang="en-CA" dirty="0"/>
          </a:p>
          <a:p>
            <a:pPr marL="1714500" lvl="3" indent="-457200">
              <a:buAutoNum type="arabicPeriod" startAt="3"/>
            </a:pPr>
            <a:endParaRPr lang="en-CA" dirty="0"/>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sp>
        <p:nvSpPr>
          <p:cNvPr id="6" name="Title 1">
            <a:extLst>
              <a:ext uri="{FF2B5EF4-FFF2-40B4-BE49-F238E27FC236}">
                <a16:creationId xmlns:a16="http://schemas.microsoft.com/office/drawing/2014/main" id="{9876579E-1043-A70A-769E-5347C83D61DE}"/>
              </a:ext>
            </a:extLst>
          </p:cNvPr>
          <p:cNvSpPr>
            <a:spLocks noGrp="1"/>
          </p:cNvSpPr>
          <p:nvPr>
            <p:ph type="title"/>
          </p:nvPr>
        </p:nvSpPr>
        <p:spPr>
          <a:xfrm>
            <a:off x="933451" y="279152"/>
            <a:ext cx="10515600" cy="971662"/>
          </a:xfrm>
        </p:spPr>
        <p:txBody>
          <a:bodyPr/>
          <a:lstStyle/>
          <a:p>
            <a:r>
              <a:rPr lang="en-CA" dirty="0"/>
              <a:t>The Why | Choosing a Category / Quadrant </a:t>
            </a:r>
            <a:br>
              <a:rPr lang="en-CA" dirty="0"/>
            </a:br>
            <a:r>
              <a:rPr lang="en-CA" dirty="0"/>
              <a:t>    				(New Builds – Part 9 and 3)</a:t>
            </a:r>
          </a:p>
        </p:txBody>
      </p:sp>
      <p:pic>
        <p:nvPicPr>
          <p:cNvPr id="2" name="Picture 1">
            <a:extLst>
              <a:ext uri="{FF2B5EF4-FFF2-40B4-BE49-F238E27FC236}">
                <a16:creationId xmlns:a16="http://schemas.microsoft.com/office/drawing/2014/main" id="{E523D5FB-88E0-ECDA-36EB-55D88BB01E50}"/>
              </a:ext>
            </a:extLst>
          </p:cNvPr>
          <p:cNvPicPr>
            <a:picLocks noChangeAspect="1"/>
          </p:cNvPicPr>
          <p:nvPr/>
        </p:nvPicPr>
        <p:blipFill>
          <a:blip r:embed="rId3"/>
          <a:stretch>
            <a:fillRect/>
          </a:stretch>
        </p:blipFill>
        <p:spPr>
          <a:xfrm>
            <a:off x="429681" y="2865098"/>
            <a:ext cx="11332637" cy="353016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3AE1BAC-4BF3-4834-FD47-D978C514ABEB}"/>
                  </a:ext>
                </a:extLst>
              </p14:cNvPr>
              <p14:cNvContentPartPr/>
              <p14:nvPr/>
            </p14:nvContentPartPr>
            <p14:xfrm>
              <a:off x="2329923" y="4804802"/>
              <a:ext cx="9119127" cy="132771"/>
            </p14:xfrm>
          </p:contentPart>
        </mc:Choice>
        <mc:Fallback xmlns="">
          <p:pic>
            <p:nvPicPr>
              <p:cNvPr id="7" name="Ink 6">
                <a:extLst>
                  <a:ext uri="{FF2B5EF4-FFF2-40B4-BE49-F238E27FC236}">
                    <a16:creationId xmlns:a16="http://schemas.microsoft.com/office/drawing/2014/main" id="{73AE1BAC-4BF3-4834-FD47-D978C514ABEB}"/>
                  </a:ext>
                </a:extLst>
              </p:cNvPr>
              <p:cNvPicPr/>
              <p:nvPr/>
            </p:nvPicPr>
            <p:blipFill>
              <a:blip r:embed="rId5"/>
              <a:stretch>
                <a:fillRect/>
              </a:stretch>
            </p:blipFill>
            <p:spPr>
              <a:xfrm>
                <a:off x="2275923" y="4696858"/>
                <a:ext cx="9226767" cy="3482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F03EAFB-53B8-8BC7-3C4C-D3C96CB996FB}"/>
                  </a:ext>
                </a:extLst>
              </p14:cNvPr>
              <p14:cNvContentPartPr/>
              <p14:nvPr/>
            </p14:nvContentPartPr>
            <p14:xfrm>
              <a:off x="2113580" y="5189572"/>
              <a:ext cx="5061920" cy="57081"/>
            </p14:xfrm>
          </p:contentPart>
        </mc:Choice>
        <mc:Fallback xmlns="">
          <p:pic>
            <p:nvPicPr>
              <p:cNvPr id="9" name="Ink 8">
                <a:extLst>
                  <a:ext uri="{FF2B5EF4-FFF2-40B4-BE49-F238E27FC236}">
                    <a16:creationId xmlns:a16="http://schemas.microsoft.com/office/drawing/2014/main" id="{AF03EAFB-53B8-8BC7-3C4C-D3C96CB996FB}"/>
                  </a:ext>
                </a:extLst>
              </p:cNvPr>
              <p:cNvPicPr/>
              <p:nvPr/>
            </p:nvPicPr>
            <p:blipFill>
              <a:blip r:embed="rId7"/>
              <a:stretch>
                <a:fillRect/>
              </a:stretch>
            </p:blipFill>
            <p:spPr>
              <a:xfrm>
                <a:off x="2059580" y="5081190"/>
                <a:ext cx="5169559" cy="27348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C36C92E6-E0FC-8B42-3DFE-BE68F3E4E734}"/>
                  </a:ext>
                </a:extLst>
              </p14:cNvPr>
              <p14:cNvContentPartPr/>
              <p14:nvPr/>
            </p14:nvContentPartPr>
            <p14:xfrm>
              <a:off x="2329922" y="5879299"/>
              <a:ext cx="4756677" cy="58664"/>
            </p14:xfrm>
          </p:contentPart>
        </mc:Choice>
        <mc:Fallback xmlns="">
          <p:pic>
            <p:nvPicPr>
              <p:cNvPr id="11" name="Ink 10">
                <a:extLst>
                  <a:ext uri="{FF2B5EF4-FFF2-40B4-BE49-F238E27FC236}">
                    <a16:creationId xmlns:a16="http://schemas.microsoft.com/office/drawing/2014/main" id="{C36C92E6-E0FC-8B42-3DFE-BE68F3E4E734}"/>
                  </a:ext>
                </a:extLst>
              </p:cNvPr>
              <p:cNvPicPr/>
              <p:nvPr/>
            </p:nvPicPr>
            <p:blipFill>
              <a:blip r:embed="rId9"/>
              <a:stretch>
                <a:fillRect/>
              </a:stretch>
            </p:blipFill>
            <p:spPr>
              <a:xfrm>
                <a:off x="2275918" y="5770662"/>
                <a:ext cx="4864325" cy="27557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6E1E06A-A084-D710-F55E-7EC3E253BF2B}"/>
                  </a:ext>
                </a:extLst>
              </p14:cNvPr>
              <p14:cNvContentPartPr/>
              <p14:nvPr/>
            </p14:nvContentPartPr>
            <p14:xfrm>
              <a:off x="2361980" y="5507345"/>
              <a:ext cx="3584160" cy="40320"/>
            </p14:xfrm>
          </p:contentPart>
        </mc:Choice>
        <mc:Fallback xmlns="">
          <p:pic>
            <p:nvPicPr>
              <p:cNvPr id="13" name="Ink 12">
                <a:extLst>
                  <a:ext uri="{FF2B5EF4-FFF2-40B4-BE49-F238E27FC236}">
                    <a16:creationId xmlns:a16="http://schemas.microsoft.com/office/drawing/2014/main" id="{46E1E06A-A084-D710-F55E-7EC3E253BF2B}"/>
                  </a:ext>
                </a:extLst>
              </p:cNvPr>
              <p:cNvPicPr/>
              <p:nvPr/>
            </p:nvPicPr>
            <p:blipFill>
              <a:blip r:embed="rId11"/>
              <a:stretch>
                <a:fillRect/>
              </a:stretch>
            </p:blipFill>
            <p:spPr>
              <a:xfrm>
                <a:off x="2307980" y="5399345"/>
                <a:ext cx="369180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3A8E4F7C-B6DC-B193-617A-497685282293}"/>
                  </a:ext>
                </a:extLst>
              </p14:cNvPr>
              <p14:cNvContentPartPr/>
              <p14:nvPr/>
            </p14:nvContentPartPr>
            <p14:xfrm>
              <a:off x="2361980" y="6219065"/>
              <a:ext cx="3251160" cy="26280"/>
            </p14:xfrm>
          </p:contentPart>
        </mc:Choice>
        <mc:Fallback xmlns="">
          <p:pic>
            <p:nvPicPr>
              <p:cNvPr id="14" name="Ink 13">
                <a:extLst>
                  <a:ext uri="{FF2B5EF4-FFF2-40B4-BE49-F238E27FC236}">
                    <a16:creationId xmlns:a16="http://schemas.microsoft.com/office/drawing/2014/main" id="{3A8E4F7C-B6DC-B193-617A-497685282293}"/>
                  </a:ext>
                </a:extLst>
              </p:cNvPr>
              <p:cNvPicPr/>
              <p:nvPr/>
            </p:nvPicPr>
            <p:blipFill>
              <a:blip r:embed="rId13"/>
              <a:stretch>
                <a:fillRect/>
              </a:stretch>
            </p:blipFill>
            <p:spPr>
              <a:xfrm>
                <a:off x="2307980" y="6111065"/>
                <a:ext cx="3358800" cy="241920"/>
              </a:xfrm>
              <a:prstGeom prst="rect">
                <a:avLst/>
              </a:prstGeom>
            </p:spPr>
          </p:pic>
        </mc:Fallback>
      </mc:AlternateContent>
      <p:sp>
        <p:nvSpPr>
          <p:cNvPr id="4" name="TextBox 3">
            <a:extLst>
              <a:ext uri="{FF2B5EF4-FFF2-40B4-BE49-F238E27FC236}">
                <a16:creationId xmlns:a16="http://schemas.microsoft.com/office/drawing/2014/main" id="{3C4DE444-B708-3659-371F-AB50F28CB1EE}"/>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41260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5D7F-9718-2317-5A5A-E1A72A490A54}"/>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FA5C130B-716F-1A6F-FBBD-20320F8E62D7}"/>
              </a:ext>
            </a:extLst>
          </p:cNvPr>
          <p:cNvSpPr>
            <a:spLocks noGrp="1"/>
          </p:cNvSpPr>
          <p:nvPr>
            <p:ph type="body" sz="quarter" idx="10"/>
          </p:nvPr>
        </p:nvSpPr>
        <p:spPr>
          <a:xfrm>
            <a:off x="933451" y="1979536"/>
            <a:ext cx="10828867" cy="4063841"/>
          </a:xfrm>
        </p:spPr>
        <p:txBody>
          <a:bodyPr/>
          <a:lstStyle/>
          <a:p>
            <a:pPr marL="0" indent="0">
              <a:buNone/>
            </a:pPr>
            <a:r>
              <a:rPr lang="en-CA" dirty="0"/>
              <a:t>4.   For larger complex new buildings (Part 3), the code is clear; </a:t>
            </a:r>
            <a:r>
              <a:rPr lang="en-CA" dirty="0">
                <a:latin typeface="Roboto Black" panose="02000000000000000000" pitchFamily="2" charset="0"/>
                <a:ea typeface="Roboto Black" panose="02000000000000000000" pitchFamily="2" charset="0"/>
                <a:cs typeface="Roboto Black" panose="02000000000000000000" pitchFamily="2" charset="0"/>
              </a:rPr>
              <a:t>design must be  	a Registered Professional.  See code sections:</a:t>
            </a:r>
          </a:p>
          <a:p>
            <a:pPr marL="0" indent="0">
              <a:buNone/>
            </a:pPr>
            <a:endParaRPr lang="en-CA" dirty="0"/>
          </a:p>
          <a:p>
            <a:pPr marL="1085850" lvl="2" indent="-285750">
              <a:buFontTx/>
              <a:buChar char="-"/>
            </a:pPr>
            <a:r>
              <a:rPr lang="en-CA" sz="2300" dirty="0"/>
              <a:t>2.2.7.1 (part 3 - Fire Protection Occupant Safety, and accessibility)</a:t>
            </a:r>
          </a:p>
          <a:p>
            <a:pPr marL="1085850" lvl="2" indent="-285750">
              <a:buFontTx/>
              <a:buChar char="-"/>
            </a:pPr>
            <a:r>
              <a:rPr lang="en-CA" sz="2300" dirty="0"/>
              <a:t>2.2.7.2 (part 3 - Fire Protection Occupant Safety, and accessibility)</a:t>
            </a:r>
          </a:p>
          <a:p>
            <a:pPr marL="1085850" lvl="2" indent="-285750">
              <a:buFontTx/>
              <a:buChar char="-"/>
            </a:pPr>
            <a:r>
              <a:rPr lang="en-CA" sz="2300" dirty="0"/>
              <a:t>2.2.1.2 (Part 4 - Structural)</a:t>
            </a:r>
          </a:p>
          <a:p>
            <a:pPr marL="1085850" lvl="2" indent="-285750">
              <a:buFontTx/>
              <a:buChar char="-"/>
            </a:pPr>
            <a:r>
              <a:rPr lang="en-CA" sz="2300" dirty="0"/>
              <a:t>2.2.5.1 (Part 5 – Environmental Separation).</a:t>
            </a:r>
            <a:endParaRPr lang="en-CA" sz="1500" dirty="0"/>
          </a:p>
          <a:p>
            <a:pPr marL="1257300" lvl="3" indent="0">
              <a:buNone/>
            </a:pPr>
            <a:endParaRPr lang="en-CA" dirty="0"/>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4B5731C-2C9E-907F-6860-99325EADE8A8}"/>
                  </a:ext>
                </a:extLst>
              </p14:cNvPr>
              <p14:cNvContentPartPr/>
              <p14:nvPr/>
            </p14:nvContentPartPr>
            <p14:xfrm>
              <a:off x="1763454" y="4233100"/>
              <a:ext cx="4087440" cy="36720"/>
            </p14:xfrm>
          </p:contentPart>
        </mc:Choice>
        <mc:Fallback xmlns="">
          <p:pic>
            <p:nvPicPr>
              <p:cNvPr id="2" name="Ink 1">
                <a:extLst>
                  <a:ext uri="{FF2B5EF4-FFF2-40B4-BE49-F238E27FC236}">
                    <a16:creationId xmlns:a16="http://schemas.microsoft.com/office/drawing/2014/main" id="{14B5731C-2C9E-907F-6860-99325EADE8A8}"/>
                  </a:ext>
                </a:extLst>
              </p:cNvPr>
              <p:cNvPicPr/>
              <p:nvPr/>
            </p:nvPicPr>
            <p:blipFill>
              <a:blip r:embed="rId4"/>
              <a:stretch>
                <a:fillRect/>
              </a:stretch>
            </p:blipFill>
            <p:spPr>
              <a:xfrm>
                <a:off x="1709454" y="4125100"/>
                <a:ext cx="4195080" cy="252360"/>
              </a:xfrm>
              <a:prstGeom prst="rect">
                <a:avLst/>
              </a:prstGeom>
            </p:spPr>
          </p:pic>
        </mc:Fallback>
      </mc:AlternateContent>
      <p:sp>
        <p:nvSpPr>
          <p:cNvPr id="7" name="Title 1">
            <a:extLst>
              <a:ext uri="{FF2B5EF4-FFF2-40B4-BE49-F238E27FC236}">
                <a16:creationId xmlns:a16="http://schemas.microsoft.com/office/drawing/2014/main" id="{A18B9969-9C17-6A9D-9DD1-C3F44C9288B8}"/>
              </a:ext>
            </a:extLst>
          </p:cNvPr>
          <p:cNvSpPr txBox="1">
            <a:spLocks/>
          </p:cNvSpPr>
          <p:nvPr/>
        </p:nvSpPr>
        <p:spPr>
          <a:xfrm>
            <a:off x="933451" y="279152"/>
            <a:ext cx="10515600" cy="971662"/>
          </a:xfrm>
          <a:prstGeom prst="rect">
            <a:avLst/>
          </a:prstGeom>
        </p:spPr>
        <p:txBody>
          <a:bodyPr/>
          <a:lstStyle>
            <a:lvl1pPr algn="l" defTabSz="457200" rtl="0" eaLnBrk="1" latinLnBrk="0" hangingPunct="1">
              <a:spcBef>
                <a:spcPct val="0"/>
              </a:spcBef>
              <a:buNone/>
              <a:defRPr sz="4000" kern="1200" baseline="0">
                <a:solidFill>
                  <a:schemeClr val="bg1"/>
                </a:solidFill>
                <a:latin typeface="Roboto"/>
                <a:ea typeface="+mj-ea"/>
                <a:cs typeface="Roboto"/>
              </a:defRPr>
            </a:lvl1pPr>
          </a:lstStyle>
          <a:p>
            <a:r>
              <a:rPr lang="en-CA" dirty="0"/>
              <a:t>The Why | Choosing a Category / Quadrant </a:t>
            </a:r>
            <a:br>
              <a:rPr lang="en-CA" dirty="0"/>
            </a:br>
            <a:r>
              <a:rPr lang="en-CA" dirty="0"/>
              <a:t>    				(New Builds – Part 9 and 3)</a:t>
            </a:r>
          </a:p>
        </p:txBody>
      </p:sp>
      <p:pic>
        <p:nvPicPr>
          <p:cNvPr id="4" name="Picture 3">
            <a:extLst>
              <a:ext uri="{FF2B5EF4-FFF2-40B4-BE49-F238E27FC236}">
                <a16:creationId xmlns:a16="http://schemas.microsoft.com/office/drawing/2014/main" id="{DBC88443-F6B8-7674-AAA9-ED2AFA9B0068}"/>
              </a:ext>
            </a:extLst>
          </p:cNvPr>
          <p:cNvPicPr>
            <a:picLocks noChangeAspect="1"/>
          </p:cNvPicPr>
          <p:nvPr/>
        </p:nvPicPr>
        <p:blipFill>
          <a:blip r:embed="rId5"/>
          <a:stretch>
            <a:fillRect/>
          </a:stretch>
        </p:blipFill>
        <p:spPr>
          <a:xfrm>
            <a:off x="416717" y="5042875"/>
            <a:ext cx="11345601" cy="158495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7ED9594-5B3F-A28F-DC35-BADAD70C7C55}"/>
                  </a:ext>
                </a:extLst>
              </p14:cNvPr>
              <p14:cNvContentPartPr/>
              <p14:nvPr/>
            </p14:nvContentPartPr>
            <p14:xfrm>
              <a:off x="4914900" y="6203950"/>
              <a:ext cx="6398228" cy="57150"/>
            </p14:xfrm>
          </p:contentPart>
        </mc:Choice>
        <mc:Fallback xmlns="">
          <p:pic>
            <p:nvPicPr>
              <p:cNvPr id="3" name="Ink 2">
                <a:extLst>
                  <a:ext uri="{FF2B5EF4-FFF2-40B4-BE49-F238E27FC236}">
                    <a16:creationId xmlns:a16="http://schemas.microsoft.com/office/drawing/2014/main" id="{A7ED9594-5B3F-A28F-DC35-BADAD70C7C55}"/>
                  </a:ext>
                </a:extLst>
              </p:cNvPr>
              <p:cNvPicPr/>
              <p:nvPr/>
            </p:nvPicPr>
            <p:blipFill>
              <a:blip r:embed="rId7"/>
              <a:stretch>
                <a:fillRect/>
              </a:stretch>
            </p:blipFill>
            <p:spPr>
              <a:xfrm>
                <a:off x="4860894" y="6096120"/>
                <a:ext cx="6505879" cy="272451"/>
              </a:xfrm>
              <a:prstGeom prst="rect">
                <a:avLst/>
              </a:prstGeom>
            </p:spPr>
          </p:pic>
        </mc:Fallback>
      </mc:AlternateContent>
      <p:sp>
        <p:nvSpPr>
          <p:cNvPr id="6" name="TextBox 5">
            <a:extLst>
              <a:ext uri="{FF2B5EF4-FFF2-40B4-BE49-F238E27FC236}">
                <a16:creationId xmlns:a16="http://schemas.microsoft.com/office/drawing/2014/main" id="{E1B90A05-0542-41B4-2725-839702515BCD}"/>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20590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4"/>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8949-3503-7F87-BFDF-960C7F15349B}"/>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E6248FFE-492F-CF61-6204-79F45C76D0BA}"/>
              </a:ext>
            </a:extLst>
          </p:cNvPr>
          <p:cNvSpPr>
            <a:spLocks noGrp="1"/>
          </p:cNvSpPr>
          <p:nvPr>
            <p:ph type="body" sz="quarter" idx="10"/>
          </p:nvPr>
        </p:nvSpPr>
        <p:spPr>
          <a:xfrm>
            <a:off x="933451" y="1955959"/>
            <a:ext cx="10828867" cy="4609941"/>
          </a:xfrm>
        </p:spPr>
        <p:txBody>
          <a:bodyPr/>
          <a:lstStyle/>
          <a:p>
            <a:pPr marL="457200" indent="-457200">
              <a:buFont typeface="+mj-lt"/>
              <a:buAutoNum type="arabicPeriod"/>
            </a:pPr>
            <a:r>
              <a:rPr lang="en-CA" dirty="0"/>
              <a:t>Does the building code apply to existing buildings?</a:t>
            </a:r>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sp>
        <p:nvSpPr>
          <p:cNvPr id="6" name="Title 1">
            <a:extLst>
              <a:ext uri="{FF2B5EF4-FFF2-40B4-BE49-F238E27FC236}">
                <a16:creationId xmlns:a16="http://schemas.microsoft.com/office/drawing/2014/main" id="{2E6E4C8D-6461-6BB5-0CC9-F72C7382B035}"/>
              </a:ext>
            </a:extLst>
          </p:cNvPr>
          <p:cNvSpPr>
            <a:spLocks noGrp="1"/>
          </p:cNvSpPr>
          <p:nvPr>
            <p:ph type="title"/>
          </p:nvPr>
        </p:nvSpPr>
        <p:spPr>
          <a:xfrm>
            <a:off x="838200" y="177800"/>
            <a:ext cx="10515600" cy="971662"/>
          </a:xfrm>
        </p:spPr>
        <p:txBody>
          <a:bodyPr/>
          <a:lstStyle/>
          <a:p>
            <a:r>
              <a:rPr lang="en-CA" dirty="0"/>
              <a:t>The Why | Choosing a Category / Quadrant </a:t>
            </a:r>
            <a:br>
              <a:rPr lang="en-CA" dirty="0"/>
            </a:br>
            <a:r>
              <a:rPr lang="en-CA" dirty="0"/>
              <a:t>(Existing Building Upgrades – Parts 9 and 3)</a:t>
            </a:r>
          </a:p>
        </p:txBody>
      </p:sp>
      <p:pic>
        <p:nvPicPr>
          <p:cNvPr id="2" name="Picture 1" descr="A screenshot of a computer code&#10;&#10;AI-generated content may be incorrect.">
            <a:extLst>
              <a:ext uri="{FF2B5EF4-FFF2-40B4-BE49-F238E27FC236}">
                <a16:creationId xmlns:a16="http://schemas.microsoft.com/office/drawing/2014/main" id="{978F0288-0F8D-82C7-444C-E57ADDBC7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799" y="2664459"/>
            <a:ext cx="7075951" cy="3634741"/>
          </a:xfrm>
          <a:prstGeom prst="rect">
            <a:avLst/>
          </a:prstGeom>
        </p:spPr>
      </p:pic>
      <p:cxnSp>
        <p:nvCxnSpPr>
          <p:cNvPr id="4" name="Straight Arrow Connector 3">
            <a:extLst>
              <a:ext uri="{FF2B5EF4-FFF2-40B4-BE49-F238E27FC236}">
                <a16:creationId xmlns:a16="http://schemas.microsoft.com/office/drawing/2014/main" id="{06267809-FBE8-3E45-645E-45A3DE57B553}"/>
              </a:ext>
            </a:extLst>
          </p:cNvPr>
          <p:cNvCxnSpPr>
            <a:cxnSpLocks/>
          </p:cNvCxnSpPr>
          <p:nvPr/>
        </p:nvCxnSpPr>
        <p:spPr>
          <a:xfrm flipH="1">
            <a:off x="4508500" y="5067300"/>
            <a:ext cx="1816100"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4B1733F-9FAF-C282-36CD-0E7C203C3F68}"/>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52104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8C25-CC37-40D4-1FC6-62A31E6E55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99CA183-3F81-90B5-D10F-680E36C5EA6D}"/>
              </a:ext>
            </a:extLst>
          </p:cNvPr>
          <p:cNvPicPr>
            <a:picLocks noChangeAspect="1"/>
          </p:cNvPicPr>
          <p:nvPr/>
        </p:nvPicPr>
        <p:blipFill>
          <a:blip r:embed="rId3"/>
          <a:stretch>
            <a:fillRect/>
          </a:stretch>
        </p:blipFill>
        <p:spPr>
          <a:xfrm>
            <a:off x="1078851" y="1869630"/>
            <a:ext cx="9297698" cy="790685"/>
          </a:xfrm>
          <a:prstGeom prst="rect">
            <a:avLst/>
          </a:prstGeom>
        </p:spPr>
      </p:pic>
      <p:pic>
        <p:nvPicPr>
          <p:cNvPr id="11" name="Picture 10">
            <a:extLst>
              <a:ext uri="{FF2B5EF4-FFF2-40B4-BE49-F238E27FC236}">
                <a16:creationId xmlns:a16="http://schemas.microsoft.com/office/drawing/2014/main" id="{E1B78FA8-207C-199A-7464-3BCD7D73E728}"/>
              </a:ext>
            </a:extLst>
          </p:cNvPr>
          <p:cNvPicPr>
            <a:picLocks noChangeAspect="1"/>
          </p:cNvPicPr>
          <p:nvPr/>
        </p:nvPicPr>
        <p:blipFill>
          <a:blip r:embed="rId4"/>
          <a:stretch>
            <a:fillRect/>
          </a:stretch>
        </p:blipFill>
        <p:spPr>
          <a:xfrm>
            <a:off x="1078851" y="2760899"/>
            <a:ext cx="9844834" cy="1674411"/>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813B276-230A-CFF2-D6DC-2ED819534D65}"/>
                  </a:ext>
                </a:extLst>
              </p14:cNvPr>
              <p14:cNvContentPartPr/>
              <p14:nvPr/>
            </p14:nvContentPartPr>
            <p14:xfrm>
              <a:off x="4525701" y="3887275"/>
              <a:ext cx="5440101" cy="720"/>
            </p14:xfrm>
          </p:contentPart>
        </mc:Choice>
        <mc:Fallback xmlns="">
          <p:pic>
            <p:nvPicPr>
              <p:cNvPr id="13" name="Ink 12">
                <a:extLst>
                  <a:ext uri="{FF2B5EF4-FFF2-40B4-BE49-F238E27FC236}">
                    <a16:creationId xmlns:a16="http://schemas.microsoft.com/office/drawing/2014/main" id="{4813B276-230A-CFF2-D6DC-2ED819534D65}"/>
                  </a:ext>
                </a:extLst>
              </p:cNvPr>
              <p:cNvPicPr/>
              <p:nvPr/>
            </p:nvPicPr>
            <p:blipFill>
              <a:blip r:embed="rId6"/>
              <a:stretch>
                <a:fillRect/>
              </a:stretch>
            </p:blipFill>
            <p:spPr>
              <a:xfrm>
                <a:off x="4471700" y="3671275"/>
                <a:ext cx="5547744"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135B6127-FBBF-CE4F-7E7A-F07887112253}"/>
                  </a:ext>
                </a:extLst>
              </p14:cNvPr>
              <p14:cNvContentPartPr/>
              <p14:nvPr/>
            </p14:nvContentPartPr>
            <p14:xfrm>
              <a:off x="2376469" y="4183042"/>
              <a:ext cx="6362416" cy="122343"/>
            </p14:xfrm>
          </p:contentPart>
        </mc:Choice>
        <mc:Fallback xmlns="">
          <p:pic>
            <p:nvPicPr>
              <p:cNvPr id="16" name="Ink 15">
                <a:extLst>
                  <a:ext uri="{FF2B5EF4-FFF2-40B4-BE49-F238E27FC236}">
                    <a16:creationId xmlns:a16="http://schemas.microsoft.com/office/drawing/2014/main" id="{135B6127-FBBF-CE4F-7E7A-F07887112253}"/>
                  </a:ext>
                </a:extLst>
              </p:cNvPr>
              <p:cNvPicPr/>
              <p:nvPr/>
            </p:nvPicPr>
            <p:blipFill>
              <a:blip r:embed="rId8"/>
              <a:stretch>
                <a:fillRect/>
              </a:stretch>
            </p:blipFill>
            <p:spPr>
              <a:xfrm>
                <a:off x="2322468" y="4074774"/>
                <a:ext cx="6470058" cy="338518"/>
              </a:xfrm>
              <a:prstGeom prst="rect">
                <a:avLst/>
              </a:prstGeom>
            </p:spPr>
          </p:pic>
        </mc:Fallback>
      </mc:AlternateContent>
      <p:sp>
        <p:nvSpPr>
          <p:cNvPr id="10" name="TextBox 9">
            <a:extLst>
              <a:ext uri="{FF2B5EF4-FFF2-40B4-BE49-F238E27FC236}">
                <a16:creationId xmlns:a16="http://schemas.microsoft.com/office/drawing/2014/main" id="{F81B3D79-A88F-4D9C-DAC7-467DF0CD4ED7}"/>
              </a:ext>
            </a:extLst>
          </p:cNvPr>
          <p:cNvSpPr txBox="1"/>
          <p:nvPr/>
        </p:nvSpPr>
        <p:spPr>
          <a:xfrm>
            <a:off x="1078851" y="4776856"/>
            <a:ext cx="9844834" cy="1569660"/>
          </a:xfrm>
          <a:prstGeom prst="rect">
            <a:avLst/>
          </a:prstGeom>
          <a:noFill/>
        </p:spPr>
        <p:txBody>
          <a:bodyPr wrap="square">
            <a:spAutoFit/>
          </a:bodyPr>
          <a:lstStyle/>
          <a:p>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This clause is saying 2 things:</a:t>
            </a:r>
          </a:p>
          <a:p>
            <a:endParaRPr kumimoji="0" lang="en-CA" sz="2400" b="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r>
              <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.1    Don’t make the existing performance worse. </a:t>
            </a:r>
          </a:p>
          <a:p>
            <a:r>
              <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.2    Don’t make the existing level of safety worse.  </a:t>
            </a:r>
            <a:endParaRPr lang="en-CA"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itle 1">
            <a:extLst>
              <a:ext uri="{FF2B5EF4-FFF2-40B4-BE49-F238E27FC236}">
                <a16:creationId xmlns:a16="http://schemas.microsoft.com/office/drawing/2014/main" id="{E8CC7A7C-CFBA-7AF0-5345-06434996DA75}"/>
              </a:ext>
            </a:extLst>
          </p:cNvPr>
          <p:cNvSpPr>
            <a:spLocks noGrp="1"/>
          </p:cNvSpPr>
          <p:nvPr>
            <p:ph type="title"/>
          </p:nvPr>
        </p:nvSpPr>
        <p:spPr>
          <a:xfrm>
            <a:off x="838200" y="177800"/>
            <a:ext cx="10515600" cy="971662"/>
          </a:xfrm>
        </p:spPr>
        <p:txBody>
          <a:bodyPr/>
          <a:lstStyle/>
          <a:p>
            <a:r>
              <a:rPr lang="en-CA" dirty="0"/>
              <a:t>The Why | Choosing a Category (Existing 	   						Building Upgrades – Parts 9 and 3)</a:t>
            </a:r>
          </a:p>
        </p:txBody>
      </p:sp>
      <p:sp>
        <p:nvSpPr>
          <p:cNvPr id="3" name="TextBox 2">
            <a:extLst>
              <a:ext uri="{FF2B5EF4-FFF2-40B4-BE49-F238E27FC236}">
                <a16:creationId xmlns:a16="http://schemas.microsoft.com/office/drawing/2014/main" id="{56E8E809-99F9-5B66-62CB-3DECE75BDAF5}"/>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0697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left)">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left)">
                                      <p:cBhvr>
                                        <p:cTn id="4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436C2A-FECB-D423-7938-2F6F82B3CE7D}"/>
              </a:ext>
            </a:extLst>
          </p:cNvPr>
          <p:cNvSpPr>
            <a:spLocks noGrp="1"/>
          </p:cNvSpPr>
          <p:nvPr>
            <p:ph type="body" sz="quarter" idx="10"/>
          </p:nvPr>
        </p:nvSpPr>
        <p:spPr>
          <a:xfrm>
            <a:off x="933451" y="1955960"/>
            <a:ext cx="10828867" cy="1168240"/>
          </a:xfrm>
        </p:spPr>
        <p:txBody>
          <a:bodyPr/>
          <a:lstStyle/>
          <a:p>
            <a:r>
              <a:rPr lang="en-CA" dirty="0"/>
              <a:t>So, to be in compliance with the code regarding alterations to existing buildings ……  designers must perform the following:</a:t>
            </a:r>
          </a:p>
          <a:p>
            <a:endParaRPr lang="en-CA" dirty="0"/>
          </a:p>
          <a:p>
            <a:pPr marL="0" indent="0">
              <a:buNone/>
            </a:pPr>
            <a:endParaRPr lang="en-CA" sz="3000" b="1" dirty="0"/>
          </a:p>
        </p:txBody>
      </p:sp>
      <p:sp>
        <p:nvSpPr>
          <p:cNvPr id="6" name="Title 1">
            <a:extLst>
              <a:ext uri="{FF2B5EF4-FFF2-40B4-BE49-F238E27FC236}">
                <a16:creationId xmlns:a16="http://schemas.microsoft.com/office/drawing/2014/main" id="{F089AB05-A1B5-D1D1-45B7-B76BD6808087}"/>
              </a:ext>
            </a:extLst>
          </p:cNvPr>
          <p:cNvSpPr>
            <a:spLocks noGrp="1"/>
          </p:cNvSpPr>
          <p:nvPr>
            <p:ph type="title"/>
          </p:nvPr>
        </p:nvSpPr>
        <p:spPr>
          <a:xfrm>
            <a:off x="838200" y="177800"/>
            <a:ext cx="10515600" cy="971662"/>
          </a:xfrm>
        </p:spPr>
        <p:txBody>
          <a:bodyPr/>
          <a:lstStyle/>
          <a:p>
            <a:r>
              <a:rPr lang="en-CA" dirty="0"/>
              <a:t>The Why | Choosing a Category (Existing 	   					    Building Upgrades – Parts 9 and 3)</a:t>
            </a:r>
          </a:p>
        </p:txBody>
      </p:sp>
      <p:sp>
        <p:nvSpPr>
          <p:cNvPr id="10" name="TextBox 9">
            <a:extLst>
              <a:ext uri="{FF2B5EF4-FFF2-40B4-BE49-F238E27FC236}">
                <a16:creationId xmlns:a16="http://schemas.microsoft.com/office/drawing/2014/main" id="{1B5BF5A7-7652-DC8A-4664-BDA331211265}"/>
              </a:ext>
            </a:extLst>
          </p:cNvPr>
          <p:cNvSpPr txBox="1"/>
          <p:nvPr/>
        </p:nvSpPr>
        <p:spPr>
          <a:xfrm>
            <a:off x="359833" y="5189835"/>
            <a:ext cx="10828867" cy="984885"/>
          </a:xfrm>
          <a:prstGeom prst="rect">
            <a:avLst/>
          </a:prstGeom>
          <a:noFill/>
        </p:spPr>
        <p:txBody>
          <a:bodyPr wrap="square">
            <a:spAutoFit/>
          </a:bodyPr>
          <a:lstStyle/>
          <a:p>
            <a:endParaRPr lang="en-CA" dirty="0"/>
          </a:p>
          <a:p>
            <a:pPr marL="0" indent="0">
              <a:buNone/>
            </a:pPr>
            <a:r>
              <a:rPr lang="en-CA" dirty="0"/>
              <a:t>	</a:t>
            </a:r>
            <a:r>
              <a:rPr lang="en-CA" sz="4000" dirty="0">
                <a:latin typeface="Roboto Black" panose="02000000000000000000" pitchFamily="2" charset="0"/>
                <a:ea typeface="Roboto Black" panose="02000000000000000000" pitchFamily="2" charset="0"/>
                <a:cs typeface="Roboto Black" panose="02000000000000000000" pitchFamily="2" charset="0"/>
              </a:rPr>
              <a:t>THE “DON’T MAKE IT WORSE ANALYSIS”  </a:t>
            </a:r>
          </a:p>
        </p:txBody>
      </p:sp>
      <p:pic>
        <p:nvPicPr>
          <p:cNvPr id="1036" name="Picture 12" descr="a drum with two drumsticks attached to it on a white background">
            <a:extLst>
              <a:ext uri="{FF2B5EF4-FFF2-40B4-BE49-F238E27FC236}">
                <a16:creationId xmlns:a16="http://schemas.microsoft.com/office/drawing/2014/main" id="{384F3DAB-4F15-C71F-F8FC-876EDB97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158" y="2990802"/>
            <a:ext cx="3340442" cy="1879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3ACD0F-09D2-9AA9-E8F7-57CD695387A0}"/>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4903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 calcmode="lin" valueType="num">
                                      <p:cBhvr>
                                        <p:cTn id="12" dur="500" fill="hold"/>
                                        <p:tgtEl>
                                          <p:spTgt spid="1036"/>
                                        </p:tgtEl>
                                        <p:attrNameLst>
                                          <p:attrName>ppt_w</p:attrName>
                                        </p:attrNameLst>
                                      </p:cBhvr>
                                      <p:tavLst>
                                        <p:tav tm="0">
                                          <p:val>
                                            <p:fltVal val="0"/>
                                          </p:val>
                                        </p:tav>
                                        <p:tav tm="100000">
                                          <p:val>
                                            <p:strVal val="#ppt_w"/>
                                          </p:val>
                                        </p:tav>
                                      </p:tavLst>
                                    </p:anim>
                                    <p:anim calcmode="lin" valueType="num">
                                      <p:cBhvr>
                                        <p:cTn id="13" dur="500" fill="hold"/>
                                        <p:tgtEl>
                                          <p:spTgt spid="1036"/>
                                        </p:tgtEl>
                                        <p:attrNameLst>
                                          <p:attrName>ppt_h</p:attrName>
                                        </p:attrNameLst>
                                      </p:cBhvr>
                                      <p:tavLst>
                                        <p:tav tm="0">
                                          <p:val>
                                            <p:fltVal val="0"/>
                                          </p:val>
                                        </p:tav>
                                        <p:tav tm="100000">
                                          <p:val>
                                            <p:strVal val="#ppt_h"/>
                                          </p:val>
                                        </p:tav>
                                      </p:tavLst>
                                    </p:anim>
                                    <p:animEffect transition="in" filter="fade">
                                      <p:cBhvr>
                                        <p:cTn id="14" dur="500"/>
                                        <p:tgtEl>
                                          <p:spTgt spid="10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6515-FDC6-2DC7-E367-1AD2170F214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A269E25-80CC-FE42-67FB-219C2010809E}"/>
              </a:ext>
            </a:extLst>
          </p:cNvPr>
          <p:cNvSpPr txBox="1"/>
          <p:nvPr/>
        </p:nvSpPr>
        <p:spPr>
          <a:xfrm>
            <a:off x="-104174" y="1837877"/>
            <a:ext cx="12192001" cy="4693593"/>
          </a:xfrm>
          <a:prstGeom prst="rect">
            <a:avLst/>
          </a:prstGeom>
          <a:noFill/>
        </p:spPr>
        <p:txBody>
          <a:bodyPr wrap="square">
            <a:spAutoFit/>
          </a:bodyPr>
          <a:lstStyle/>
          <a:p>
            <a:r>
              <a:rPr lang="en-CA" sz="2300" dirty="0">
                <a:solidFill>
                  <a:srgbClr val="2D2D2D"/>
                </a:solidFill>
                <a:latin typeface="Roboto Light"/>
                <a:cs typeface="Roboto Light"/>
              </a:rPr>
              <a:t>	1.	Applies to both Part 9 and Part 3 existing building upgrades.  </a:t>
            </a:r>
          </a:p>
          <a:p>
            <a:r>
              <a:rPr lang="en-CA" sz="2300" dirty="0">
                <a:solidFill>
                  <a:srgbClr val="2D2D2D"/>
                </a:solidFill>
                <a:latin typeface="Roboto Light"/>
                <a:cs typeface="Roboto Light"/>
              </a:rPr>
              <a:t>	2.	Consider the two design elements;  </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performance and safety</a:t>
            </a:r>
            <a:r>
              <a:rPr lang="en-CA" sz="2300" dirty="0">
                <a:solidFill>
                  <a:srgbClr val="2D2D2D"/>
                </a:solidFill>
                <a:latin typeface="Roboto Light"/>
                <a:cs typeface="Roboto Light"/>
              </a:rPr>
              <a:t>.</a:t>
            </a:r>
          </a:p>
          <a:p>
            <a:r>
              <a:rPr lang="en-CA" sz="2300" dirty="0">
                <a:solidFill>
                  <a:srgbClr val="2D2D2D"/>
                </a:solidFill>
                <a:latin typeface="Roboto Light"/>
                <a:cs typeface="Roboto Light"/>
              </a:rPr>
              <a:t>	3.	</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Does wind load design fall under the safety umbrella? </a:t>
            </a:r>
          </a:p>
          <a:p>
            <a:r>
              <a:rPr lang="en-CA" sz="2300" dirty="0">
                <a:solidFill>
                  <a:srgbClr val="2D2D2D"/>
                </a:solidFill>
                <a:latin typeface="Roboto Light"/>
                <a:cs typeface="Roboto Light"/>
              </a:rPr>
              <a:t>	4.	The code provides some guidance on remaining reasonable 					and practical.  Use professional judgement and consider 					             alternative solutions.</a:t>
            </a:r>
          </a:p>
          <a:p>
            <a:r>
              <a:rPr lang="en-CA" sz="2300" dirty="0">
                <a:solidFill>
                  <a:srgbClr val="2D2D2D"/>
                </a:solidFill>
                <a:latin typeface="Roboto Light"/>
                <a:cs typeface="Roboto Light"/>
              </a:rPr>
              <a:t>	5.	In my opinion, you’re also considering importance level of the 					building and its contents, consequence of a leak, liability, Client, etc.	</a:t>
            </a:r>
          </a:p>
          <a:p>
            <a:r>
              <a:rPr lang="en-CA" sz="2300" dirty="0">
                <a:solidFill>
                  <a:srgbClr val="2D2D2D"/>
                </a:solidFill>
                <a:latin typeface="Roboto Light"/>
                <a:cs typeface="Roboto Light"/>
              </a:rPr>
              <a:t>	6.	</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Design for future climate resiliency? (elevate design)</a:t>
            </a:r>
          </a:p>
          <a:p>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a:t>
            </a:r>
            <a:r>
              <a:rPr lang="en-CA" sz="2300" dirty="0">
                <a:solidFill>
                  <a:srgbClr val="2D2D2D"/>
                </a:solidFill>
                <a:latin typeface="Roboto Light"/>
                <a:cs typeface="Roboto Light"/>
              </a:rPr>
              <a:t>7.	If not operating within an obvious part of the code, demonstrate why and 			confirm no warranty, or insurance concerns.</a:t>
            </a:r>
          </a:p>
          <a:p>
            <a:r>
              <a:rPr lang="en-CA" sz="2300" dirty="0">
                <a:solidFill>
                  <a:srgbClr val="2D2D2D"/>
                </a:solidFill>
                <a:latin typeface="Roboto Light"/>
                <a:cs typeface="Roboto Light"/>
              </a:rPr>
              <a:t>	8.	</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Strike a reasonable balance </a:t>
            </a:r>
            <a:r>
              <a:rPr lang="en-CA" sz="2300" dirty="0" err="1">
                <a:solidFill>
                  <a:srgbClr val="2D2D2D"/>
                </a:solidFill>
                <a:latin typeface="Roboto Black" panose="02000000000000000000" pitchFamily="2" charset="0"/>
                <a:ea typeface="Roboto Black" panose="02000000000000000000" pitchFamily="2" charset="0"/>
                <a:cs typeface="Roboto Black" panose="02000000000000000000" pitchFamily="2" charset="0"/>
              </a:rPr>
              <a:t>btwn</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a:t>
            </a:r>
            <a:r>
              <a:rPr lang="en-CA" sz="2300" u="sng"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perf, cost, Client, </a:t>
            </a:r>
            <a:r>
              <a:rPr lang="en-CA" sz="2300" u="sng" dirty="0" err="1">
                <a:solidFill>
                  <a:srgbClr val="2D2D2D"/>
                </a:solidFill>
                <a:latin typeface="Roboto Black" panose="02000000000000000000" pitchFamily="2" charset="0"/>
                <a:ea typeface="Roboto Black" panose="02000000000000000000" pitchFamily="2" charset="0"/>
                <a:cs typeface="Roboto Black" panose="02000000000000000000" pitchFamily="2" charset="0"/>
              </a:rPr>
              <a:t>etc</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…and 				             demonstrate </a:t>
            </a:r>
            <a:r>
              <a:rPr lang="en-CA" sz="2300" u="sng"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why you arrived at that design decision</a:t>
            </a:r>
            <a:r>
              <a:rPr lang="en-CA" sz="23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a:t>
            </a:r>
            <a:r>
              <a:rPr kumimoji="0" lang="en-CA" sz="2300" b="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a:t>
            </a:r>
            <a:endParaRPr lang="en-CA" sz="23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Title 1">
            <a:extLst>
              <a:ext uri="{FF2B5EF4-FFF2-40B4-BE49-F238E27FC236}">
                <a16:creationId xmlns:a16="http://schemas.microsoft.com/office/drawing/2014/main" id="{5631D3BD-CF95-317B-8C8A-FDEA52624079}"/>
              </a:ext>
            </a:extLst>
          </p:cNvPr>
          <p:cNvSpPr>
            <a:spLocks noGrp="1"/>
          </p:cNvSpPr>
          <p:nvPr>
            <p:ph type="title"/>
          </p:nvPr>
        </p:nvSpPr>
        <p:spPr>
          <a:xfrm>
            <a:off x="838200" y="302750"/>
            <a:ext cx="10515600" cy="971662"/>
          </a:xfrm>
        </p:spPr>
        <p:txBody>
          <a:bodyPr/>
          <a:lstStyle/>
          <a:p>
            <a:r>
              <a:rPr lang="en-CA" dirty="0"/>
              <a:t>The Why | How to perform the</a:t>
            </a:r>
            <a:br>
              <a:rPr lang="en-CA" dirty="0"/>
            </a:br>
            <a:r>
              <a:rPr lang="en-CA" dirty="0"/>
              <a:t>					“Don’t make it worse analysis”</a:t>
            </a:r>
            <a:endParaRPr lang="en-CA" u="sng" dirty="0"/>
          </a:p>
        </p:txBody>
      </p:sp>
      <p:sp>
        <p:nvSpPr>
          <p:cNvPr id="3" name="TextBox 2">
            <a:extLst>
              <a:ext uri="{FF2B5EF4-FFF2-40B4-BE49-F238E27FC236}">
                <a16:creationId xmlns:a16="http://schemas.microsoft.com/office/drawing/2014/main" id="{26F07751-E192-9235-545B-324CE913B70B}"/>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80910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left)">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left)">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wipe(left)">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wipe(left)">
                                      <p:cBhvr>
                                        <p:cTn id="4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4"/>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452E-BF6E-ADA3-3CF1-B51F5D732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ADE52-3163-D04C-1DDE-981C6C539529}"/>
              </a:ext>
            </a:extLst>
          </p:cNvPr>
          <p:cNvSpPr>
            <a:spLocks noGrp="1"/>
          </p:cNvSpPr>
          <p:nvPr>
            <p:ph type="title"/>
          </p:nvPr>
        </p:nvSpPr>
        <p:spPr>
          <a:xfrm>
            <a:off x="709383" y="1139690"/>
            <a:ext cx="9163822" cy="2289310"/>
          </a:xfrm>
        </p:spPr>
        <p:txBody>
          <a:bodyPr/>
          <a:lstStyle/>
          <a:p>
            <a:r>
              <a:rPr lang="en-CA" sz="6000" dirty="0"/>
              <a:t>The Who</a:t>
            </a:r>
            <a:br>
              <a:rPr lang="en-CA" dirty="0"/>
            </a:br>
            <a:br>
              <a:rPr lang="en-CA" dirty="0"/>
            </a:br>
            <a:r>
              <a:rPr lang="en-CA" dirty="0" err="1"/>
              <a:t>Who</a:t>
            </a:r>
            <a:r>
              <a:rPr lang="en-CA" dirty="0"/>
              <a:t> is responsible to complete Wind load design ?</a:t>
            </a:r>
          </a:p>
        </p:txBody>
      </p:sp>
    </p:spTree>
    <p:extLst>
      <p:ext uri="{BB962C8B-B14F-4D97-AF65-F5344CB8AC3E}">
        <p14:creationId xmlns:p14="http://schemas.microsoft.com/office/powerpoint/2010/main" val="39220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2FCC-D1A8-2CE3-0685-BEA8084C120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9EC31A24-E0BC-671E-083D-6AD02B22D9FF}"/>
              </a:ext>
            </a:extLst>
          </p:cNvPr>
          <p:cNvSpPr>
            <a:spLocks noGrp="1"/>
          </p:cNvSpPr>
          <p:nvPr>
            <p:ph type="body" sz="quarter" idx="10"/>
          </p:nvPr>
        </p:nvSpPr>
        <p:spPr>
          <a:xfrm>
            <a:off x="838200" y="2018479"/>
            <a:ext cx="11163300" cy="4231850"/>
          </a:xfrm>
        </p:spPr>
        <p:txBody>
          <a:bodyPr/>
          <a:lstStyle/>
          <a:p>
            <a:pPr marL="457200" indent="-457200">
              <a:buFont typeface="+mj-lt"/>
              <a:buAutoNum type="arabicPeriod"/>
            </a:pPr>
            <a:r>
              <a:rPr lang="en-CA" b="1" dirty="0"/>
              <a:t>Part 9:</a:t>
            </a:r>
          </a:p>
          <a:p>
            <a:pPr marL="1085850" lvl="2" indent="-285750">
              <a:buFontTx/>
              <a:buChar char="-"/>
            </a:pPr>
            <a:r>
              <a:rPr lang="en-CA" sz="2400" dirty="0"/>
              <a:t>Basically anyone can design their own home.  (follow part 9)</a:t>
            </a:r>
          </a:p>
          <a:p>
            <a:pPr marL="1085850" lvl="2" indent="-285750">
              <a:buFontTx/>
              <a:buChar char="-"/>
            </a:pPr>
            <a:r>
              <a:rPr lang="en-CA" sz="2400" dirty="0"/>
              <a:t>If builder / developer;  need to have a residential builders license.</a:t>
            </a:r>
          </a:p>
          <a:p>
            <a:pPr marL="1085850" lvl="2" indent="-285750">
              <a:buFontTx/>
              <a:buChar char="-"/>
            </a:pPr>
            <a:r>
              <a:rPr lang="en-CA" sz="2400" dirty="0"/>
              <a:t>Follow wind load tables (1/50) under Part 9 for particular City.</a:t>
            </a:r>
          </a:p>
          <a:p>
            <a:pPr marL="0" indent="0">
              <a:buNone/>
            </a:pPr>
            <a:endParaRPr lang="en-CA" dirty="0"/>
          </a:p>
          <a:p>
            <a:pPr marL="0" indent="0">
              <a:buNone/>
            </a:pPr>
            <a:r>
              <a:rPr lang="en-CA" b="1" dirty="0"/>
              <a:t>2.   Part 3:</a:t>
            </a:r>
          </a:p>
          <a:p>
            <a:pPr marL="1085850" lvl="2" indent="-285750">
              <a:buFontTx/>
              <a:buChar char="-"/>
            </a:pPr>
            <a:r>
              <a:rPr lang="en-CA" sz="2400" dirty="0"/>
              <a:t>Performance based.   Design needs to be performed and specified.</a:t>
            </a:r>
          </a:p>
          <a:p>
            <a:pPr marL="1085850" lvl="2" indent="-285750">
              <a:buFontTx/>
              <a:buChar char="-"/>
            </a:pPr>
            <a:r>
              <a:rPr lang="en-CA" sz="2400" dirty="0"/>
              <a:t>Registered Professional for majority.</a:t>
            </a:r>
          </a:p>
          <a:p>
            <a:pPr marL="1085850" lvl="2" indent="-285750">
              <a:buFontTx/>
              <a:buChar char="-"/>
            </a:pPr>
            <a:r>
              <a:rPr lang="en-CA" sz="2400" dirty="0"/>
              <a:t>For wind loads, follow design requirements of Part 4 Struct.   </a:t>
            </a:r>
            <a:r>
              <a:rPr lang="en-CA" sz="1500" dirty="0"/>
              <a:t> </a:t>
            </a:r>
            <a:r>
              <a:rPr lang="en-CA" dirty="0"/>
              <a:t>Examples.</a:t>
            </a:r>
            <a:endParaRPr lang="en-CA" sz="1500" dirty="0"/>
          </a:p>
        </p:txBody>
      </p:sp>
      <p:sp>
        <p:nvSpPr>
          <p:cNvPr id="5" name="Title 1">
            <a:extLst>
              <a:ext uri="{FF2B5EF4-FFF2-40B4-BE49-F238E27FC236}">
                <a16:creationId xmlns:a16="http://schemas.microsoft.com/office/drawing/2014/main" id="{331FC24A-60ED-A3AE-903B-9F70D1248550}"/>
              </a:ext>
            </a:extLst>
          </p:cNvPr>
          <p:cNvSpPr>
            <a:spLocks noGrp="1"/>
          </p:cNvSpPr>
          <p:nvPr>
            <p:ph type="title"/>
          </p:nvPr>
        </p:nvSpPr>
        <p:spPr>
          <a:xfrm>
            <a:off x="540184" y="121840"/>
            <a:ext cx="11347015" cy="971662"/>
          </a:xfrm>
        </p:spPr>
        <p:txBody>
          <a:bodyPr/>
          <a:lstStyle/>
          <a:p>
            <a:pPr marL="2419350" indent="-2419350"/>
            <a:r>
              <a:rPr lang="en-CA" dirty="0"/>
              <a:t>The Who | Wind load design for </a:t>
            </a:r>
            <a:r>
              <a:rPr lang="en-CA" b="1" u="sng" dirty="0"/>
              <a:t>New Builds (Parts 9 &amp; 3)</a:t>
            </a:r>
          </a:p>
        </p:txBody>
      </p:sp>
      <p:sp>
        <p:nvSpPr>
          <p:cNvPr id="4" name="TextBox 3">
            <a:extLst>
              <a:ext uri="{FF2B5EF4-FFF2-40B4-BE49-F238E27FC236}">
                <a16:creationId xmlns:a16="http://schemas.microsoft.com/office/drawing/2014/main" id="{FBA7DCA5-0836-A8FA-CD39-ABD15B4842CC}"/>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384153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998C-8CBF-157F-E860-6CC32717F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17774-1F02-BB7A-1CAD-EDD8D7BE42DF}"/>
              </a:ext>
            </a:extLst>
          </p:cNvPr>
          <p:cNvSpPr>
            <a:spLocks noGrp="1"/>
          </p:cNvSpPr>
          <p:nvPr>
            <p:ph type="title"/>
          </p:nvPr>
        </p:nvSpPr>
        <p:spPr>
          <a:xfrm>
            <a:off x="838200" y="354551"/>
            <a:ext cx="10515600" cy="890049"/>
          </a:xfrm>
        </p:spPr>
        <p:txBody>
          <a:bodyPr/>
          <a:lstStyle/>
          <a:p>
            <a:r>
              <a:rPr lang="en-CA" dirty="0"/>
              <a:t>Agenda</a:t>
            </a:r>
          </a:p>
        </p:txBody>
      </p:sp>
      <p:sp>
        <p:nvSpPr>
          <p:cNvPr id="3" name="Text Placeholder 2">
            <a:extLst>
              <a:ext uri="{FF2B5EF4-FFF2-40B4-BE49-F238E27FC236}">
                <a16:creationId xmlns:a16="http://schemas.microsoft.com/office/drawing/2014/main" id="{A09C88DE-6127-9023-D40B-EA98E4307C25}"/>
              </a:ext>
            </a:extLst>
          </p:cNvPr>
          <p:cNvSpPr>
            <a:spLocks noGrp="1"/>
          </p:cNvSpPr>
          <p:nvPr>
            <p:ph type="body" sz="quarter" idx="10"/>
          </p:nvPr>
        </p:nvSpPr>
        <p:spPr>
          <a:xfrm>
            <a:off x="933451" y="1943100"/>
            <a:ext cx="10828867" cy="4337973"/>
          </a:xfrm>
        </p:spPr>
        <p:txBody>
          <a:bodyPr/>
          <a:lstStyle/>
          <a:p>
            <a:r>
              <a:rPr lang="en-CA" dirty="0"/>
              <a:t>Introduction</a:t>
            </a:r>
          </a:p>
          <a:p>
            <a:pPr marL="0" indent="0">
              <a:buNone/>
            </a:pPr>
            <a:endParaRPr lang="en-CA" dirty="0"/>
          </a:p>
          <a:p>
            <a:r>
              <a:rPr lang="en-CA" dirty="0"/>
              <a:t>The Why – Why do we care about wind loads and Codes</a:t>
            </a:r>
          </a:p>
          <a:p>
            <a:r>
              <a:rPr lang="en-CA" dirty="0"/>
              <a:t>The Who – Who is responsible for wind load design</a:t>
            </a:r>
          </a:p>
          <a:p>
            <a:r>
              <a:rPr lang="en-CA" dirty="0"/>
              <a:t>The How – How do designers calculate wind loads</a:t>
            </a:r>
          </a:p>
          <a:p>
            <a:endParaRPr lang="en-CA" dirty="0"/>
          </a:p>
          <a:p>
            <a:pPr lvl="0"/>
            <a:r>
              <a:rPr lang="en-CA" dirty="0"/>
              <a:t>Practical Challenges in Current Design Approach</a:t>
            </a:r>
          </a:p>
          <a:p>
            <a:pPr lvl="0"/>
            <a:r>
              <a:rPr lang="en-CA" dirty="0"/>
              <a:t>Distinction between Architectural and Structural Components</a:t>
            </a:r>
          </a:p>
          <a:p>
            <a:pPr lvl="0"/>
            <a:r>
              <a:rPr lang="en-CA" dirty="0"/>
              <a:t>Recommended approach to resolving gaps in practice</a:t>
            </a:r>
          </a:p>
          <a:p>
            <a:pPr marL="0" indent="0">
              <a:buNone/>
            </a:pPr>
            <a:endParaRPr lang="en-CA" dirty="0"/>
          </a:p>
          <a:p>
            <a:pPr marL="457200" indent="-457200">
              <a:buFont typeface="+mj-lt"/>
              <a:buAutoNum type="arabicPeriod" startAt="3"/>
            </a:pPr>
            <a:endParaRPr lang="en-CA" dirty="0"/>
          </a:p>
          <a:p>
            <a:pPr marL="457200" indent="-457200">
              <a:buAutoNum type="arabicPeriod" startAt="3"/>
            </a:pPr>
            <a:endParaRPr lang="en-CA" dirty="0"/>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spTree>
    <p:extLst>
      <p:ext uri="{BB962C8B-B14F-4D97-AF65-F5344CB8AC3E}">
        <p14:creationId xmlns:p14="http://schemas.microsoft.com/office/powerpoint/2010/main" val="15817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1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456A-8C8E-38F3-3D6B-41665DD4FDB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BB4BC57-2B2D-3628-5A7A-EB85B3980FC6}"/>
              </a:ext>
            </a:extLst>
          </p:cNvPr>
          <p:cNvSpPr>
            <a:spLocks noGrp="1"/>
          </p:cNvSpPr>
          <p:nvPr>
            <p:ph type="title"/>
          </p:nvPr>
        </p:nvSpPr>
        <p:spPr>
          <a:xfrm>
            <a:off x="838200" y="121840"/>
            <a:ext cx="11111630" cy="971662"/>
          </a:xfrm>
        </p:spPr>
        <p:txBody>
          <a:bodyPr/>
          <a:lstStyle/>
          <a:p>
            <a:pPr marL="2333625" indent="-2333625"/>
            <a:r>
              <a:rPr lang="en-CA" dirty="0"/>
              <a:t>The Who | Wind load design for </a:t>
            </a:r>
            <a:r>
              <a:rPr lang="en-CA" b="1" u="sng" dirty="0"/>
              <a:t>New Builds  (Part 3/4)</a:t>
            </a:r>
          </a:p>
        </p:txBody>
      </p:sp>
      <p:pic>
        <p:nvPicPr>
          <p:cNvPr id="5" name="Picture 4">
            <a:extLst>
              <a:ext uri="{FF2B5EF4-FFF2-40B4-BE49-F238E27FC236}">
                <a16:creationId xmlns:a16="http://schemas.microsoft.com/office/drawing/2014/main" id="{636A8FEC-9F84-582A-F4C4-B7CD1CB0B7AF}"/>
              </a:ext>
            </a:extLst>
          </p:cNvPr>
          <p:cNvPicPr>
            <a:picLocks noChangeAspect="1"/>
          </p:cNvPicPr>
          <p:nvPr/>
        </p:nvPicPr>
        <p:blipFill>
          <a:blip r:embed="rId3"/>
          <a:stretch>
            <a:fillRect/>
          </a:stretch>
        </p:blipFill>
        <p:spPr>
          <a:xfrm>
            <a:off x="838200" y="1709612"/>
            <a:ext cx="9568095" cy="4839232"/>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8501C25-069E-F3CE-A573-83769AC813C1}"/>
                  </a:ext>
                </a:extLst>
              </p14:cNvPr>
              <p14:cNvContentPartPr/>
              <p14:nvPr/>
            </p14:nvContentPartPr>
            <p14:xfrm>
              <a:off x="2422431" y="2493669"/>
              <a:ext cx="7304400" cy="144000"/>
            </p14:xfrm>
          </p:contentPart>
        </mc:Choice>
        <mc:Fallback xmlns="">
          <p:pic>
            <p:nvPicPr>
              <p:cNvPr id="7" name="Ink 6">
                <a:extLst>
                  <a:ext uri="{FF2B5EF4-FFF2-40B4-BE49-F238E27FC236}">
                    <a16:creationId xmlns:a16="http://schemas.microsoft.com/office/drawing/2014/main" id="{38501C25-069E-F3CE-A573-83769AC813C1}"/>
                  </a:ext>
                </a:extLst>
              </p:cNvPr>
              <p:cNvPicPr/>
              <p:nvPr/>
            </p:nvPicPr>
            <p:blipFill>
              <a:blip r:embed="rId5"/>
              <a:stretch>
                <a:fillRect/>
              </a:stretch>
            </p:blipFill>
            <p:spPr>
              <a:xfrm>
                <a:off x="2368428" y="2385669"/>
                <a:ext cx="7412045"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B0F0AB4-1EF3-E20D-E596-F057A4AAF620}"/>
                  </a:ext>
                </a:extLst>
              </p14:cNvPr>
              <p14:cNvContentPartPr/>
              <p14:nvPr/>
            </p14:nvContentPartPr>
            <p14:xfrm>
              <a:off x="2305071" y="2789154"/>
              <a:ext cx="6817680" cy="720"/>
            </p14:xfrm>
          </p:contentPart>
        </mc:Choice>
        <mc:Fallback xmlns="">
          <p:pic>
            <p:nvPicPr>
              <p:cNvPr id="9" name="Ink 8">
                <a:extLst>
                  <a:ext uri="{FF2B5EF4-FFF2-40B4-BE49-F238E27FC236}">
                    <a16:creationId xmlns:a16="http://schemas.microsoft.com/office/drawing/2014/main" id="{EB0F0AB4-1EF3-E20D-E596-F057A4AAF620}"/>
                  </a:ext>
                </a:extLst>
              </p:cNvPr>
              <p:cNvPicPr/>
              <p:nvPr/>
            </p:nvPicPr>
            <p:blipFill>
              <a:blip r:embed="rId7"/>
              <a:stretch>
                <a:fillRect/>
              </a:stretch>
            </p:blipFill>
            <p:spPr>
              <a:xfrm>
                <a:off x="2251071" y="2573154"/>
                <a:ext cx="69253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94C21245-9950-E552-BF25-2D603FAC04E4}"/>
                  </a:ext>
                </a:extLst>
              </p14:cNvPr>
              <p14:cNvContentPartPr/>
              <p14:nvPr/>
            </p14:nvContentPartPr>
            <p14:xfrm>
              <a:off x="4193034" y="4387544"/>
              <a:ext cx="5751065" cy="126264"/>
            </p14:xfrm>
          </p:contentPart>
        </mc:Choice>
        <mc:Fallback xmlns="">
          <p:pic>
            <p:nvPicPr>
              <p:cNvPr id="10" name="Ink 9">
                <a:extLst>
                  <a:ext uri="{FF2B5EF4-FFF2-40B4-BE49-F238E27FC236}">
                    <a16:creationId xmlns:a16="http://schemas.microsoft.com/office/drawing/2014/main" id="{94C21245-9950-E552-BF25-2D603FAC04E4}"/>
                  </a:ext>
                </a:extLst>
              </p:cNvPr>
              <p:cNvPicPr/>
              <p:nvPr/>
            </p:nvPicPr>
            <p:blipFill>
              <a:blip r:embed="rId9"/>
              <a:stretch>
                <a:fillRect/>
              </a:stretch>
            </p:blipFill>
            <p:spPr>
              <a:xfrm>
                <a:off x="4139033" y="4279626"/>
                <a:ext cx="5858706" cy="3417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5D8F2C3A-5999-6436-EE35-1381D5DDE382}"/>
                  </a:ext>
                </a:extLst>
              </p14:cNvPr>
              <p14:cNvContentPartPr/>
              <p14:nvPr/>
            </p14:nvContentPartPr>
            <p14:xfrm>
              <a:off x="2172951" y="4749714"/>
              <a:ext cx="6949800" cy="60120"/>
            </p14:xfrm>
          </p:contentPart>
        </mc:Choice>
        <mc:Fallback xmlns="">
          <p:pic>
            <p:nvPicPr>
              <p:cNvPr id="11" name="Ink 10">
                <a:extLst>
                  <a:ext uri="{FF2B5EF4-FFF2-40B4-BE49-F238E27FC236}">
                    <a16:creationId xmlns:a16="http://schemas.microsoft.com/office/drawing/2014/main" id="{5D8F2C3A-5999-6436-EE35-1381D5DDE382}"/>
                  </a:ext>
                </a:extLst>
              </p:cNvPr>
              <p:cNvPicPr/>
              <p:nvPr/>
            </p:nvPicPr>
            <p:blipFill>
              <a:blip r:embed="rId11"/>
              <a:stretch>
                <a:fillRect/>
              </a:stretch>
            </p:blipFill>
            <p:spPr>
              <a:xfrm>
                <a:off x="2119311" y="4641714"/>
                <a:ext cx="705744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BA54B4D6-55DA-546B-57D7-E06C0D8A1C5B}"/>
                  </a:ext>
                </a:extLst>
              </p14:cNvPr>
              <p14:cNvContentPartPr/>
              <p14:nvPr/>
            </p14:nvContentPartPr>
            <p14:xfrm>
              <a:off x="2196711" y="5046714"/>
              <a:ext cx="5166000" cy="24120"/>
            </p14:xfrm>
          </p:contentPart>
        </mc:Choice>
        <mc:Fallback xmlns="">
          <p:pic>
            <p:nvPicPr>
              <p:cNvPr id="13" name="Ink 12">
                <a:extLst>
                  <a:ext uri="{FF2B5EF4-FFF2-40B4-BE49-F238E27FC236}">
                    <a16:creationId xmlns:a16="http://schemas.microsoft.com/office/drawing/2014/main" id="{BA54B4D6-55DA-546B-57D7-E06C0D8A1C5B}"/>
                  </a:ext>
                </a:extLst>
              </p:cNvPr>
              <p:cNvPicPr/>
              <p:nvPr/>
            </p:nvPicPr>
            <p:blipFill>
              <a:blip r:embed="rId13"/>
              <a:stretch>
                <a:fillRect/>
              </a:stretch>
            </p:blipFill>
            <p:spPr>
              <a:xfrm>
                <a:off x="2142711" y="4938714"/>
                <a:ext cx="5273640" cy="239760"/>
              </a:xfrm>
              <a:prstGeom prst="rect">
                <a:avLst/>
              </a:prstGeom>
            </p:spPr>
          </p:pic>
        </mc:Fallback>
      </mc:AlternateContent>
      <p:sp>
        <p:nvSpPr>
          <p:cNvPr id="3" name="TextBox 2">
            <a:extLst>
              <a:ext uri="{FF2B5EF4-FFF2-40B4-BE49-F238E27FC236}">
                <a16:creationId xmlns:a16="http://schemas.microsoft.com/office/drawing/2014/main" id="{0D4B2627-80DA-2C2A-7CD1-F5838907F11A}"/>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6287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1711-7500-523F-E673-3270A08B83E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C359226-F8BA-15DF-00F1-3B756C98F740}"/>
              </a:ext>
            </a:extLst>
          </p:cNvPr>
          <p:cNvPicPr>
            <a:picLocks noChangeAspect="1"/>
          </p:cNvPicPr>
          <p:nvPr/>
        </p:nvPicPr>
        <p:blipFill>
          <a:blip r:embed="rId3"/>
          <a:stretch>
            <a:fillRect/>
          </a:stretch>
        </p:blipFill>
        <p:spPr>
          <a:xfrm>
            <a:off x="1259234" y="1830863"/>
            <a:ext cx="9274179" cy="487870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FD39DA3-CE6C-7FDA-C138-628CDEEF1580}"/>
                  </a:ext>
                </a:extLst>
              </p14:cNvPr>
              <p14:cNvContentPartPr/>
              <p14:nvPr/>
            </p14:nvContentPartPr>
            <p14:xfrm>
              <a:off x="2861991" y="3026754"/>
              <a:ext cx="7140960" cy="61920"/>
            </p14:xfrm>
          </p:contentPart>
        </mc:Choice>
        <mc:Fallback xmlns="">
          <p:pic>
            <p:nvPicPr>
              <p:cNvPr id="9" name="Ink 8">
                <a:extLst>
                  <a:ext uri="{FF2B5EF4-FFF2-40B4-BE49-F238E27FC236}">
                    <a16:creationId xmlns:a16="http://schemas.microsoft.com/office/drawing/2014/main" id="{BFD39DA3-CE6C-7FDA-C138-628CDEEF1580}"/>
                  </a:ext>
                </a:extLst>
              </p:cNvPr>
              <p:cNvPicPr/>
              <p:nvPr/>
            </p:nvPicPr>
            <p:blipFill>
              <a:blip r:embed="rId5"/>
              <a:stretch>
                <a:fillRect/>
              </a:stretch>
            </p:blipFill>
            <p:spPr>
              <a:xfrm>
                <a:off x="2807991" y="2919114"/>
                <a:ext cx="724860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CE6DB33-2800-BBDF-C946-AD60B01B67B8}"/>
                  </a:ext>
                </a:extLst>
              </p14:cNvPr>
              <p14:cNvContentPartPr/>
              <p14:nvPr/>
            </p14:nvContentPartPr>
            <p14:xfrm>
              <a:off x="2683791" y="3289194"/>
              <a:ext cx="7172280" cy="72720"/>
            </p14:xfrm>
          </p:contentPart>
        </mc:Choice>
        <mc:Fallback xmlns="">
          <p:pic>
            <p:nvPicPr>
              <p:cNvPr id="10" name="Ink 9">
                <a:extLst>
                  <a:ext uri="{FF2B5EF4-FFF2-40B4-BE49-F238E27FC236}">
                    <a16:creationId xmlns:a16="http://schemas.microsoft.com/office/drawing/2014/main" id="{9CE6DB33-2800-BBDF-C946-AD60B01B67B8}"/>
                  </a:ext>
                </a:extLst>
              </p:cNvPr>
              <p:cNvPicPr/>
              <p:nvPr/>
            </p:nvPicPr>
            <p:blipFill>
              <a:blip r:embed="rId7"/>
              <a:stretch>
                <a:fillRect/>
              </a:stretch>
            </p:blipFill>
            <p:spPr>
              <a:xfrm>
                <a:off x="2629791" y="3181194"/>
                <a:ext cx="727992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DD375B1E-38AC-F892-7402-1FB2398E85FE}"/>
                  </a:ext>
                </a:extLst>
              </p14:cNvPr>
              <p14:cNvContentPartPr/>
              <p14:nvPr/>
            </p14:nvContentPartPr>
            <p14:xfrm>
              <a:off x="3051711" y="4453074"/>
              <a:ext cx="1984320" cy="13680"/>
            </p14:xfrm>
          </p:contentPart>
        </mc:Choice>
        <mc:Fallback xmlns="">
          <p:pic>
            <p:nvPicPr>
              <p:cNvPr id="11" name="Ink 10">
                <a:extLst>
                  <a:ext uri="{FF2B5EF4-FFF2-40B4-BE49-F238E27FC236}">
                    <a16:creationId xmlns:a16="http://schemas.microsoft.com/office/drawing/2014/main" id="{DD375B1E-38AC-F892-7402-1FB2398E85FE}"/>
                  </a:ext>
                </a:extLst>
              </p:cNvPr>
              <p:cNvPicPr/>
              <p:nvPr/>
            </p:nvPicPr>
            <p:blipFill>
              <a:blip r:embed="rId9"/>
              <a:stretch>
                <a:fillRect/>
              </a:stretch>
            </p:blipFill>
            <p:spPr>
              <a:xfrm>
                <a:off x="2998071" y="4345074"/>
                <a:ext cx="20919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9FAF8A85-3B68-75B3-3846-82719580CAD5}"/>
                  </a:ext>
                </a:extLst>
              </p14:cNvPr>
              <p14:cNvContentPartPr/>
              <p14:nvPr/>
            </p14:nvContentPartPr>
            <p14:xfrm>
              <a:off x="2968911" y="4690674"/>
              <a:ext cx="2300760" cy="71640"/>
            </p14:xfrm>
          </p:contentPart>
        </mc:Choice>
        <mc:Fallback xmlns="">
          <p:pic>
            <p:nvPicPr>
              <p:cNvPr id="12" name="Ink 11">
                <a:extLst>
                  <a:ext uri="{FF2B5EF4-FFF2-40B4-BE49-F238E27FC236}">
                    <a16:creationId xmlns:a16="http://schemas.microsoft.com/office/drawing/2014/main" id="{9FAF8A85-3B68-75B3-3846-82719580CAD5}"/>
                  </a:ext>
                </a:extLst>
              </p:cNvPr>
              <p:cNvPicPr/>
              <p:nvPr/>
            </p:nvPicPr>
            <p:blipFill>
              <a:blip r:embed="rId11"/>
              <a:stretch>
                <a:fillRect/>
              </a:stretch>
            </p:blipFill>
            <p:spPr>
              <a:xfrm>
                <a:off x="2914911" y="4583034"/>
                <a:ext cx="24084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708335B1-8EDE-7DFC-867E-9BAF19069641}"/>
                  </a:ext>
                </a:extLst>
              </p14:cNvPr>
              <p14:cNvContentPartPr/>
              <p14:nvPr/>
            </p14:nvContentPartPr>
            <p14:xfrm>
              <a:off x="2968911" y="5011074"/>
              <a:ext cx="2730600" cy="72720"/>
            </p14:xfrm>
          </p:contentPart>
        </mc:Choice>
        <mc:Fallback xmlns="">
          <p:pic>
            <p:nvPicPr>
              <p:cNvPr id="13" name="Ink 12">
                <a:extLst>
                  <a:ext uri="{FF2B5EF4-FFF2-40B4-BE49-F238E27FC236}">
                    <a16:creationId xmlns:a16="http://schemas.microsoft.com/office/drawing/2014/main" id="{708335B1-8EDE-7DFC-867E-9BAF19069641}"/>
                  </a:ext>
                </a:extLst>
              </p:cNvPr>
              <p:cNvPicPr/>
              <p:nvPr/>
            </p:nvPicPr>
            <p:blipFill>
              <a:blip r:embed="rId13"/>
              <a:stretch>
                <a:fillRect/>
              </a:stretch>
            </p:blipFill>
            <p:spPr>
              <a:xfrm>
                <a:off x="2914911" y="4903434"/>
                <a:ext cx="2838240" cy="288360"/>
              </a:xfrm>
              <a:prstGeom prst="rect">
                <a:avLst/>
              </a:prstGeom>
            </p:spPr>
          </p:pic>
        </mc:Fallback>
      </mc:AlternateContent>
      <p:sp>
        <p:nvSpPr>
          <p:cNvPr id="4" name="Title 1">
            <a:extLst>
              <a:ext uri="{FF2B5EF4-FFF2-40B4-BE49-F238E27FC236}">
                <a16:creationId xmlns:a16="http://schemas.microsoft.com/office/drawing/2014/main" id="{28BE968B-7EF1-AE29-A103-45FA4ED0D0A1}"/>
              </a:ext>
            </a:extLst>
          </p:cNvPr>
          <p:cNvSpPr>
            <a:spLocks noGrp="1"/>
          </p:cNvSpPr>
          <p:nvPr>
            <p:ph type="title"/>
          </p:nvPr>
        </p:nvSpPr>
        <p:spPr>
          <a:xfrm>
            <a:off x="838199" y="156390"/>
            <a:ext cx="11081657" cy="971662"/>
          </a:xfrm>
        </p:spPr>
        <p:txBody>
          <a:bodyPr/>
          <a:lstStyle/>
          <a:p>
            <a:pPr marL="2333625" indent="-2333625"/>
            <a:r>
              <a:rPr lang="en-CA" dirty="0"/>
              <a:t>The Who | Wind load design for </a:t>
            </a:r>
            <a:r>
              <a:rPr lang="en-CA" b="1" u="sng" dirty="0"/>
              <a:t>New Builds (Part 3/4)</a:t>
            </a:r>
          </a:p>
        </p:txBody>
      </p:sp>
      <p:sp>
        <p:nvSpPr>
          <p:cNvPr id="3" name="TextBox 2">
            <a:extLst>
              <a:ext uri="{FF2B5EF4-FFF2-40B4-BE49-F238E27FC236}">
                <a16:creationId xmlns:a16="http://schemas.microsoft.com/office/drawing/2014/main" id="{0E09F513-8BE2-82BD-027A-F216FCDE5E6F}"/>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0878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3A8D8-FE5B-CAC9-F0C6-5773D2D3E49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1F318FC6-AAAF-3ED0-F986-FD5FCF816DB7}"/>
              </a:ext>
            </a:extLst>
          </p:cNvPr>
          <p:cNvSpPr>
            <a:spLocks noGrp="1"/>
          </p:cNvSpPr>
          <p:nvPr>
            <p:ph type="body" sz="quarter" idx="10"/>
          </p:nvPr>
        </p:nvSpPr>
        <p:spPr>
          <a:xfrm>
            <a:off x="280580" y="1843378"/>
            <a:ext cx="11700655" cy="4680433"/>
          </a:xfrm>
        </p:spPr>
        <p:txBody>
          <a:bodyPr/>
          <a:lstStyle/>
          <a:p>
            <a:pPr marL="1257300" lvl="2" indent="-457200">
              <a:buFont typeface="+mj-lt"/>
              <a:buAutoNum type="arabicPeriod"/>
            </a:pPr>
            <a:r>
              <a:rPr lang="en-CA" sz="2400" b="1" dirty="0">
                <a:latin typeface="Roboto Black" panose="02000000000000000000" pitchFamily="2" charset="0"/>
                <a:ea typeface="Roboto Black" panose="02000000000000000000" pitchFamily="2" charset="0"/>
                <a:cs typeface="Roboto Black" panose="02000000000000000000" pitchFamily="2" charset="0"/>
              </a:rPr>
              <a:t>Who’s the designer?  </a:t>
            </a:r>
            <a:r>
              <a:rPr lang="en-CA" sz="2400" dirty="0"/>
              <a:t>Part 9		=	Owner or delegate.		</a:t>
            </a:r>
          </a:p>
          <a:p>
            <a:pPr marL="1257300" lvl="3" indent="0">
              <a:buNone/>
            </a:pPr>
            <a:r>
              <a:rPr lang="en-CA" sz="2400" dirty="0"/>
              <a:t>							 Part 3		=	Registered Professionals. </a:t>
            </a:r>
          </a:p>
          <a:p>
            <a:pPr marL="1257300" lvl="2" indent="-457200">
              <a:buFont typeface="+mj-lt"/>
              <a:buAutoNum type="arabicPeriod"/>
            </a:pPr>
            <a:endParaRPr lang="en-CA" sz="800" dirty="0"/>
          </a:p>
          <a:p>
            <a:pPr marL="1257300" lvl="2" indent="-457200">
              <a:buFont typeface="+mj-lt"/>
              <a:buAutoNum type="arabicPeriod"/>
            </a:pPr>
            <a:r>
              <a:rPr lang="en-CA" sz="2400" dirty="0"/>
              <a:t>Perform the </a:t>
            </a:r>
            <a:r>
              <a:rPr lang="en-CA" sz="2400" dirty="0">
                <a:latin typeface="Roboto Black" panose="02000000000000000000" pitchFamily="2" charset="0"/>
                <a:ea typeface="Roboto Black" panose="02000000000000000000" pitchFamily="2" charset="0"/>
                <a:cs typeface="Roboto Black" panose="02000000000000000000" pitchFamily="2" charset="0"/>
              </a:rPr>
              <a:t>“don’t make it worse analysis”</a:t>
            </a:r>
            <a:r>
              <a:rPr lang="en-CA" sz="2400" dirty="0"/>
              <a:t>    (for all design elements)</a:t>
            </a:r>
          </a:p>
          <a:p>
            <a:pPr marL="800100" lvl="2" indent="0">
              <a:buNone/>
            </a:pPr>
            <a:endParaRPr lang="en-CA" sz="800" b="1" dirty="0">
              <a:latin typeface="Roboto Black" panose="02000000000000000000" pitchFamily="2" charset="0"/>
              <a:ea typeface="Roboto Black" panose="02000000000000000000" pitchFamily="2" charset="0"/>
              <a:cs typeface="Roboto Black" panose="02000000000000000000" pitchFamily="2" charset="0"/>
            </a:endParaRPr>
          </a:p>
          <a:p>
            <a:pPr marL="1257300" lvl="2" indent="-457200">
              <a:buAutoNum type="arabicPeriod" startAt="3"/>
            </a:pPr>
            <a:r>
              <a:rPr lang="en-CA" sz="2400" b="1" dirty="0">
                <a:latin typeface="Roboto Black" panose="02000000000000000000" pitchFamily="2" charset="0"/>
                <a:ea typeface="Roboto Black" panose="02000000000000000000" pitchFamily="2" charset="0"/>
                <a:cs typeface="Roboto Black" panose="02000000000000000000" pitchFamily="2" charset="0"/>
              </a:rPr>
              <a:t>Who can perform this analysis for part 9 upgrades and reno’s?    </a:t>
            </a:r>
          </a:p>
          <a:p>
            <a:pPr marL="800100" lvl="2" indent="0">
              <a:buNone/>
            </a:pPr>
            <a:r>
              <a:rPr lang="en-CA" sz="2400" b="1" dirty="0">
                <a:latin typeface="Roboto Black" panose="02000000000000000000" pitchFamily="2" charset="0"/>
                <a:ea typeface="Roboto Black" panose="02000000000000000000" pitchFamily="2" charset="0"/>
                <a:cs typeface="Roboto Black" panose="02000000000000000000" pitchFamily="2" charset="0"/>
              </a:rPr>
              <a:t>	    What about Part 3/4 upgrades and reno’s ?</a:t>
            </a:r>
          </a:p>
          <a:p>
            <a:pPr marL="1543050" lvl="3" indent="-285750">
              <a:buFontTx/>
              <a:buChar char="-"/>
            </a:pPr>
            <a:r>
              <a:rPr lang="en-CA" sz="2400" dirty="0"/>
              <a:t>Confirmed through a combination of requirements:</a:t>
            </a:r>
          </a:p>
          <a:p>
            <a:pPr marL="2000250" lvl="4" indent="-285750">
              <a:buFontTx/>
              <a:buChar char="-"/>
            </a:pPr>
            <a:r>
              <a:rPr lang="en-CA" sz="2400" dirty="0"/>
              <a:t>2.2.7,  4.1.1.5.(2),   Clause 1.2.1.1.(1)(b) of Division A.</a:t>
            </a:r>
          </a:p>
          <a:p>
            <a:pPr marL="2000250" lvl="4" indent="-285750">
              <a:buFontTx/>
              <a:buChar char="-"/>
            </a:pPr>
            <a:r>
              <a:rPr lang="en-CA" sz="2400" dirty="0"/>
              <a:t>BC Building Code 2024 and the Guide to the Letters of Assurance -  </a:t>
            </a:r>
            <a:r>
              <a:rPr lang="en-CA" sz="2400" u="sng" dirty="0"/>
              <a:t>Section 16: Application of Letters of Assurance to Requirements for Existing Buildings.</a:t>
            </a:r>
          </a:p>
          <a:p>
            <a:pPr marL="2000250" lvl="4" indent="-285750">
              <a:buFontTx/>
              <a:buChar char="-"/>
            </a:pPr>
            <a:endParaRPr lang="en-CA" sz="2400" dirty="0"/>
          </a:p>
          <a:p>
            <a:pPr marL="0" indent="0">
              <a:buNone/>
            </a:pPr>
            <a:endParaRPr lang="en-CA" dirty="0"/>
          </a:p>
        </p:txBody>
      </p:sp>
      <p:sp>
        <p:nvSpPr>
          <p:cNvPr id="3" name="Title 1">
            <a:extLst>
              <a:ext uri="{FF2B5EF4-FFF2-40B4-BE49-F238E27FC236}">
                <a16:creationId xmlns:a16="http://schemas.microsoft.com/office/drawing/2014/main" id="{3790182B-D197-718B-DE63-B9D4A3E29DB7}"/>
              </a:ext>
            </a:extLst>
          </p:cNvPr>
          <p:cNvSpPr txBox="1">
            <a:spLocks/>
          </p:cNvSpPr>
          <p:nvPr/>
        </p:nvSpPr>
        <p:spPr>
          <a:xfrm>
            <a:off x="838200" y="156389"/>
            <a:ext cx="11060575" cy="1278871"/>
          </a:xfrm>
          <a:prstGeom prst="rect">
            <a:avLst/>
          </a:prstGeom>
        </p:spPr>
        <p:txBody>
          <a:bodyPr/>
          <a:lstStyle>
            <a:lvl1pPr algn="l" defTabSz="457200" rtl="0" eaLnBrk="1" latinLnBrk="0" hangingPunct="1">
              <a:spcBef>
                <a:spcPct val="0"/>
              </a:spcBef>
              <a:buNone/>
              <a:defRPr sz="4000" kern="1200" baseline="0">
                <a:solidFill>
                  <a:schemeClr val="bg1"/>
                </a:solidFill>
                <a:latin typeface="Roboto"/>
                <a:ea typeface="+mj-ea"/>
                <a:cs typeface="Roboto"/>
              </a:defRPr>
            </a:lvl1pPr>
          </a:lstStyle>
          <a:p>
            <a:r>
              <a:rPr lang="en-CA" dirty="0"/>
              <a:t>The Who | Wind load design for </a:t>
            </a:r>
            <a:r>
              <a:rPr lang="en-CA" b="1" u="sng" dirty="0"/>
              <a:t>Existing	</a:t>
            </a:r>
            <a:r>
              <a:rPr lang="en-CA" b="1" dirty="0"/>
              <a:t>							  	 </a:t>
            </a:r>
            <a:r>
              <a:rPr lang="en-CA" b="1" u="sng" dirty="0"/>
              <a:t>Building upgrades (Part 9 &amp; 3)</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7AD74B5-5688-65F5-2B2D-B635D44EC074}"/>
                  </a:ext>
                </a:extLst>
              </p14:cNvPr>
              <p14:cNvContentPartPr/>
              <p14:nvPr/>
            </p14:nvContentPartPr>
            <p14:xfrm>
              <a:off x="2286180" y="5714999"/>
              <a:ext cx="9100130" cy="160271"/>
            </p14:xfrm>
          </p:contentPart>
        </mc:Choice>
        <mc:Fallback xmlns="">
          <p:pic>
            <p:nvPicPr>
              <p:cNvPr id="8" name="Ink 7">
                <a:extLst>
                  <a:ext uri="{FF2B5EF4-FFF2-40B4-BE49-F238E27FC236}">
                    <a16:creationId xmlns:a16="http://schemas.microsoft.com/office/drawing/2014/main" id="{C7AD74B5-5688-65F5-2B2D-B635D44EC074}"/>
                  </a:ext>
                </a:extLst>
              </p:cNvPr>
              <p:cNvPicPr/>
              <p:nvPr/>
            </p:nvPicPr>
            <p:blipFill>
              <a:blip r:embed="rId4"/>
              <a:stretch>
                <a:fillRect/>
              </a:stretch>
            </p:blipFill>
            <p:spPr>
              <a:xfrm>
                <a:off x="2232178" y="5606951"/>
                <a:ext cx="9207775" cy="37600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6FCB841-135B-26D9-D031-4AF9E4EFE9DC}"/>
                  </a:ext>
                </a:extLst>
              </p14:cNvPr>
              <p14:cNvContentPartPr/>
              <p14:nvPr/>
            </p14:nvContentPartPr>
            <p14:xfrm>
              <a:off x="2286180" y="6141995"/>
              <a:ext cx="2358360" cy="35640"/>
            </p14:xfrm>
          </p:contentPart>
        </mc:Choice>
        <mc:Fallback xmlns="">
          <p:pic>
            <p:nvPicPr>
              <p:cNvPr id="9" name="Ink 8">
                <a:extLst>
                  <a:ext uri="{FF2B5EF4-FFF2-40B4-BE49-F238E27FC236}">
                    <a16:creationId xmlns:a16="http://schemas.microsoft.com/office/drawing/2014/main" id="{76FCB841-135B-26D9-D031-4AF9E4EFE9DC}"/>
                  </a:ext>
                </a:extLst>
              </p:cNvPr>
              <p:cNvPicPr/>
              <p:nvPr/>
            </p:nvPicPr>
            <p:blipFill>
              <a:blip r:embed="rId6"/>
              <a:stretch>
                <a:fillRect/>
              </a:stretch>
            </p:blipFill>
            <p:spPr>
              <a:xfrm>
                <a:off x="2232180" y="6033995"/>
                <a:ext cx="2466000" cy="251280"/>
              </a:xfrm>
              <a:prstGeom prst="rect">
                <a:avLst/>
              </a:prstGeom>
            </p:spPr>
          </p:pic>
        </mc:Fallback>
      </mc:AlternateContent>
      <p:sp>
        <p:nvSpPr>
          <p:cNvPr id="5" name="TextBox 4">
            <a:extLst>
              <a:ext uri="{FF2B5EF4-FFF2-40B4-BE49-F238E27FC236}">
                <a16:creationId xmlns:a16="http://schemas.microsoft.com/office/drawing/2014/main" id="{C14DA98F-7E12-B38F-2A92-07EC360EEA1E}"/>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396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left)">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E863-9CFA-6331-59C2-0A113C57E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81058-6B04-F647-4602-14BD0B65C07A}"/>
              </a:ext>
            </a:extLst>
          </p:cNvPr>
          <p:cNvSpPr>
            <a:spLocks noGrp="1"/>
          </p:cNvSpPr>
          <p:nvPr>
            <p:ph type="title"/>
          </p:nvPr>
        </p:nvSpPr>
        <p:spPr>
          <a:xfrm>
            <a:off x="709383" y="1139690"/>
            <a:ext cx="8110526" cy="2289310"/>
          </a:xfrm>
        </p:spPr>
        <p:txBody>
          <a:bodyPr/>
          <a:lstStyle/>
          <a:p>
            <a:r>
              <a:rPr lang="en-CA" sz="6000" dirty="0"/>
              <a:t>The How</a:t>
            </a:r>
            <a:br>
              <a:rPr lang="en-CA" dirty="0"/>
            </a:br>
            <a:br>
              <a:rPr lang="en-CA" dirty="0"/>
            </a:br>
            <a:r>
              <a:rPr lang="en-CA" dirty="0" err="1"/>
              <a:t>How</a:t>
            </a:r>
            <a:r>
              <a:rPr lang="en-CA" dirty="0"/>
              <a:t> to complete Code Compliant Wind Load Design</a:t>
            </a:r>
          </a:p>
        </p:txBody>
      </p:sp>
    </p:spTree>
    <p:extLst>
      <p:ext uri="{BB962C8B-B14F-4D97-AF65-F5344CB8AC3E}">
        <p14:creationId xmlns:p14="http://schemas.microsoft.com/office/powerpoint/2010/main" val="21690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3F71-C1D3-0BFE-A918-291C06789C0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3015C80-A399-E945-6F09-59F82F96D53A}"/>
              </a:ext>
            </a:extLst>
          </p:cNvPr>
          <p:cNvSpPr>
            <a:spLocks noGrp="1"/>
          </p:cNvSpPr>
          <p:nvPr>
            <p:ph type="title"/>
          </p:nvPr>
        </p:nvSpPr>
        <p:spPr>
          <a:xfrm>
            <a:off x="838200" y="360807"/>
            <a:ext cx="10515600" cy="971662"/>
          </a:xfrm>
        </p:spPr>
        <p:txBody>
          <a:bodyPr/>
          <a:lstStyle/>
          <a:p>
            <a:r>
              <a:rPr lang="en-CA" dirty="0"/>
              <a:t>The How | How to Perform Wind load design</a:t>
            </a:r>
            <a:endParaRPr lang="en-CA" u="sng" dirty="0"/>
          </a:p>
        </p:txBody>
      </p:sp>
      <p:sp>
        <p:nvSpPr>
          <p:cNvPr id="11" name="TextBox 10">
            <a:extLst>
              <a:ext uri="{FF2B5EF4-FFF2-40B4-BE49-F238E27FC236}">
                <a16:creationId xmlns:a16="http://schemas.microsoft.com/office/drawing/2014/main" id="{C456190E-08CD-8CCF-9006-29A4DDDD1D28}"/>
              </a:ext>
            </a:extLst>
          </p:cNvPr>
          <p:cNvSpPr txBox="1"/>
          <p:nvPr/>
        </p:nvSpPr>
        <p:spPr>
          <a:xfrm>
            <a:off x="838200" y="1972878"/>
            <a:ext cx="10515600" cy="4524315"/>
          </a:xfrm>
          <a:prstGeom prst="rect">
            <a:avLst/>
          </a:prstGeom>
          <a:noFill/>
        </p:spPr>
        <p:txBody>
          <a:bodyPr wrap="square">
            <a:spAutoFit/>
          </a:bodyPr>
          <a:lstStyle/>
          <a:p>
            <a:pPr marL="457200" indent="-457200">
              <a:buAutoNum type="arabicPeriod"/>
            </a:pPr>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Critical to understand there are  </a:t>
            </a:r>
            <a:r>
              <a:rPr kumimoji="0" lang="en-CA" sz="3000" b="1" i="0" u="sng"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2</a:t>
            </a:r>
            <a:r>
              <a:rPr kumimoji="0" lang="en-CA" sz="3000" b="1" i="0" u="sng"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steps</a:t>
            </a:r>
            <a:r>
              <a:rPr kumimoji="0" lang="en-CA" sz="3000" b="1" i="0"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a:t>
            </a:r>
            <a:r>
              <a:rPr kumimoji="0" lang="en-CA" sz="2400" b="0" i="0" u="none" strike="noStrike" kern="1200" cap="none" spc="0" normalizeH="0" noProof="0" dirty="0">
                <a:ln>
                  <a:noFill/>
                </a:ln>
                <a:solidFill>
                  <a:srgbClr val="2D2D2D"/>
                </a:solidFill>
                <a:effectLst/>
                <a:uLnTx/>
                <a:uFillTx/>
                <a:latin typeface="Roboto Light"/>
                <a:ea typeface="+mn-ea"/>
                <a:cs typeface="Roboto Light"/>
              </a:rPr>
              <a:t>to </a:t>
            </a:r>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designing / specifying wind loads for roofs and cladding systems:</a:t>
            </a:r>
          </a:p>
          <a:p>
            <a:pPr marL="457200" indent="-457200">
              <a:buAutoNum type="arabicPeriod"/>
            </a:pPr>
            <a:endPar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pPr marL="1371600" lvl="2" indent="-457200">
              <a:buAutoNum type="arabicPeriod"/>
            </a:pPr>
            <a:r>
              <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Step 1 - Determine</a:t>
            </a:r>
            <a:r>
              <a:rPr kumimoji="0" lang="en-CA" sz="2400" b="1" i="0" u="none"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the </a:t>
            </a:r>
            <a:r>
              <a:rPr kumimoji="0" lang="en-CA" sz="2400" b="1" i="0" u="none" strike="noStrike" kern="1200" cap="none" spc="0" normalizeH="0" noProof="0" dirty="0">
                <a:ln>
                  <a:noFill/>
                </a:ln>
                <a:solidFill>
                  <a:srgbClr val="FF0000"/>
                </a:solidFill>
                <a:effectLst/>
                <a:uLnTx/>
                <a:uFillTx/>
                <a:latin typeface="Roboto Black" panose="02000000000000000000" pitchFamily="2" charset="0"/>
                <a:ea typeface="Roboto Black" panose="02000000000000000000" pitchFamily="2" charset="0"/>
                <a:cs typeface="Roboto Black" panose="02000000000000000000" pitchFamily="2" charset="0"/>
              </a:rPr>
              <a:t>wind load requirements </a:t>
            </a:r>
            <a:r>
              <a:rPr kumimoji="0" lang="en-CA" sz="2400" b="1" i="0" u="none"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for the 	specific site, exposure, building geometry, importance, etc.</a:t>
            </a:r>
          </a:p>
          <a:p>
            <a:pPr lvl="2"/>
            <a:endParaRPr kumimoji="0" lang="en-CA" sz="2400" b="1" i="0" u="none"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1371600" lvl="2" indent="-457200">
              <a:buAutoNum type="arabicPeriod" startAt="2"/>
            </a:pP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Step 2 - Design the </a:t>
            </a:r>
            <a:r>
              <a:rPr lang="en-CA" sz="2400" b="1" dirty="0">
                <a:solidFill>
                  <a:srgbClr val="00B0F0"/>
                </a:solidFill>
                <a:latin typeface="Roboto Black" panose="02000000000000000000" pitchFamily="2" charset="0"/>
                <a:ea typeface="Roboto Black" panose="02000000000000000000" pitchFamily="2" charset="0"/>
                <a:cs typeface="Roboto Black" panose="02000000000000000000" pitchFamily="2" charset="0"/>
              </a:rPr>
              <a:t>attachment of the system to resist the </a:t>
            </a: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wind load requirements determined in Step 1.</a:t>
            </a:r>
          </a:p>
          <a:p>
            <a:pPr marL="1371600" lvl="2" indent="-457200">
              <a:buAutoNum type="arabicPeriod" startAt="2"/>
            </a:pPr>
            <a:endParaRPr lang="en-CA" sz="2400" b="1" dirty="0">
              <a:solidFill>
                <a:srgbClr val="2D2D2D"/>
              </a:solidFill>
              <a:latin typeface="Roboto Light"/>
              <a:cs typeface="Roboto Light"/>
            </a:endParaRPr>
          </a:p>
          <a:p>
            <a:pPr lvl="2"/>
            <a:r>
              <a:rPr lang="en-CA" sz="2400" dirty="0">
                <a:solidFill>
                  <a:srgbClr val="2D2D2D"/>
                </a:solidFill>
                <a:latin typeface="Roboto Light"/>
                <a:cs typeface="Roboto Light"/>
              </a:rPr>
              <a:t>The code provides a pathway for both.</a:t>
            </a:r>
          </a:p>
          <a:p>
            <a:pPr lvl="2"/>
            <a:endParaRPr lang="en-CA" sz="2000" dirty="0">
              <a:solidFill>
                <a:srgbClr val="2D2D2D"/>
              </a:solidFill>
              <a:latin typeface="Roboto Light"/>
              <a:cs typeface="Roboto Light"/>
            </a:endParaRPr>
          </a:p>
          <a:p>
            <a:endParaRPr lang="en-CA" dirty="0"/>
          </a:p>
        </p:txBody>
      </p:sp>
      <p:sp>
        <p:nvSpPr>
          <p:cNvPr id="3" name="TextBox 2">
            <a:extLst>
              <a:ext uri="{FF2B5EF4-FFF2-40B4-BE49-F238E27FC236}">
                <a16:creationId xmlns:a16="http://schemas.microsoft.com/office/drawing/2014/main" id="{E1E9F8D1-EA49-F13F-B190-CCFB2A4A71E5}"/>
              </a:ext>
            </a:extLst>
          </p:cNvPr>
          <p:cNvSpPr txBox="1"/>
          <p:nvPr/>
        </p:nvSpPr>
        <p:spPr>
          <a:xfrm>
            <a:off x="838200" y="5994511"/>
            <a:ext cx="8618316" cy="430887"/>
          </a:xfrm>
          <a:prstGeom prst="rect">
            <a:avLst/>
          </a:prstGeom>
          <a:noFill/>
        </p:spPr>
        <p:txBody>
          <a:bodyPr wrap="square">
            <a:spAutoFit/>
          </a:bodyPr>
          <a:lstStyle/>
          <a:p>
            <a:pPr lvl="2"/>
            <a:r>
              <a:rPr lang="en-CA" sz="2200" i="1" dirty="0">
                <a:solidFill>
                  <a:srgbClr val="2D2D2D"/>
                </a:solidFill>
                <a:latin typeface="Roboto Light"/>
                <a:cs typeface="Roboto Light"/>
              </a:rPr>
              <a:t>&gt;&gt;&gt;   Looking at Part 3 - New Building - Roof  &gt;&gt;&gt;</a:t>
            </a:r>
          </a:p>
        </p:txBody>
      </p:sp>
      <p:sp>
        <p:nvSpPr>
          <p:cNvPr id="4" name="TextBox 3">
            <a:extLst>
              <a:ext uri="{FF2B5EF4-FFF2-40B4-BE49-F238E27FC236}">
                <a16:creationId xmlns:a16="http://schemas.microsoft.com/office/drawing/2014/main" id="{78F4C45F-4386-C6E5-CD31-C97A5808C526}"/>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297988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wipe(left)">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4"/>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9A264-8199-36DF-9295-51F168D5BC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E119FB-A01D-2EA9-812D-057C0B410AC9}"/>
              </a:ext>
            </a:extLst>
          </p:cNvPr>
          <p:cNvPicPr>
            <a:picLocks noChangeAspect="1"/>
          </p:cNvPicPr>
          <p:nvPr/>
        </p:nvPicPr>
        <p:blipFill>
          <a:blip r:embed="rId3"/>
          <a:stretch>
            <a:fillRect/>
          </a:stretch>
        </p:blipFill>
        <p:spPr>
          <a:xfrm>
            <a:off x="1226916" y="1851949"/>
            <a:ext cx="8885378" cy="4645243"/>
          </a:xfrm>
          <a:prstGeom prst="rect">
            <a:avLst/>
          </a:prstGeom>
        </p:spPr>
      </p:pic>
      <p:sp>
        <p:nvSpPr>
          <p:cNvPr id="4" name="Rectangle 3">
            <a:extLst>
              <a:ext uri="{FF2B5EF4-FFF2-40B4-BE49-F238E27FC236}">
                <a16:creationId xmlns:a16="http://schemas.microsoft.com/office/drawing/2014/main" id="{992495B2-4646-E390-AF2E-76242FFB545D}"/>
              </a:ext>
            </a:extLst>
          </p:cNvPr>
          <p:cNvSpPr/>
          <p:nvPr/>
        </p:nvSpPr>
        <p:spPr>
          <a:xfrm>
            <a:off x="2673752" y="4132163"/>
            <a:ext cx="5208607" cy="960698"/>
          </a:xfrm>
          <a:prstGeom prst="rect">
            <a:avLst/>
          </a:prstGeom>
          <a:noFill/>
          <a:ln w="730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33230417-B382-0EEE-C1D1-42AAA08557E3}"/>
              </a:ext>
            </a:extLst>
          </p:cNvPr>
          <p:cNvSpPr>
            <a:spLocks noGrp="1"/>
          </p:cNvSpPr>
          <p:nvPr>
            <p:ph type="title"/>
          </p:nvPr>
        </p:nvSpPr>
        <p:spPr>
          <a:xfrm>
            <a:off x="838200" y="360807"/>
            <a:ext cx="10515600" cy="971662"/>
          </a:xfrm>
        </p:spPr>
        <p:txBody>
          <a:bodyPr/>
          <a:lstStyle/>
          <a:p>
            <a:r>
              <a:rPr lang="en-CA" dirty="0"/>
              <a:t>The How | </a:t>
            </a:r>
            <a:r>
              <a:rPr lang="en-CA" b="1" dirty="0"/>
              <a:t>Step 1: </a:t>
            </a:r>
            <a:r>
              <a:rPr lang="en-CA" dirty="0"/>
              <a:t>Part 4 - Wind load design</a:t>
            </a:r>
            <a:endParaRPr lang="en-CA" b="1" u="sng" dirty="0"/>
          </a:p>
        </p:txBody>
      </p:sp>
      <p:sp>
        <p:nvSpPr>
          <p:cNvPr id="5" name="TextBox 4">
            <a:extLst>
              <a:ext uri="{FF2B5EF4-FFF2-40B4-BE49-F238E27FC236}">
                <a16:creationId xmlns:a16="http://schemas.microsoft.com/office/drawing/2014/main" id="{310F774F-79CC-A8B4-1103-AAD0ADC469A9}"/>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42386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53696-CF04-AFCC-54CB-6BCE6F9C445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2F92224-02BD-5A89-C824-E17D60C76C38}"/>
              </a:ext>
            </a:extLst>
          </p:cNvPr>
          <p:cNvSpPr>
            <a:spLocks noGrp="1"/>
          </p:cNvSpPr>
          <p:nvPr>
            <p:ph type="title"/>
          </p:nvPr>
        </p:nvSpPr>
        <p:spPr>
          <a:xfrm>
            <a:off x="838200" y="360807"/>
            <a:ext cx="10515600" cy="971662"/>
          </a:xfrm>
        </p:spPr>
        <p:txBody>
          <a:bodyPr/>
          <a:lstStyle/>
          <a:p>
            <a:r>
              <a:rPr lang="en-CA" dirty="0"/>
              <a:t>The How | </a:t>
            </a:r>
            <a:r>
              <a:rPr lang="en-CA" b="1" dirty="0"/>
              <a:t>Step 1: </a:t>
            </a:r>
            <a:r>
              <a:rPr lang="en-CA" dirty="0"/>
              <a:t>Part 4 - Wind load design</a:t>
            </a:r>
            <a:endParaRPr lang="en-CA" b="1" u="sng" dirty="0"/>
          </a:p>
        </p:txBody>
      </p:sp>
      <p:pic>
        <p:nvPicPr>
          <p:cNvPr id="8" name="Picture 7">
            <a:extLst>
              <a:ext uri="{FF2B5EF4-FFF2-40B4-BE49-F238E27FC236}">
                <a16:creationId xmlns:a16="http://schemas.microsoft.com/office/drawing/2014/main" id="{5B757830-EE46-464C-CAA2-D63CF325060F}"/>
              </a:ext>
            </a:extLst>
          </p:cNvPr>
          <p:cNvPicPr>
            <a:picLocks noChangeAspect="1"/>
          </p:cNvPicPr>
          <p:nvPr/>
        </p:nvPicPr>
        <p:blipFill>
          <a:blip r:embed="rId3"/>
          <a:stretch>
            <a:fillRect/>
          </a:stretch>
        </p:blipFill>
        <p:spPr>
          <a:xfrm>
            <a:off x="95338" y="2051815"/>
            <a:ext cx="12226001" cy="1898248"/>
          </a:xfrm>
          <a:prstGeom prst="rect">
            <a:avLst/>
          </a:prstGeom>
        </p:spPr>
      </p:pic>
      <p:pic>
        <p:nvPicPr>
          <p:cNvPr id="5" name="Picture 4" descr="A logo of a company&#10;&#10;AI-generated content may be incorrect.">
            <a:extLst>
              <a:ext uri="{FF2B5EF4-FFF2-40B4-BE49-F238E27FC236}">
                <a16:creationId xmlns:a16="http://schemas.microsoft.com/office/drawing/2014/main" id="{5353ADF5-45C9-3A71-C071-C3C473438B32}"/>
              </a:ext>
            </a:extLst>
          </p:cNvPr>
          <p:cNvPicPr>
            <a:picLocks noChangeAspect="1"/>
          </p:cNvPicPr>
          <p:nvPr/>
        </p:nvPicPr>
        <p:blipFill>
          <a:blip r:embed="rId4"/>
          <a:stretch>
            <a:fillRect/>
          </a:stretch>
        </p:blipFill>
        <p:spPr>
          <a:xfrm>
            <a:off x="2419829" y="4425534"/>
            <a:ext cx="3942871" cy="1467266"/>
          </a:xfrm>
          <a:prstGeom prst="rect">
            <a:avLst/>
          </a:prstGeom>
          <a:ln>
            <a:solidFill>
              <a:schemeClr val="tx1"/>
            </a:solidFill>
          </a:ln>
        </p:spPr>
      </p:pic>
      <p:pic>
        <p:nvPicPr>
          <p:cNvPr id="4" name="Picture 3">
            <a:extLst>
              <a:ext uri="{FF2B5EF4-FFF2-40B4-BE49-F238E27FC236}">
                <a16:creationId xmlns:a16="http://schemas.microsoft.com/office/drawing/2014/main" id="{4CAB9882-A49D-04BA-629B-2CD9B8FB221F}"/>
              </a:ext>
            </a:extLst>
          </p:cNvPr>
          <p:cNvPicPr>
            <a:picLocks noChangeAspect="1"/>
          </p:cNvPicPr>
          <p:nvPr/>
        </p:nvPicPr>
        <p:blipFill>
          <a:blip r:embed="rId5"/>
          <a:stretch>
            <a:fillRect/>
          </a:stretch>
        </p:blipFill>
        <p:spPr>
          <a:xfrm>
            <a:off x="6686640" y="4425534"/>
            <a:ext cx="5048160" cy="1971109"/>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47D8C2D8-051B-EF71-87D1-593B1DC85590}"/>
              </a:ext>
            </a:extLst>
          </p:cNvPr>
          <p:cNvCxnSpPr/>
          <p:nvPr/>
        </p:nvCxnSpPr>
        <p:spPr>
          <a:xfrm flipH="1">
            <a:off x="9728200" y="5791200"/>
            <a:ext cx="889000" cy="0"/>
          </a:xfrm>
          <a:prstGeom prst="straightConnector1">
            <a:avLst/>
          </a:prstGeom>
          <a:ln w="666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E47B00F-767E-F3FC-CE2D-67DD05336488}"/>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5265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715E3-2CA6-277A-1188-9CC2CCB0C54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0C2DFC9-691D-20C2-8863-94C06228C0D0}"/>
              </a:ext>
            </a:extLst>
          </p:cNvPr>
          <p:cNvSpPr>
            <a:spLocks noGrp="1"/>
          </p:cNvSpPr>
          <p:nvPr>
            <p:ph type="title"/>
          </p:nvPr>
        </p:nvSpPr>
        <p:spPr>
          <a:xfrm>
            <a:off x="838200" y="360807"/>
            <a:ext cx="10515600" cy="971662"/>
          </a:xfrm>
        </p:spPr>
        <p:txBody>
          <a:bodyPr/>
          <a:lstStyle/>
          <a:p>
            <a:r>
              <a:rPr lang="en-CA" dirty="0"/>
              <a:t>The How | </a:t>
            </a:r>
            <a:r>
              <a:rPr lang="en-CA" b="1" dirty="0"/>
              <a:t>Step 1: </a:t>
            </a:r>
            <a:r>
              <a:rPr lang="en-CA" dirty="0"/>
              <a:t>Part 4 - Wind load design</a:t>
            </a:r>
            <a:endParaRPr lang="en-CA" b="1" u="sng" dirty="0"/>
          </a:p>
        </p:txBody>
      </p:sp>
      <p:pic>
        <p:nvPicPr>
          <p:cNvPr id="2" name="Picture 1" descr="A paper with text and equations&#10;&#10;AI-generated content may be incorrect.">
            <a:extLst>
              <a:ext uri="{FF2B5EF4-FFF2-40B4-BE49-F238E27FC236}">
                <a16:creationId xmlns:a16="http://schemas.microsoft.com/office/drawing/2014/main" id="{95C9D666-EBA4-B0C0-3E40-BB8E62326935}"/>
              </a:ext>
            </a:extLst>
          </p:cNvPr>
          <p:cNvPicPr>
            <a:picLocks noChangeAspect="1"/>
          </p:cNvPicPr>
          <p:nvPr/>
        </p:nvPicPr>
        <p:blipFill>
          <a:blip r:embed="rId3"/>
          <a:stretch>
            <a:fillRect/>
          </a:stretch>
        </p:blipFill>
        <p:spPr>
          <a:xfrm>
            <a:off x="508000" y="1803400"/>
            <a:ext cx="4538645" cy="4693793"/>
          </a:xfrm>
          <a:prstGeom prst="rect">
            <a:avLst/>
          </a:prstGeom>
          <a:ln>
            <a:solidFill>
              <a:schemeClr val="tx1"/>
            </a:solidFill>
          </a:ln>
        </p:spPr>
      </p:pic>
      <p:pic>
        <p:nvPicPr>
          <p:cNvPr id="10" name="Picture 9">
            <a:extLst>
              <a:ext uri="{FF2B5EF4-FFF2-40B4-BE49-F238E27FC236}">
                <a16:creationId xmlns:a16="http://schemas.microsoft.com/office/drawing/2014/main" id="{C535D414-6EC2-9B92-1357-8719A0F66947}"/>
              </a:ext>
            </a:extLst>
          </p:cNvPr>
          <p:cNvPicPr>
            <a:picLocks noChangeAspect="1"/>
          </p:cNvPicPr>
          <p:nvPr/>
        </p:nvPicPr>
        <p:blipFill>
          <a:blip r:embed="rId4"/>
          <a:stretch>
            <a:fillRect/>
          </a:stretch>
        </p:blipFill>
        <p:spPr>
          <a:xfrm>
            <a:off x="6096000" y="2343384"/>
            <a:ext cx="5560685" cy="3524016"/>
          </a:xfrm>
          <a:prstGeom prst="rect">
            <a:avLst/>
          </a:prstGeom>
        </p:spPr>
      </p:pic>
      <p:sp>
        <p:nvSpPr>
          <p:cNvPr id="4" name="TextBox 3">
            <a:extLst>
              <a:ext uri="{FF2B5EF4-FFF2-40B4-BE49-F238E27FC236}">
                <a16:creationId xmlns:a16="http://schemas.microsoft.com/office/drawing/2014/main" id="{2CFB5955-65FB-21E0-05E4-ABA80A866C04}"/>
              </a:ext>
            </a:extLst>
          </p:cNvPr>
          <p:cNvSpPr txBox="1"/>
          <p:nvPr/>
        </p:nvSpPr>
        <p:spPr>
          <a:xfrm>
            <a:off x="0" y="6519446"/>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6047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8E8E-71E5-3F2A-D362-84247A840C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B2821C-B6C7-2504-55C9-AC24E50D72DC}"/>
              </a:ext>
            </a:extLst>
          </p:cNvPr>
          <p:cNvSpPr txBox="1"/>
          <p:nvPr/>
        </p:nvSpPr>
        <p:spPr>
          <a:xfrm>
            <a:off x="274320" y="2170361"/>
            <a:ext cx="11079480" cy="2215991"/>
          </a:xfrm>
          <a:prstGeom prst="rect">
            <a:avLst/>
          </a:prstGeom>
          <a:noFill/>
        </p:spPr>
        <p:txBody>
          <a:bodyPr wrap="square">
            <a:spAutoFit/>
          </a:bodyPr>
          <a:lstStyle/>
          <a:p>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   		  </a:t>
            </a:r>
            <a:r>
              <a:rPr lang="en-CA" sz="2400" dirty="0">
                <a:solidFill>
                  <a:srgbClr val="2D2D2D"/>
                </a:solidFill>
                <a:latin typeface="Roboto Light"/>
                <a:cs typeface="Roboto Light"/>
              </a:rPr>
              <a:t> .1	Part 5 – 5.2.  Loads and Procedures.</a:t>
            </a:r>
          </a:p>
          <a:p>
            <a:pPr lvl="4"/>
            <a:r>
              <a:rPr lang="en-CA" sz="2400" dirty="0">
                <a:solidFill>
                  <a:srgbClr val="2D2D2D"/>
                </a:solidFill>
                <a:latin typeface="Roboto Light"/>
                <a:cs typeface="Roboto Light"/>
              </a:rPr>
              <a:t>   </a:t>
            </a:r>
          </a:p>
          <a:p>
            <a:pPr lvl="4"/>
            <a:r>
              <a:rPr lang="en-CA" sz="2400" dirty="0">
                <a:solidFill>
                  <a:srgbClr val="2D2D2D"/>
                </a:solidFill>
                <a:latin typeface="Roboto Light"/>
                <a:cs typeface="Roboto Light"/>
              </a:rPr>
              <a:t>   .2	Part 4 - Structural.</a:t>
            </a:r>
          </a:p>
          <a:p>
            <a:pPr lvl="4"/>
            <a:endParaRPr lang="en-CA" sz="2400" dirty="0">
              <a:solidFill>
                <a:srgbClr val="2D2D2D"/>
              </a:solidFill>
              <a:latin typeface="Roboto Light"/>
              <a:cs typeface="Roboto Light"/>
            </a:endParaRPr>
          </a:p>
          <a:p>
            <a:pPr lvl="4"/>
            <a:r>
              <a:rPr lang="en-CA" sz="2400" dirty="0">
                <a:solidFill>
                  <a:srgbClr val="2D2D2D"/>
                </a:solidFill>
                <a:latin typeface="Roboto Light"/>
                <a:cs typeface="Roboto Light"/>
              </a:rPr>
              <a:t>   .3	RCABC has several articles on this.</a:t>
            </a:r>
          </a:p>
          <a:p>
            <a:endParaRPr lang="en-CA" dirty="0"/>
          </a:p>
        </p:txBody>
      </p:sp>
      <p:sp>
        <p:nvSpPr>
          <p:cNvPr id="9" name="Title 1">
            <a:extLst>
              <a:ext uri="{FF2B5EF4-FFF2-40B4-BE49-F238E27FC236}">
                <a16:creationId xmlns:a16="http://schemas.microsoft.com/office/drawing/2014/main" id="{A889153F-4098-6D5F-DB42-22E0AC24EE26}"/>
              </a:ext>
            </a:extLst>
          </p:cNvPr>
          <p:cNvSpPr>
            <a:spLocks noGrp="1"/>
          </p:cNvSpPr>
          <p:nvPr>
            <p:ph type="title"/>
          </p:nvPr>
        </p:nvSpPr>
        <p:spPr>
          <a:xfrm>
            <a:off x="858701" y="214032"/>
            <a:ext cx="11687629" cy="971662"/>
          </a:xfrm>
        </p:spPr>
        <p:txBody>
          <a:bodyPr/>
          <a:lstStyle/>
          <a:p>
            <a:pPr marL="2419350" indent="-2419350"/>
            <a:r>
              <a:rPr lang="en-CA" dirty="0"/>
              <a:t>The How | </a:t>
            </a:r>
            <a:r>
              <a:rPr lang="en-CA" b="1" dirty="0"/>
              <a:t>Step 2: </a:t>
            </a:r>
            <a:r>
              <a:rPr lang="en-CA" dirty="0"/>
              <a:t>Part 4/5 </a:t>
            </a:r>
            <a:br>
              <a:rPr lang="en-CA" dirty="0"/>
            </a:br>
            <a:r>
              <a:rPr lang="en-CA" dirty="0"/>
              <a:t>Design the Attachment</a:t>
            </a:r>
            <a:endParaRPr lang="en-CA" b="1" u="sng" dirty="0"/>
          </a:p>
        </p:txBody>
      </p:sp>
      <p:sp>
        <p:nvSpPr>
          <p:cNvPr id="4" name="TextBox 3">
            <a:extLst>
              <a:ext uri="{FF2B5EF4-FFF2-40B4-BE49-F238E27FC236}">
                <a16:creationId xmlns:a16="http://schemas.microsoft.com/office/drawing/2014/main" id="{1820AD90-4215-52D9-D139-1CD24AECB33C}"/>
              </a:ext>
            </a:extLst>
          </p:cNvPr>
          <p:cNvSpPr txBox="1"/>
          <p:nvPr/>
        </p:nvSpPr>
        <p:spPr>
          <a:xfrm>
            <a:off x="-436880" y="4487012"/>
            <a:ext cx="11536680" cy="830997"/>
          </a:xfrm>
          <a:prstGeom prst="rect">
            <a:avLst/>
          </a:prstGeom>
          <a:noFill/>
        </p:spPr>
        <p:txBody>
          <a:bodyPr wrap="square">
            <a:spAutoFit/>
          </a:bodyPr>
          <a:lstStyle/>
          <a:p>
            <a:pPr lvl="6"/>
            <a:r>
              <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Section 5.2.2 says that the structural attachment of the roof component / assembly can  </a:t>
            </a:r>
            <a:r>
              <a:rPr lang="en-CA" sz="2400" u="sng"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Also</a:t>
            </a:r>
            <a:r>
              <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be confirmed in  </a:t>
            </a:r>
            <a:r>
              <a:rPr lang="en-CA" sz="2400" u="sng"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3 ways …</a:t>
            </a:r>
            <a:endParaRPr kumimoji="0" lang="en-CA" sz="2400" b="0" i="0" u="sng"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5" name="TextBox 4">
            <a:extLst>
              <a:ext uri="{FF2B5EF4-FFF2-40B4-BE49-F238E27FC236}">
                <a16:creationId xmlns:a16="http://schemas.microsoft.com/office/drawing/2014/main" id="{13DE35E1-798B-3503-AFEF-E9F1757F17A5}"/>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18475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2C3F-D183-15DF-FD8D-F28993C355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7EE02A-156A-DB5A-BC20-8CC117019794}"/>
              </a:ext>
            </a:extLst>
          </p:cNvPr>
          <p:cNvSpPr txBox="1"/>
          <p:nvPr/>
        </p:nvSpPr>
        <p:spPr>
          <a:xfrm>
            <a:off x="838200" y="1951672"/>
            <a:ext cx="4798671" cy="1477328"/>
          </a:xfrm>
          <a:prstGeom prst="rect">
            <a:avLst/>
          </a:prstGeom>
          <a:noFill/>
        </p:spPr>
        <p:txBody>
          <a:bodyPr wrap="square">
            <a:spAutoFit/>
          </a:bodyPr>
          <a:lstStyle/>
          <a:p>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1</a:t>
            </a:r>
            <a:r>
              <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a:t>
            </a:r>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	</a:t>
            </a:r>
            <a:r>
              <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CSA A123.21</a:t>
            </a:r>
          </a:p>
          <a:p>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	Test method for membrane 	roofing systems. </a:t>
            </a:r>
          </a:p>
          <a:p>
            <a:endParaRPr lang="en-CA" dirty="0"/>
          </a:p>
        </p:txBody>
      </p:sp>
      <p:pic>
        <p:nvPicPr>
          <p:cNvPr id="9" name="Picture 8">
            <a:extLst>
              <a:ext uri="{FF2B5EF4-FFF2-40B4-BE49-F238E27FC236}">
                <a16:creationId xmlns:a16="http://schemas.microsoft.com/office/drawing/2014/main" id="{49BC6F43-EE2B-0247-1EAF-938BB668F5CC}"/>
              </a:ext>
            </a:extLst>
          </p:cNvPr>
          <p:cNvPicPr>
            <a:picLocks noChangeAspect="1"/>
          </p:cNvPicPr>
          <p:nvPr/>
        </p:nvPicPr>
        <p:blipFill>
          <a:blip r:embed="rId3"/>
          <a:stretch>
            <a:fillRect/>
          </a:stretch>
        </p:blipFill>
        <p:spPr>
          <a:xfrm>
            <a:off x="6555131" y="1864103"/>
            <a:ext cx="3557482" cy="4660752"/>
          </a:xfrm>
          <a:prstGeom prst="rect">
            <a:avLst/>
          </a:prstGeom>
          <a:ln>
            <a:solidFill>
              <a:schemeClr val="tx1"/>
            </a:solidFill>
          </a:ln>
        </p:spPr>
      </p:pic>
      <p:sp>
        <p:nvSpPr>
          <p:cNvPr id="6" name="TextBox 5">
            <a:extLst>
              <a:ext uri="{FF2B5EF4-FFF2-40B4-BE49-F238E27FC236}">
                <a16:creationId xmlns:a16="http://schemas.microsoft.com/office/drawing/2014/main" id="{C005D3C0-BDA4-7A16-29AB-81020D32F3DE}"/>
              </a:ext>
            </a:extLst>
          </p:cNvPr>
          <p:cNvSpPr txBox="1"/>
          <p:nvPr/>
        </p:nvSpPr>
        <p:spPr>
          <a:xfrm>
            <a:off x="838200" y="3613666"/>
            <a:ext cx="4798671" cy="1938992"/>
          </a:xfrm>
          <a:prstGeom prst="rect">
            <a:avLst/>
          </a:prstGeom>
          <a:noFill/>
        </p:spPr>
        <p:txBody>
          <a:bodyPr wrap="square">
            <a:spAutoFit/>
          </a:bodyPr>
          <a:lstStyle>
            <a:defPPr>
              <a:defRPr lang="en-US"/>
            </a:defPPr>
            <a:lvl1pPr>
              <a:defRPr sz="2400" b="1">
                <a:solidFill>
                  <a:srgbClr val="2D2D2D"/>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CA" dirty="0"/>
              <a:t>	</a:t>
            </a:r>
            <a:r>
              <a:rPr lang="en-CA" b="0" dirty="0">
                <a:latin typeface="Roboto Light"/>
                <a:ea typeface="+mn-ea"/>
                <a:cs typeface="Roboto Light"/>
              </a:rPr>
              <a:t>Part 5, Section 5.2.2.2, 	5.2.2.2.(4), and Note A-	5.2.2.2(4).</a:t>
            </a:r>
          </a:p>
          <a:p>
            <a:endParaRPr lang="en-CA" b="0" dirty="0">
              <a:latin typeface="Roboto Light"/>
              <a:ea typeface="+mn-ea"/>
              <a:cs typeface="Roboto Light"/>
            </a:endParaRPr>
          </a:p>
          <a:p>
            <a:r>
              <a:rPr lang="en-CA" b="0" dirty="0">
                <a:latin typeface="Roboto Light"/>
                <a:ea typeface="+mn-ea"/>
                <a:cs typeface="Roboto Light"/>
              </a:rPr>
              <a:t>	</a:t>
            </a:r>
            <a:endParaRPr lang="en-CA" dirty="0"/>
          </a:p>
        </p:txBody>
      </p:sp>
      <p:sp>
        <p:nvSpPr>
          <p:cNvPr id="7" name="Title 1">
            <a:extLst>
              <a:ext uri="{FF2B5EF4-FFF2-40B4-BE49-F238E27FC236}">
                <a16:creationId xmlns:a16="http://schemas.microsoft.com/office/drawing/2014/main" id="{BE4D4A6B-A025-5CA8-F2AA-B1BA739D2D27}"/>
              </a:ext>
            </a:extLst>
          </p:cNvPr>
          <p:cNvSpPr>
            <a:spLocks noGrp="1"/>
          </p:cNvSpPr>
          <p:nvPr>
            <p:ph type="title"/>
          </p:nvPr>
        </p:nvSpPr>
        <p:spPr>
          <a:xfrm>
            <a:off x="838200" y="191172"/>
            <a:ext cx="11687629" cy="971662"/>
          </a:xfrm>
        </p:spPr>
        <p:txBody>
          <a:bodyPr/>
          <a:lstStyle/>
          <a:p>
            <a:pPr marL="2419350" indent="-2419350"/>
            <a:r>
              <a:rPr lang="en-CA" dirty="0"/>
              <a:t>The How | </a:t>
            </a:r>
            <a:r>
              <a:rPr lang="en-CA" b="1" dirty="0"/>
              <a:t>Step 2:   </a:t>
            </a:r>
            <a:r>
              <a:rPr lang="en-CA" dirty="0"/>
              <a:t>Part 4/5</a:t>
            </a:r>
            <a:br>
              <a:rPr lang="en-CA" dirty="0"/>
            </a:br>
            <a:r>
              <a:rPr lang="en-CA" dirty="0"/>
              <a:t>Design the Attachment</a:t>
            </a:r>
            <a:endParaRPr lang="en-CA" b="1" u="sng" dirty="0"/>
          </a:p>
        </p:txBody>
      </p:sp>
      <p:sp>
        <p:nvSpPr>
          <p:cNvPr id="3" name="TextBox 2">
            <a:extLst>
              <a:ext uri="{FF2B5EF4-FFF2-40B4-BE49-F238E27FC236}">
                <a16:creationId xmlns:a16="http://schemas.microsoft.com/office/drawing/2014/main" id="{FB45A3E3-72DE-0CD9-DB98-BB19BA2565CE}"/>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8280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4"/>
      <p:bldP spid="6" grpId="0" build="p" bldLvl="4"/>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83"/>
            <a:ext cx="10515600" cy="890049"/>
          </a:xfrm>
        </p:spPr>
        <p:txBody>
          <a:bodyPr/>
          <a:lstStyle/>
          <a:p>
            <a:r>
              <a:rPr lang="en-CA" dirty="0"/>
              <a:t>Introduction</a:t>
            </a:r>
          </a:p>
        </p:txBody>
      </p:sp>
      <p:sp>
        <p:nvSpPr>
          <p:cNvPr id="8" name="Text Placeholder 2">
            <a:extLst>
              <a:ext uri="{FF2B5EF4-FFF2-40B4-BE49-F238E27FC236}">
                <a16:creationId xmlns:a16="http://schemas.microsoft.com/office/drawing/2014/main" id="{89662952-D61D-E8F3-FF1B-1D60C1A47032}"/>
              </a:ext>
            </a:extLst>
          </p:cNvPr>
          <p:cNvSpPr>
            <a:spLocks noGrp="1"/>
          </p:cNvSpPr>
          <p:nvPr>
            <p:ph type="body" sz="quarter" idx="10"/>
          </p:nvPr>
        </p:nvSpPr>
        <p:spPr>
          <a:xfrm>
            <a:off x="827387" y="1899398"/>
            <a:ext cx="5268613" cy="4329952"/>
          </a:xfrm>
        </p:spPr>
        <p:txBody>
          <a:bodyPr/>
          <a:lstStyle/>
          <a:p>
            <a:pPr marL="457200" indent="-457200">
              <a:buFont typeface="+mj-lt"/>
              <a:buAutoNum type="arabicPeriod"/>
            </a:pPr>
            <a:endParaRPr lang="en-CA" dirty="0"/>
          </a:p>
          <a:p>
            <a:pPr marL="0" indent="0">
              <a:buNone/>
            </a:pPr>
            <a:r>
              <a:rPr lang="en-US" dirty="0"/>
              <a:t>1.	</a:t>
            </a:r>
            <a:r>
              <a:rPr lang="en-US" sz="2400" dirty="0"/>
              <a:t>We should care as much about 	wind loads related to enclosure 	components (roofs / claddings), 	as we do about gravity and other 	environmental loads.</a:t>
            </a:r>
            <a:endParaRPr lang="en-CA" sz="2400" dirty="0"/>
          </a:p>
          <a:p>
            <a:pPr marL="0" indent="0">
              <a:buNone/>
            </a:pPr>
            <a:endParaRPr lang="en-CA" dirty="0"/>
          </a:p>
          <a:p>
            <a:pPr marL="0" indent="0">
              <a:buNone/>
            </a:pPr>
            <a:endParaRPr lang="en-CA" dirty="0"/>
          </a:p>
          <a:p>
            <a:pPr marL="0" indent="0">
              <a:buNone/>
            </a:pPr>
            <a:endParaRPr lang="en-CA" dirty="0"/>
          </a:p>
          <a:p>
            <a:pPr marL="457200" indent="-457200">
              <a:buFont typeface="+mj-lt"/>
              <a:buAutoNum type="arabicPeriod" startAt="3"/>
            </a:pPr>
            <a:endParaRPr lang="en-CA" dirty="0"/>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pic>
        <p:nvPicPr>
          <p:cNvPr id="4" name="Picture 3">
            <a:extLst>
              <a:ext uri="{FF2B5EF4-FFF2-40B4-BE49-F238E27FC236}">
                <a16:creationId xmlns:a16="http://schemas.microsoft.com/office/drawing/2014/main" id="{A470524F-5C86-007D-0EBC-7F8817DAA169}"/>
              </a:ext>
            </a:extLst>
          </p:cNvPr>
          <p:cNvPicPr>
            <a:picLocks noChangeAspect="1"/>
          </p:cNvPicPr>
          <p:nvPr/>
        </p:nvPicPr>
        <p:blipFill>
          <a:blip r:embed="rId3"/>
          <a:stretch>
            <a:fillRect/>
          </a:stretch>
        </p:blipFill>
        <p:spPr>
          <a:xfrm>
            <a:off x="6096000" y="2138419"/>
            <a:ext cx="5777865" cy="3851910"/>
          </a:xfrm>
          <a:prstGeom prst="rect">
            <a:avLst/>
          </a:prstGeom>
        </p:spPr>
      </p:pic>
      <p:sp>
        <p:nvSpPr>
          <p:cNvPr id="5" name="TextBox 4">
            <a:extLst>
              <a:ext uri="{FF2B5EF4-FFF2-40B4-BE49-F238E27FC236}">
                <a16:creationId xmlns:a16="http://schemas.microsoft.com/office/drawing/2014/main" id="{7402D843-C0C0-366D-42F1-F0D898E10BCA}"/>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3130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4"/>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52B4A-BA55-17F2-C82C-88A4DC9724C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9B45944-E846-BEEC-C130-B26B25F41CB7}"/>
              </a:ext>
            </a:extLst>
          </p:cNvPr>
          <p:cNvPicPr>
            <a:picLocks noChangeAspect="1"/>
          </p:cNvPicPr>
          <p:nvPr/>
        </p:nvPicPr>
        <p:blipFill>
          <a:blip r:embed="rId3"/>
          <a:stretch>
            <a:fillRect/>
          </a:stretch>
        </p:blipFill>
        <p:spPr>
          <a:xfrm>
            <a:off x="6555131" y="1769508"/>
            <a:ext cx="3459716" cy="4902992"/>
          </a:xfrm>
          <a:prstGeom prst="rect">
            <a:avLst/>
          </a:prstGeom>
          <a:ln>
            <a:solidFill>
              <a:schemeClr val="tx1"/>
            </a:solidFill>
          </a:ln>
        </p:spPr>
      </p:pic>
      <p:sp>
        <p:nvSpPr>
          <p:cNvPr id="2" name="TextBox 1">
            <a:extLst>
              <a:ext uri="{FF2B5EF4-FFF2-40B4-BE49-F238E27FC236}">
                <a16:creationId xmlns:a16="http://schemas.microsoft.com/office/drawing/2014/main" id="{5243B406-4787-1DA0-6E77-B1D4954AC3E9}"/>
              </a:ext>
            </a:extLst>
          </p:cNvPr>
          <p:cNvSpPr txBox="1"/>
          <p:nvPr/>
        </p:nvSpPr>
        <p:spPr>
          <a:xfrm>
            <a:off x="838199" y="2023072"/>
            <a:ext cx="4798671" cy="1938992"/>
          </a:xfrm>
          <a:prstGeom prst="rect">
            <a:avLst/>
          </a:prstGeom>
          <a:noFill/>
        </p:spPr>
        <p:txBody>
          <a:bodyPr wrap="square">
            <a:spAutoFit/>
          </a:bodyPr>
          <a:lstStyle/>
          <a:p>
            <a:r>
              <a:rPr kumimoji="0" lang="en-CA" sz="2400" b="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2.</a:t>
            </a:r>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	</a:t>
            </a:r>
            <a:r>
              <a:rPr kumimoji="0" lang="en-CA" sz="240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Proven Past Performance</a:t>
            </a:r>
            <a:endPar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r>
              <a:rPr lang="en-CA" sz="2400" dirty="0">
                <a:solidFill>
                  <a:srgbClr val="2D2D2D"/>
                </a:solidFill>
                <a:latin typeface="Roboto Light"/>
                <a:cs typeface="Roboto Light"/>
              </a:rPr>
              <a:t>	</a:t>
            </a:r>
          </a:p>
          <a:p>
            <a:r>
              <a:rPr lang="en-CA" sz="2400" dirty="0">
                <a:solidFill>
                  <a:srgbClr val="2D2D2D"/>
                </a:solidFill>
                <a:latin typeface="Roboto Light"/>
                <a:cs typeface="Roboto Light"/>
              </a:rPr>
              <a:t>	- See sections 		5.2.2.2.(5) and commentary 	A-5.1.4.1(5)</a:t>
            </a:r>
            <a:endParaRPr lang="en-CA" dirty="0"/>
          </a:p>
        </p:txBody>
      </p:sp>
      <p:sp>
        <p:nvSpPr>
          <p:cNvPr id="9" name="TextBox 8">
            <a:extLst>
              <a:ext uri="{FF2B5EF4-FFF2-40B4-BE49-F238E27FC236}">
                <a16:creationId xmlns:a16="http://schemas.microsoft.com/office/drawing/2014/main" id="{EFD04DD9-FB35-C4FA-6EE1-D56CC2FDF215}"/>
              </a:ext>
            </a:extLst>
          </p:cNvPr>
          <p:cNvSpPr txBox="1"/>
          <p:nvPr/>
        </p:nvSpPr>
        <p:spPr>
          <a:xfrm>
            <a:off x="838199" y="3962064"/>
            <a:ext cx="6151944" cy="1754326"/>
          </a:xfrm>
          <a:prstGeom prst="rect">
            <a:avLst/>
          </a:prstGeom>
          <a:noFill/>
        </p:spPr>
        <p:txBody>
          <a:bodyPr wrap="square">
            <a:spAutoFit/>
          </a:bodyPr>
          <a:lstStyle>
            <a:defPPr>
              <a:defRPr lang="en-US"/>
            </a:defPPr>
            <a:lvl1pPr>
              <a:defRPr kumimoji="0" sz="2400" b="0" i="0" u="none" strike="noStrike" cap="none" spc="0" normalizeH="0" baseline="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defRPr>
            </a:lvl1pPr>
          </a:lstStyle>
          <a:p>
            <a:endParaRPr lang="en-CA" dirty="0">
              <a:latin typeface="Roboto Light"/>
              <a:ea typeface="+mn-ea"/>
              <a:cs typeface="Roboto Light"/>
            </a:endParaRPr>
          </a:p>
          <a:p>
            <a:r>
              <a:rPr lang="en-CA" dirty="0">
                <a:latin typeface="Roboto Light"/>
                <a:ea typeface="+mn-ea"/>
                <a:cs typeface="Roboto Light"/>
              </a:rPr>
              <a:t>	- Does discuss 30-year 		timeframe.</a:t>
            </a:r>
          </a:p>
          <a:p>
            <a:endParaRPr lang="en-CA" dirty="0"/>
          </a:p>
          <a:p>
            <a:r>
              <a:rPr lang="en-CA" dirty="0"/>
              <a:t>	</a:t>
            </a:r>
          </a:p>
        </p:txBody>
      </p:sp>
      <p:sp>
        <p:nvSpPr>
          <p:cNvPr id="3" name="Title 1">
            <a:extLst>
              <a:ext uri="{FF2B5EF4-FFF2-40B4-BE49-F238E27FC236}">
                <a16:creationId xmlns:a16="http://schemas.microsoft.com/office/drawing/2014/main" id="{96CBB387-0BF2-834A-CEA0-1D59592F0F6C}"/>
              </a:ext>
            </a:extLst>
          </p:cNvPr>
          <p:cNvSpPr>
            <a:spLocks noGrp="1"/>
          </p:cNvSpPr>
          <p:nvPr>
            <p:ph type="title"/>
          </p:nvPr>
        </p:nvSpPr>
        <p:spPr>
          <a:xfrm>
            <a:off x="838199" y="185500"/>
            <a:ext cx="11687629" cy="971662"/>
          </a:xfrm>
        </p:spPr>
        <p:txBody>
          <a:bodyPr/>
          <a:lstStyle/>
          <a:p>
            <a:pPr marL="2419350" indent="-2419350"/>
            <a:r>
              <a:rPr lang="en-CA" dirty="0"/>
              <a:t>The How | </a:t>
            </a:r>
            <a:r>
              <a:rPr lang="en-CA" b="1" dirty="0"/>
              <a:t>Step 2: </a:t>
            </a:r>
            <a:r>
              <a:rPr lang="en-CA" dirty="0"/>
              <a:t>Part 4/5</a:t>
            </a:r>
            <a:br>
              <a:rPr lang="en-CA" dirty="0"/>
            </a:br>
            <a:r>
              <a:rPr lang="en-CA" dirty="0"/>
              <a:t>Design the Attachment</a:t>
            </a:r>
            <a:endParaRPr lang="en-CA" b="1" u="sng" dirty="0"/>
          </a:p>
        </p:txBody>
      </p:sp>
      <p:sp>
        <p:nvSpPr>
          <p:cNvPr id="5" name="TextBox 4">
            <a:extLst>
              <a:ext uri="{FF2B5EF4-FFF2-40B4-BE49-F238E27FC236}">
                <a16:creationId xmlns:a16="http://schemas.microsoft.com/office/drawing/2014/main" id="{5CB28F18-8F09-3E8E-A140-4748FEF2C20A}"/>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39158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B275-5D20-AB61-5229-17241BF57B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16C5C0-C427-21F2-579F-62D74CBF1CCB}"/>
              </a:ext>
            </a:extLst>
          </p:cNvPr>
          <p:cNvSpPr txBox="1"/>
          <p:nvPr/>
        </p:nvSpPr>
        <p:spPr>
          <a:xfrm>
            <a:off x="761998" y="1837876"/>
            <a:ext cx="4999302" cy="4955203"/>
          </a:xfrm>
          <a:prstGeom prst="rect">
            <a:avLst/>
          </a:prstGeom>
          <a:noFill/>
        </p:spPr>
        <p:txBody>
          <a:bodyPr wrap="square">
            <a:spAutoFit/>
          </a:bodyPr>
          <a:lstStyle/>
          <a:p>
            <a:r>
              <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3</a:t>
            </a:r>
            <a:r>
              <a:rPr kumimoji="0" lang="en-CA" sz="2400" b="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a:t>
            </a:r>
            <a:r>
              <a:rPr kumimoji="0" lang="en-CA" sz="2400" b="0" i="0" u="none" strike="noStrike" kern="1200" cap="none" spc="0" normalizeH="0" baseline="0" noProof="0" dirty="0">
                <a:ln>
                  <a:noFill/>
                </a:ln>
                <a:solidFill>
                  <a:srgbClr val="2D2D2D"/>
                </a:solidFill>
                <a:effectLst/>
                <a:uLnTx/>
                <a:uFillTx/>
                <a:latin typeface="Roboto Light"/>
                <a:ea typeface="+mn-ea"/>
                <a:cs typeface="Roboto Light"/>
              </a:rPr>
              <a:t>	</a:t>
            </a:r>
            <a:r>
              <a:rPr kumimoji="0" lang="en-CA" sz="2400"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Custom Engineered solution</a:t>
            </a:r>
            <a:endParaRPr lang="en-CA" sz="2400"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r>
              <a:rPr lang="en-CA" sz="2400" dirty="0">
                <a:solidFill>
                  <a:srgbClr val="2D2D2D"/>
                </a:solidFill>
                <a:latin typeface="Roboto Light"/>
                <a:cs typeface="Roboto Light"/>
              </a:rPr>
              <a:t>	Section 5.2.2.3.</a:t>
            </a:r>
          </a:p>
          <a:p>
            <a:endParaRPr lang="en-CA" sz="1600" dirty="0">
              <a:solidFill>
                <a:srgbClr val="2D2D2D"/>
              </a:solidFill>
              <a:latin typeface="Roboto Light"/>
              <a:cs typeface="Roboto Light"/>
            </a:endParaRPr>
          </a:p>
          <a:p>
            <a:r>
              <a:rPr lang="en-CA" sz="2400" dirty="0">
                <a:solidFill>
                  <a:srgbClr val="2D2D2D"/>
                </a:solidFill>
                <a:latin typeface="Roboto Light"/>
                <a:cs typeface="Roboto Light"/>
              </a:rPr>
              <a:t>	- Code does not provide a 	perfectly clear indication of 	this option but it’s implied 	through a combination 	of clauses. </a:t>
            </a:r>
          </a:p>
          <a:p>
            <a:endParaRPr lang="en-CA" sz="1600" dirty="0">
              <a:solidFill>
                <a:srgbClr val="2D2D2D"/>
              </a:solidFill>
              <a:latin typeface="Roboto Light"/>
              <a:cs typeface="Roboto Light"/>
            </a:endParaRPr>
          </a:p>
          <a:p>
            <a:r>
              <a:rPr lang="en-CA" sz="2400" dirty="0">
                <a:solidFill>
                  <a:srgbClr val="2D2D2D"/>
                </a:solidFill>
                <a:latin typeface="Roboto Light"/>
                <a:cs typeface="Roboto Light"/>
              </a:rPr>
              <a:t>	- 2.2.1.2, 5.1.4.1 (struct and 	enviro 	loads), 5.2.2 (design 	procedures), 5.2.2.1, 5.2.2.2, 	5.2.2.3, Part 4, </a:t>
            </a:r>
            <a:r>
              <a:rPr lang="en-CA" sz="2400" dirty="0" err="1">
                <a:solidFill>
                  <a:srgbClr val="2D2D2D"/>
                </a:solidFill>
                <a:latin typeface="Roboto Light"/>
                <a:cs typeface="Roboto Light"/>
              </a:rPr>
              <a:t>etc</a:t>
            </a:r>
            <a:r>
              <a:rPr lang="en-CA" sz="2400" dirty="0">
                <a:solidFill>
                  <a:srgbClr val="2D2D2D"/>
                </a:solidFill>
                <a:latin typeface="Roboto Light"/>
                <a:cs typeface="Roboto Light"/>
              </a:rPr>
              <a:t>…</a:t>
            </a:r>
          </a:p>
          <a:p>
            <a:endParaRPr lang="en-CA" dirty="0"/>
          </a:p>
        </p:txBody>
      </p:sp>
      <p:sp>
        <p:nvSpPr>
          <p:cNvPr id="4" name="TextBox 3">
            <a:extLst>
              <a:ext uri="{FF2B5EF4-FFF2-40B4-BE49-F238E27FC236}">
                <a16:creationId xmlns:a16="http://schemas.microsoft.com/office/drawing/2014/main" id="{D4887F2D-9FF2-E746-46FD-F026677AD05B}"/>
              </a:ext>
            </a:extLst>
          </p:cNvPr>
          <p:cNvSpPr txBox="1"/>
          <p:nvPr/>
        </p:nvSpPr>
        <p:spPr>
          <a:xfrm>
            <a:off x="6430701" y="1837876"/>
            <a:ext cx="5155557" cy="4693593"/>
          </a:xfrm>
          <a:prstGeom prst="rect">
            <a:avLst/>
          </a:prstGeom>
          <a:noFill/>
          <a:ln w="104775" cmpd="dbl">
            <a:solidFill>
              <a:srgbClr val="00B0F0"/>
            </a:solidFill>
          </a:ln>
        </p:spPr>
        <p:txBody>
          <a:bodyPr wrap="square">
            <a:spAutoFit/>
          </a:bodyPr>
          <a:lstStyle/>
          <a:p>
            <a:pPr algn="ctr"/>
            <a:endPar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pPr algn="ctr"/>
            <a:r>
              <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As the designer of the roof system attachment, if you can’t rely on the test data, or proven past performance analysis…</a:t>
            </a:r>
          </a:p>
          <a:p>
            <a:pPr algn="ctr"/>
            <a:endPar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pPr algn="ctr"/>
            <a:r>
              <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compliance must be demonstrated via Part 4.</a:t>
            </a:r>
          </a:p>
          <a:p>
            <a:pPr algn="ctr"/>
            <a:endPar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pPr algn="ctr"/>
            <a:r>
              <a:rPr lang="en-CA" sz="23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Custom engineered solution, prepared by Registered Professional (structural), shown on plans, and sealed, FR’s.</a:t>
            </a:r>
            <a:endParaRPr lang="en-CA" sz="2300" dirty="0"/>
          </a:p>
        </p:txBody>
      </p:sp>
      <p:sp>
        <p:nvSpPr>
          <p:cNvPr id="7" name="Title 1">
            <a:extLst>
              <a:ext uri="{FF2B5EF4-FFF2-40B4-BE49-F238E27FC236}">
                <a16:creationId xmlns:a16="http://schemas.microsoft.com/office/drawing/2014/main" id="{1EC5DE67-5E3F-10A8-DDF6-9A37E6A5511F}"/>
              </a:ext>
            </a:extLst>
          </p:cNvPr>
          <p:cNvSpPr>
            <a:spLocks noGrp="1"/>
          </p:cNvSpPr>
          <p:nvPr>
            <p:ph type="title"/>
          </p:nvPr>
        </p:nvSpPr>
        <p:spPr>
          <a:xfrm>
            <a:off x="838199" y="185500"/>
            <a:ext cx="11687629" cy="971662"/>
          </a:xfrm>
        </p:spPr>
        <p:txBody>
          <a:bodyPr/>
          <a:lstStyle/>
          <a:p>
            <a:pPr marL="2419350" indent="-2419350"/>
            <a:r>
              <a:rPr lang="en-CA" dirty="0"/>
              <a:t>The How | </a:t>
            </a:r>
            <a:r>
              <a:rPr lang="en-CA" b="1" dirty="0"/>
              <a:t>Step 2: </a:t>
            </a:r>
            <a:r>
              <a:rPr lang="en-CA" dirty="0"/>
              <a:t>Part 4/5</a:t>
            </a:r>
            <a:br>
              <a:rPr lang="en-CA" dirty="0"/>
            </a:br>
            <a:r>
              <a:rPr lang="en-CA" dirty="0"/>
              <a:t>Design the Attachment</a:t>
            </a:r>
            <a:endParaRPr lang="en-CA" b="1" u="sng" dirty="0"/>
          </a:p>
        </p:txBody>
      </p:sp>
      <p:sp>
        <p:nvSpPr>
          <p:cNvPr id="8" name="TextBox 7">
            <a:extLst>
              <a:ext uri="{FF2B5EF4-FFF2-40B4-BE49-F238E27FC236}">
                <a16:creationId xmlns:a16="http://schemas.microsoft.com/office/drawing/2014/main" id="{AB1DBA37-1F62-6903-891B-B0FF522A3721}"/>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8511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wipe(up)">
                                      <p:cBhvr>
                                        <p:cTn id="27" dur="500"/>
                                        <p:tgtEl>
                                          <p:spTgt spid="4">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up)">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up)">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P spid="4" grpId="0" uiExpand="1" build="p" bldLvl="4"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980BD-FFC0-F61D-A39C-4B82A5302E3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7FC4766-4AC6-CF39-FA60-CFFA019151E1}"/>
              </a:ext>
            </a:extLst>
          </p:cNvPr>
          <p:cNvSpPr>
            <a:spLocks noGrp="1"/>
          </p:cNvSpPr>
          <p:nvPr>
            <p:ph type="title"/>
          </p:nvPr>
        </p:nvSpPr>
        <p:spPr>
          <a:xfrm>
            <a:off x="583074" y="293717"/>
            <a:ext cx="11025851" cy="964185"/>
          </a:xfrm>
        </p:spPr>
        <p:txBody>
          <a:bodyPr/>
          <a:lstStyle/>
          <a:p>
            <a:pPr>
              <a:lnSpc>
                <a:spcPts val="5300"/>
              </a:lnSpc>
            </a:pPr>
            <a:r>
              <a:rPr lang="en-CA" dirty="0"/>
              <a:t>A Possible Misunderstanding…</a:t>
            </a:r>
            <a:endParaRPr lang="en-CA" sz="6000" b="1" u="sng" dirty="0"/>
          </a:p>
        </p:txBody>
      </p:sp>
      <p:sp>
        <p:nvSpPr>
          <p:cNvPr id="5" name="TextBox 4">
            <a:extLst>
              <a:ext uri="{FF2B5EF4-FFF2-40B4-BE49-F238E27FC236}">
                <a16:creationId xmlns:a16="http://schemas.microsoft.com/office/drawing/2014/main" id="{152A2ACD-D331-9420-61B8-04F7A2D86CDA}"/>
              </a:ext>
            </a:extLst>
          </p:cNvPr>
          <p:cNvSpPr txBox="1"/>
          <p:nvPr/>
        </p:nvSpPr>
        <p:spPr>
          <a:xfrm>
            <a:off x="6397425" y="1940363"/>
            <a:ext cx="3510504" cy="4154984"/>
          </a:xfrm>
          <a:prstGeom prst="rect">
            <a:avLst/>
          </a:prstGeom>
          <a:noFill/>
        </p:spPr>
        <p:txBody>
          <a:bodyPr wrap="square">
            <a:spAutoFit/>
          </a:bodyPr>
          <a:lstStyle/>
          <a:p>
            <a:r>
              <a:rPr kumimoji="0" lang="en-CA" sz="2400" b="1" i="0" u="sng"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Step 2 – Design the attachment of the roof </a:t>
            </a:r>
            <a:r>
              <a:rPr kumimoji="0" lang="en-CA" sz="2400" b="1" i="0" u="sng" strike="noStrike" kern="1200" cap="none" spc="0" normalizeH="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system.</a:t>
            </a:r>
            <a:endParaRPr kumimoji="0" lang="en-CA" sz="2400" b="1" i="0" u="sng"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endPar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Part  5</a:t>
            </a:r>
          </a:p>
          <a:p>
            <a:endPar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r>
              <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One of the 3 options is CSA A123.21</a:t>
            </a: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 code mandated </a:t>
            </a:r>
            <a:r>
              <a:rPr lang="en-CA" sz="24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wind </a:t>
            </a: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uplift </a:t>
            </a:r>
            <a:r>
              <a:rPr lang="en-CA" sz="24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testing</a:t>
            </a:r>
          </a:p>
          <a:p>
            <a:endPar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6" name="TextBox 5">
            <a:extLst>
              <a:ext uri="{FF2B5EF4-FFF2-40B4-BE49-F238E27FC236}">
                <a16:creationId xmlns:a16="http://schemas.microsoft.com/office/drawing/2014/main" id="{2EAC3BE3-BAE9-E3BD-DAE0-7405758E4CB3}"/>
              </a:ext>
            </a:extLst>
          </p:cNvPr>
          <p:cNvSpPr txBox="1"/>
          <p:nvPr/>
        </p:nvSpPr>
        <p:spPr>
          <a:xfrm>
            <a:off x="253202" y="1936179"/>
            <a:ext cx="3178939" cy="3785652"/>
          </a:xfrm>
          <a:prstGeom prst="rect">
            <a:avLst/>
          </a:prstGeom>
          <a:noFill/>
        </p:spPr>
        <p:txBody>
          <a:bodyPr wrap="square">
            <a:spAutoFit/>
          </a:bodyPr>
          <a:lstStyle/>
          <a:p>
            <a:r>
              <a:rPr kumimoji="0" lang="en-CA" sz="2400" b="1" i="0" u="sng"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Step 1 – Determine the </a:t>
            </a:r>
            <a:r>
              <a:rPr kumimoji="0" lang="en-CA" sz="2400" b="1" i="0" u="sng" strike="noStrike" kern="1200" cap="none" spc="0" normalizeH="0" baseline="0" noProof="0" dirty="0" err="1">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Projec</a:t>
            </a:r>
            <a:r>
              <a:rPr lang="en-CA" sz="2400" b="1" u="sng"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t Specific</a:t>
            </a:r>
            <a:r>
              <a:rPr kumimoji="0" lang="en-CA" sz="2400" b="1" i="0" u="sng"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rPr>
              <a:t> Wind Loads</a:t>
            </a:r>
          </a:p>
          <a:p>
            <a:endParaRPr kumimoji="0" lang="en-CA" sz="2400" b="1" i="0" u="none" strike="noStrike" kern="1200" cap="none" spc="0" normalizeH="0" baseline="0" noProof="0" dirty="0">
              <a:ln>
                <a:noFill/>
              </a:ln>
              <a:solidFill>
                <a:srgbClr val="2D2D2D"/>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Part 4 – Struct.  </a:t>
            </a:r>
          </a:p>
          <a:p>
            <a:endPar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endParaRPr>
          </a:p>
          <a:p>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One of the 3 options for design allows </a:t>
            </a:r>
            <a:r>
              <a:rPr lang="en-CA" sz="24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Wind </a:t>
            </a: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Tunnel </a:t>
            </a:r>
            <a:r>
              <a:rPr lang="en-CA" sz="2400" b="1"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Testing</a:t>
            </a:r>
            <a:r>
              <a:rPr lang="en-CA" sz="2400" b="1" dirty="0">
                <a:solidFill>
                  <a:srgbClr val="2D2D2D"/>
                </a:solidFill>
                <a:latin typeface="Roboto Black" panose="02000000000000000000" pitchFamily="2" charset="0"/>
                <a:ea typeface="Roboto Black" panose="02000000000000000000" pitchFamily="2" charset="0"/>
                <a:cs typeface="Roboto Black" panose="02000000000000000000" pitchFamily="2" charset="0"/>
              </a:rPr>
              <a:t> and Analysis.</a:t>
            </a:r>
            <a:endParaRPr lang="en-CA" sz="24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7" name="Picture 6">
            <a:extLst>
              <a:ext uri="{FF2B5EF4-FFF2-40B4-BE49-F238E27FC236}">
                <a16:creationId xmlns:a16="http://schemas.microsoft.com/office/drawing/2014/main" id="{E3F1BD3E-7120-43CD-13EC-6757E4EED87E}"/>
              </a:ext>
            </a:extLst>
          </p:cNvPr>
          <p:cNvPicPr>
            <a:picLocks noChangeAspect="1"/>
          </p:cNvPicPr>
          <p:nvPr/>
        </p:nvPicPr>
        <p:blipFill>
          <a:blip r:embed="rId3"/>
          <a:stretch>
            <a:fillRect/>
          </a:stretch>
        </p:blipFill>
        <p:spPr>
          <a:xfrm>
            <a:off x="3432143" y="3162960"/>
            <a:ext cx="2337837" cy="1807241"/>
          </a:xfrm>
          <a:prstGeom prst="rect">
            <a:avLst/>
          </a:prstGeom>
        </p:spPr>
      </p:pic>
      <p:cxnSp>
        <p:nvCxnSpPr>
          <p:cNvPr id="10" name="Straight Connector 9">
            <a:extLst>
              <a:ext uri="{FF2B5EF4-FFF2-40B4-BE49-F238E27FC236}">
                <a16:creationId xmlns:a16="http://schemas.microsoft.com/office/drawing/2014/main" id="{EA31A608-7F44-4349-33FC-9C3D98F9A622}"/>
              </a:ext>
            </a:extLst>
          </p:cNvPr>
          <p:cNvCxnSpPr/>
          <p:nvPr/>
        </p:nvCxnSpPr>
        <p:spPr>
          <a:xfrm>
            <a:off x="5891514" y="1940363"/>
            <a:ext cx="0" cy="462392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854ECD4-CB14-D4B3-F8F4-24A760DFA8ED}"/>
              </a:ext>
            </a:extLst>
          </p:cNvPr>
          <p:cNvPicPr>
            <a:picLocks noChangeAspect="1"/>
          </p:cNvPicPr>
          <p:nvPr/>
        </p:nvPicPr>
        <p:blipFill>
          <a:blip r:embed="rId4"/>
          <a:stretch>
            <a:fillRect/>
          </a:stretch>
        </p:blipFill>
        <p:spPr>
          <a:xfrm>
            <a:off x="10150997" y="2408154"/>
            <a:ext cx="1887123" cy="2472369"/>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BD6382-8F12-1A35-27D8-C5768F20EAAE}"/>
                  </a:ext>
                </a:extLst>
              </p14:cNvPr>
              <p14:cNvContentPartPr/>
              <p14:nvPr/>
            </p14:nvContentPartPr>
            <p14:xfrm>
              <a:off x="304560" y="5090040"/>
              <a:ext cx="822240" cy="360"/>
            </p14:xfrm>
          </p:contentPart>
        </mc:Choice>
        <mc:Fallback xmlns="">
          <p:pic>
            <p:nvPicPr>
              <p:cNvPr id="3" name="Ink 2">
                <a:extLst>
                  <a:ext uri="{FF2B5EF4-FFF2-40B4-BE49-F238E27FC236}">
                    <a16:creationId xmlns:a16="http://schemas.microsoft.com/office/drawing/2014/main" id="{B2BD6382-8F12-1A35-27D8-C5768F20EAAE}"/>
                  </a:ext>
                </a:extLst>
              </p:cNvPr>
              <p:cNvPicPr/>
              <p:nvPr/>
            </p:nvPicPr>
            <p:blipFill>
              <a:blip r:embed="rId6"/>
              <a:stretch>
                <a:fillRect/>
              </a:stretch>
            </p:blipFill>
            <p:spPr>
              <a:xfrm>
                <a:off x="250920" y="4982400"/>
                <a:ext cx="929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69D986B-1D5C-134E-169F-91463A9A4F3C}"/>
                  </a:ext>
                </a:extLst>
              </p14:cNvPr>
              <p14:cNvContentPartPr/>
              <p14:nvPr/>
            </p14:nvContentPartPr>
            <p14:xfrm>
              <a:off x="2118600" y="5013360"/>
              <a:ext cx="1326240" cy="61560"/>
            </p14:xfrm>
          </p:contentPart>
        </mc:Choice>
        <mc:Fallback xmlns="">
          <p:pic>
            <p:nvPicPr>
              <p:cNvPr id="4" name="Ink 3">
                <a:extLst>
                  <a:ext uri="{FF2B5EF4-FFF2-40B4-BE49-F238E27FC236}">
                    <a16:creationId xmlns:a16="http://schemas.microsoft.com/office/drawing/2014/main" id="{B69D986B-1D5C-134E-169F-91463A9A4F3C}"/>
                  </a:ext>
                </a:extLst>
              </p:cNvPr>
              <p:cNvPicPr/>
              <p:nvPr/>
            </p:nvPicPr>
            <p:blipFill>
              <a:blip r:embed="rId8"/>
              <a:stretch>
                <a:fillRect/>
              </a:stretch>
            </p:blipFill>
            <p:spPr>
              <a:xfrm>
                <a:off x="2064600" y="4905720"/>
                <a:ext cx="143388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5F8A2FD6-48A5-5B5E-2A56-D1A8273C7D04}"/>
                  </a:ext>
                </a:extLst>
              </p14:cNvPr>
              <p14:cNvContentPartPr/>
              <p14:nvPr/>
            </p14:nvContentPartPr>
            <p14:xfrm>
              <a:off x="7940160" y="5166360"/>
              <a:ext cx="745200" cy="360"/>
            </p14:xfrm>
          </p:contentPart>
        </mc:Choice>
        <mc:Fallback xmlns="">
          <p:pic>
            <p:nvPicPr>
              <p:cNvPr id="8" name="Ink 7">
                <a:extLst>
                  <a:ext uri="{FF2B5EF4-FFF2-40B4-BE49-F238E27FC236}">
                    <a16:creationId xmlns:a16="http://schemas.microsoft.com/office/drawing/2014/main" id="{5F8A2FD6-48A5-5B5E-2A56-D1A8273C7D04}"/>
                  </a:ext>
                </a:extLst>
              </p:cNvPr>
              <p:cNvPicPr/>
              <p:nvPr/>
            </p:nvPicPr>
            <p:blipFill>
              <a:blip r:embed="rId10"/>
              <a:stretch>
                <a:fillRect/>
              </a:stretch>
            </p:blipFill>
            <p:spPr>
              <a:xfrm>
                <a:off x="7886160" y="5058360"/>
                <a:ext cx="852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3A12AFCB-0AA1-EB29-F4CC-5F4F65E70C15}"/>
                  </a:ext>
                </a:extLst>
              </p14:cNvPr>
              <p14:cNvContentPartPr/>
              <p14:nvPr/>
            </p14:nvContentPartPr>
            <p14:xfrm>
              <a:off x="6446520" y="5486400"/>
              <a:ext cx="1131120" cy="15840"/>
            </p14:xfrm>
          </p:contentPart>
        </mc:Choice>
        <mc:Fallback xmlns="">
          <p:pic>
            <p:nvPicPr>
              <p:cNvPr id="12" name="Ink 11">
                <a:extLst>
                  <a:ext uri="{FF2B5EF4-FFF2-40B4-BE49-F238E27FC236}">
                    <a16:creationId xmlns:a16="http://schemas.microsoft.com/office/drawing/2014/main" id="{3A12AFCB-0AA1-EB29-F4CC-5F4F65E70C15}"/>
                  </a:ext>
                </a:extLst>
              </p:cNvPr>
              <p:cNvPicPr/>
              <p:nvPr/>
            </p:nvPicPr>
            <p:blipFill>
              <a:blip r:embed="rId12"/>
              <a:stretch>
                <a:fillRect/>
              </a:stretch>
            </p:blipFill>
            <p:spPr>
              <a:xfrm>
                <a:off x="6392520" y="5378760"/>
                <a:ext cx="1238760" cy="231480"/>
              </a:xfrm>
              <a:prstGeom prst="rect">
                <a:avLst/>
              </a:prstGeom>
            </p:spPr>
          </p:pic>
        </mc:Fallback>
      </mc:AlternateContent>
      <p:sp>
        <p:nvSpPr>
          <p:cNvPr id="14" name="TextBox 13">
            <a:extLst>
              <a:ext uri="{FF2B5EF4-FFF2-40B4-BE49-F238E27FC236}">
                <a16:creationId xmlns:a16="http://schemas.microsoft.com/office/drawing/2014/main" id="{F42EA24D-28FF-9586-D716-9DFA25C855FB}"/>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2202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left)">
                                      <p:cBhvr>
                                        <p:cTn id="42" dur="500"/>
                                        <p:tgtEl>
                                          <p:spTgt spid="5">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up)">
                                      <p:cBhvr>
                                        <p:cTn id="7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uiExpand="1" build="p" bldLvl="4"/>
      <p:bldP spid="6" grpId="0" uiExpand="1" build="p" bldLvl="4"/>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79" y="860290"/>
            <a:ext cx="7365502" cy="955810"/>
          </a:xfrm>
        </p:spPr>
        <p:txBody>
          <a:bodyPr/>
          <a:lstStyle/>
          <a:p>
            <a:r>
              <a:rPr lang="en-CA" dirty="0"/>
              <a:t>Over to Sameer</a:t>
            </a:r>
          </a:p>
        </p:txBody>
      </p:sp>
    </p:spTree>
    <p:extLst>
      <p:ext uri="{BB962C8B-B14F-4D97-AF65-F5344CB8AC3E}">
        <p14:creationId xmlns:p14="http://schemas.microsoft.com/office/powerpoint/2010/main" val="2666353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27FB-BB5D-32E7-AC13-4691846EA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7C611-384F-9578-C9EB-5DC18121866A}"/>
              </a:ext>
            </a:extLst>
          </p:cNvPr>
          <p:cNvSpPr>
            <a:spLocks noGrp="1"/>
          </p:cNvSpPr>
          <p:nvPr>
            <p:ph type="title"/>
          </p:nvPr>
        </p:nvSpPr>
        <p:spPr>
          <a:xfrm>
            <a:off x="932679" y="568190"/>
            <a:ext cx="7666198" cy="1370346"/>
          </a:xfrm>
        </p:spPr>
        <p:txBody>
          <a:bodyPr/>
          <a:lstStyle/>
          <a:p>
            <a:br>
              <a:rPr lang="en-CA" dirty="0"/>
            </a:br>
            <a:br>
              <a:rPr lang="en-CA" dirty="0"/>
            </a:br>
            <a:br>
              <a:rPr lang="en-CA" dirty="0"/>
            </a:br>
            <a:r>
              <a:rPr lang="en-CA" sz="4800" b="1" dirty="0"/>
              <a:t>Putting Code into Practice</a:t>
            </a:r>
            <a:br>
              <a:rPr lang="en-CA" dirty="0"/>
            </a:br>
            <a:br>
              <a:rPr lang="en-CA" dirty="0"/>
            </a:br>
            <a:r>
              <a:rPr lang="en-CA" dirty="0"/>
              <a:t>Extending Established Design Procedures to Roofing Practices </a:t>
            </a:r>
          </a:p>
        </p:txBody>
      </p:sp>
    </p:spTree>
    <p:extLst>
      <p:ext uri="{BB962C8B-B14F-4D97-AF65-F5344CB8AC3E}">
        <p14:creationId xmlns:p14="http://schemas.microsoft.com/office/powerpoint/2010/main" val="3589271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0E71A-1F6E-5E2D-3208-00FE94D0F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95DD3-B72B-CC7A-87F4-8E26138508AE}"/>
              </a:ext>
            </a:extLst>
          </p:cNvPr>
          <p:cNvSpPr>
            <a:spLocks noGrp="1"/>
          </p:cNvSpPr>
          <p:nvPr>
            <p:ph type="title"/>
          </p:nvPr>
        </p:nvSpPr>
        <p:spPr/>
        <p:txBody>
          <a:bodyPr/>
          <a:lstStyle/>
          <a:p>
            <a:r>
              <a:rPr lang="en-CA" dirty="0"/>
              <a:t>Practical Challenges</a:t>
            </a:r>
          </a:p>
        </p:txBody>
      </p:sp>
      <p:sp>
        <p:nvSpPr>
          <p:cNvPr id="6" name="Text Placeholder 7">
            <a:extLst>
              <a:ext uri="{FF2B5EF4-FFF2-40B4-BE49-F238E27FC236}">
                <a16:creationId xmlns:a16="http://schemas.microsoft.com/office/drawing/2014/main" id="{5847BC51-4DF1-71ED-0D41-34B69F26CB7F}"/>
              </a:ext>
            </a:extLst>
          </p:cNvPr>
          <p:cNvSpPr>
            <a:spLocks noGrp="1"/>
          </p:cNvSpPr>
          <p:nvPr>
            <p:ph type="body" sz="quarter" idx="11"/>
          </p:nvPr>
        </p:nvSpPr>
        <p:spPr>
          <a:xfrm>
            <a:off x="818759" y="4919465"/>
            <a:ext cx="10325100" cy="1370346"/>
          </a:xfrm>
        </p:spPr>
        <p:txBody>
          <a:bodyPr/>
          <a:lstStyle/>
          <a:p>
            <a:pPr marL="400050"/>
            <a:r>
              <a:rPr lang="en-CA" sz="2000" dirty="0"/>
              <a:t>6-storey building in Sechelt, BC</a:t>
            </a:r>
          </a:p>
          <a:p>
            <a:pPr marL="400050"/>
            <a:r>
              <a:rPr lang="en-CA" sz="2000" dirty="0"/>
              <a:t>Currently in construction</a:t>
            </a:r>
          </a:p>
          <a:p>
            <a:pPr marL="400050"/>
            <a:r>
              <a:rPr lang="en-CA" sz="2000" dirty="0"/>
              <a:t>The roof has complex profiles and shapes</a:t>
            </a:r>
          </a:p>
          <a:p>
            <a:pPr marL="400050"/>
            <a:r>
              <a:rPr lang="en-CA" sz="2000" dirty="0"/>
              <a:t>Wind load design and responsibility – stuck in a loop</a:t>
            </a:r>
          </a:p>
        </p:txBody>
      </p:sp>
      <p:grpSp>
        <p:nvGrpSpPr>
          <p:cNvPr id="14" name="Group 13">
            <a:extLst>
              <a:ext uri="{FF2B5EF4-FFF2-40B4-BE49-F238E27FC236}">
                <a16:creationId xmlns:a16="http://schemas.microsoft.com/office/drawing/2014/main" id="{789FBA59-D6FF-1595-0127-9D9C166EF176}"/>
              </a:ext>
            </a:extLst>
          </p:cNvPr>
          <p:cNvGrpSpPr/>
          <p:nvPr/>
        </p:nvGrpSpPr>
        <p:grpSpPr>
          <a:xfrm>
            <a:off x="220736" y="1397451"/>
            <a:ext cx="11829422" cy="3241052"/>
            <a:chOff x="298574" y="3129695"/>
            <a:chExt cx="11455226" cy="3138529"/>
          </a:xfrm>
        </p:grpSpPr>
        <p:pic>
          <p:nvPicPr>
            <p:cNvPr id="9" name="Picture 8">
              <a:extLst>
                <a:ext uri="{FF2B5EF4-FFF2-40B4-BE49-F238E27FC236}">
                  <a16:creationId xmlns:a16="http://schemas.microsoft.com/office/drawing/2014/main" id="{4D1F430D-215A-6503-5E2B-0B5354F94528}"/>
                </a:ext>
              </a:extLst>
            </p:cNvPr>
            <p:cNvPicPr>
              <a:picLocks noChangeAspect="1"/>
            </p:cNvPicPr>
            <p:nvPr/>
          </p:nvPicPr>
          <p:blipFill>
            <a:blip r:embed="rId3"/>
            <a:stretch>
              <a:fillRect/>
            </a:stretch>
          </p:blipFill>
          <p:spPr>
            <a:xfrm>
              <a:off x="7572677" y="3452674"/>
              <a:ext cx="4181123" cy="2215572"/>
            </a:xfrm>
            <a:prstGeom prst="rect">
              <a:avLst/>
            </a:prstGeom>
          </p:spPr>
        </p:pic>
        <p:pic>
          <p:nvPicPr>
            <p:cNvPr id="11" name="Picture 10">
              <a:extLst>
                <a:ext uri="{FF2B5EF4-FFF2-40B4-BE49-F238E27FC236}">
                  <a16:creationId xmlns:a16="http://schemas.microsoft.com/office/drawing/2014/main" id="{25C45671-671B-0DA0-E86E-DE04106418CD}"/>
                </a:ext>
              </a:extLst>
            </p:cNvPr>
            <p:cNvPicPr>
              <a:picLocks noChangeAspect="1"/>
            </p:cNvPicPr>
            <p:nvPr/>
          </p:nvPicPr>
          <p:blipFill>
            <a:blip r:embed="rId4"/>
            <a:stretch>
              <a:fillRect/>
            </a:stretch>
          </p:blipFill>
          <p:spPr>
            <a:xfrm>
              <a:off x="298574" y="3129695"/>
              <a:ext cx="7016780" cy="2861530"/>
            </a:xfrm>
            <a:prstGeom prst="rect">
              <a:avLst/>
            </a:prstGeom>
          </p:spPr>
        </p:pic>
        <p:sp>
          <p:nvSpPr>
            <p:cNvPr id="12" name="TextBox 11">
              <a:extLst>
                <a:ext uri="{FF2B5EF4-FFF2-40B4-BE49-F238E27FC236}">
                  <a16:creationId xmlns:a16="http://schemas.microsoft.com/office/drawing/2014/main" id="{40CF11E1-2C74-BA5D-7EBF-CAFFD0AEBD83}"/>
                </a:ext>
              </a:extLst>
            </p:cNvPr>
            <p:cNvSpPr txBox="1"/>
            <p:nvPr/>
          </p:nvSpPr>
          <p:spPr>
            <a:xfrm>
              <a:off x="342900" y="5991225"/>
              <a:ext cx="5534025" cy="276999"/>
            </a:xfrm>
            <a:prstGeom prst="rect">
              <a:avLst/>
            </a:prstGeom>
            <a:noFill/>
          </p:spPr>
          <p:txBody>
            <a:bodyPr wrap="square" rtlCol="0">
              <a:spAutoFit/>
            </a:bodyPr>
            <a:lstStyle/>
            <a:p>
              <a:r>
                <a:rPr lang="en-CA" sz="1200" i="1" dirty="0">
                  <a:solidFill>
                    <a:schemeClr val="tx1">
                      <a:lumMod val="65000"/>
                      <a:lumOff val="35000"/>
                    </a:schemeClr>
                  </a:solidFill>
                </a:rPr>
                <a:t>Images Courtesy of Jesse Garlic Architecture</a:t>
              </a:r>
            </a:p>
          </p:txBody>
        </p:sp>
      </p:grpSp>
      <p:pic>
        <p:nvPicPr>
          <p:cNvPr id="4" name="Picture 3">
            <a:extLst>
              <a:ext uri="{FF2B5EF4-FFF2-40B4-BE49-F238E27FC236}">
                <a16:creationId xmlns:a16="http://schemas.microsoft.com/office/drawing/2014/main" id="{878E107A-CC14-0E3D-EEA6-9F183B91EE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7512500" y="4206356"/>
            <a:ext cx="4620903" cy="2508385"/>
          </a:xfrm>
          <a:prstGeom prst="rect">
            <a:avLst/>
          </a:prstGeom>
        </p:spPr>
      </p:pic>
      <p:sp>
        <p:nvSpPr>
          <p:cNvPr id="7" name="TextBox 6">
            <a:extLst>
              <a:ext uri="{FF2B5EF4-FFF2-40B4-BE49-F238E27FC236}">
                <a16:creationId xmlns:a16="http://schemas.microsoft.com/office/drawing/2014/main" id="{4B1169E5-9A7C-BB0B-1B39-22E87F688128}"/>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41654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B09E-58BD-96C5-7C94-12B375A93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1FF81-346A-5217-2E24-4B08AE4A8CF7}"/>
              </a:ext>
            </a:extLst>
          </p:cNvPr>
          <p:cNvSpPr>
            <a:spLocks noGrp="1"/>
          </p:cNvSpPr>
          <p:nvPr>
            <p:ph type="title"/>
          </p:nvPr>
        </p:nvSpPr>
        <p:spPr/>
        <p:txBody>
          <a:bodyPr/>
          <a:lstStyle/>
          <a:p>
            <a:r>
              <a:rPr lang="en-CA" dirty="0"/>
              <a:t>Who’s Doing the Roof Design?</a:t>
            </a:r>
          </a:p>
        </p:txBody>
      </p:sp>
      <p:grpSp>
        <p:nvGrpSpPr>
          <p:cNvPr id="34" name="Group 33">
            <a:extLst>
              <a:ext uri="{FF2B5EF4-FFF2-40B4-BE49-F238E27FC236}">
                <a16:creationId xmlns:a16="http://schemas.microsoft.com/office/drawing/2014/main" id="{7031FBB4-D8A2-819F-E617-9C6194624845}"/>
              </a:ext>
            </a:extLst>
          </p:cNvPr>
          <p:cNvGrpSpPr/>
          <p:nvPr/>
        </p:nvGrpSpPr>
        <p:grpSpPr>
          <a:xfrm rot="2863453">
            <a:off x="5645920" y="3622152"/>
            <a:ext cx="450228" cy="571740"/>
            <a:chOff x="2068822" y="1033500"/>
            <a:chExt cx="316445" cy="401850"/>
          </a:xfrm>
        </p:grpSpPr>
        <p:sp>
          <p:nvSpPr>
            <p:cNvPr id="35" name="Arrow: Right 34">
              <a:extLst>
                <a:ext uri="{FF2B5EF4-FFF2-40B4-BE49-F238E27FC236}">
                  <a16:creationId xmlns:a16="http://schemas.microsoft.com/office/drawing/2014/main" id="{1712E66A-CFFE-E643-C64C-452CA476E92D}"/>
                </a:ext>
              </a:extLst>
            </p:cNvPr>
            <p:cNvSpPr/>
            <p:nvPr/>
          </p:nvSpPr>
          <p:spPr>
            <a:xfrm rot="18900000">
              <a:off x="2068822" y="1033500"/>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a:p>
          </p:txBody>
        </p:sp>
        <p:sp>
          <p:nvSpPr>
            <p:cNvPr id="36" name="Arrow: Right 4">
              <a:extLst>
                <a:ext uri="{FF2B5EF4-FFF2-40B4-BE49-F238E27FC236}">
                  <a16:creationId xmlns:a16="http://schemas.microsoft.com/office/drawing/2014/main" id="{D6875922-6092-AC67-0726-AB951DA297DA}"/>
                </a:ext>
              </a:extLst>
            </p:cNvPr>
            <p:cNvSpPr txBox="1"/>
            <p:nvPr/>
          </p:nvSpPr>
          <p:spPr>
            <a:xfrm rot="18900000">
              <a:off x="2082725" y="1147434"/>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7" name="Group 6">
            <a:extLst>
              <a:ext uri="{FF2B5EF4-FFF2-40B4-BE49-F238E27FC236}">
                <a16:creationId xmlns:a16="http://schemas.microsoft.com/office/drawing/2014/main" id="{ACD05D4A-48A4-3989-05CE-FAB3C120B3EE}"/>
              </a:ext>
            </a:extLst>
          </p:cNvPr>
          <p:cNvGrpSpPr/>
          <p:nvPr/>
        </p:nvGrpSpPr>
        <p:grpSpPr>
          <a:xfrm>
            <a:off x="5445343" y="1253363"/>
            <a:ext cx="1694045" cy="1694045"/>
            <a:chOff x="2270103" y="699"/>
            <a:chExt cx="1190667" cy="1190667"/>
          </a:xfrm>
        </p:grpSpPr>
        <p:sp>
          <p:nvSpPr>
            <p:cNvPr id="8" name="Oval 7">
              <a:extLst>
                <a:ext uri="{FF2B5EF4-FFF2-40B4-BE49-F238E27FC236}">
                  <a16:creationId xmlns:a16="http://schemas.microsoft.com/office/drawing/2014/main" id="{4570A88D-EA31-95F7-56C8-032B9A09AABB}"/>
                </a:ext>
              </a:extLst>
            </p:cNvPr>
            <p:cNvSpPr/>
            <p:nvPr/>
          </p:nvSpPr>
          <p:spPr>
            <a:xfrm>
              <a:off x="2270103" y="699"/>
              <a:ext cx="1190667" cy="1190667"/>
            </a:xfrm>
            <a:prstGeom prst="ellipse">
              <a:avLst/>
            </a:prstGeom>
            <a:solidFill>
              <a:srgbClr val="00BFFF"/>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CA" sz="2200"/>
            </a:p>
          </p:txBody>
        </p:sp>
        <p:sp>
          <p:nvSpPr>
            <p:cNvPr id="10" name="Oval 4">
              <a:extLst>
                <a:ext uri="{FF2B5EF4-FFF2-40B4-BE49-F238E27FC236}">
                  <a16:creationId xmlns:a16="http://schemas.microsoft.com/office/drawing/2014/main" id="{DB3B5049-9149-A55C-1CF0-C4336C759D12}"/>
                </a:ext>
              </a:extLst>
            </p:cNvPr>
            <p:cNvSpPr txBox="1"/>
            <p:nvPr/>
          </p:nvSpPr>
          <p:spPr>
            <a:xfrm>
              <a:off x="2444472" y="175068"/>
              <a:ext cx="841929"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Envelope Engineer</a:t>
              </a:r>
            </a:p>
          </p:txBody>
        </p:sp>
      </p:grpSp>
      <p:grpSp>
        <p:nvGrpSpPr>
          <p:cNvPr id="13" name="Group 12">
            <a:extLst>
              <a:ext uri="{FF2B5EF4-FFF2-40B4-BE49-F238E27FC236}">
                <a16:creationId xmlns:a16="http://schemas.microsoft.com/office/drawing/2014/main" id="{4603F3AA-052B-B67D-5F66-FDC4C4FBB566}"/>
              </a:ext>
            </a:extLst>
          </p:cNvPr>
          <p:cNvGrpSpPr/>
          <p:nvPr/>
        </p:nvGrpSpPr>
        <p:grpSpPr>
          <a:xfrm>
            <a:off x="7078811" y="2596552"/>
            <a:ext cx="571740" cy="450228"/>
            <a:chOff x="3290238" y="1063537"/>
            <a:chExt cx="401850" cy="316445"/>
          </a:xfrm>
          <a:solidFill>
            <a:srgbClr val="00BFFF"/>
          </a:solidFill>
        </p:grpSpPr>
        <p:sp>
          <p:nvSpPr>
            <p:cNvPr id="14" name="Arrow: Right 13">
              <a:extLst>
                <a:ext uri="{FF2B5EF4-FFF2-40B4-BE49-F238E27FC236}">
                  <a16:creationId xmlns:a16="http://schemas.microsoft.com/office/drawing/2014/main" id="{2E088098-9B44-A62B-7727-70A4DA4E9AFE}"/>
                </a:ext>
              </a:extLst>
            </p:cNvPr>
            <p:cNvSpPr/>
            <p:nvPr/>
          </p:nvSpPr>
          <p:spPr>
            <a:xfrm rot="2700000">
              <a:off x="3332940" y="1020835"/>
              <a:ext cx="316445" cy="401850"/>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CA"/>
            </a:p>
          </p:txBody>
        </p:sp>
        <p:sp>
          <p:nvSpPr>
            <p:cNvPr id="15" name="Arrow: Right 4">
              <a:extLst>
                <a:ext uri="{FF2B5EF4-FFF2-40B4-BE49-F238E27FC236}">
                  <a16:creationId xmlns:a16="http://schemas.microsoft.com/office/drawing/2014/main" id="{432B69AB-ABF3-E81E-E584-C2EB324A7980}"/>
                </a:ext>
              </a:extLst>
            </p:cNvPr>
            <p:cNvSpPr txBox="1"/>
            <p:nvPr/>
          </p:nvSpPr>
          <p:spPr>
            <a:xfrm rot="2700000">
              <a:off x="3346843" y="1067641"/>
              <a:ext cx="221512" cy="2411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16" name="Group 15">
            <a:extLst>
              <a:ext uri="{FF2B5EF4-FFF2-40B4-BE49-F238E27FC236}">
                <a16:creationId xmlns:a16="http://schemas.microsoft.com/office/drawing/2014/main" id="{8A4DAE17-10FA-D4FE-CEBE-E7020854D896}"/>
              </a:ext>
            </a:extLst>
          </p:cNvPr>
          <p:cNvGrpSpPr/>
          <p:nvPr/>
        </p:nvGrpSpPr>
        <p:grpSpPr>
          <a:xfrm>
            <a:off x="7139388" y="3106697"/>
            <a:ext cx="1694045" cy="1694045"/>
            <a:chOff x="3534222" y="1264818"/>
            <a:chExt cx="1190667" cy="1190667"/>
          </a:xfrm>
        </p:grpSpPr>
        <p:sp>
          <p:nvSpPr>
            <p:cNvPr id="17" name="Oval 16">
              <a:extLst>
                <a:ext uri="{FF2B5EF4-FFF2-40B4-BE49-F238E27FC236}">
                  <a16:creationId xmlns:a16="http://schemas.microsoft.com/office/drawing/2014/main" id="{A3233D94-52F2-2C79-7946-0D6846ED9976}"/>
                </a:ext>
              </a:extLst>
            </p:cNvPr>
            <p:cNvSpPr/>
            <p:nvPr/>
          </p:nvSpPr>
          <p:spPr>
            <a:xfrm>
              <a:off x="3534222" y="1264818"/>
              <a:ext cx="1190667" cy="1190667"/>
            </a:xfrm>
            <a:prstGeom prst="ellipse">
              <a:avLst/>
            </a:prstGeom>
          </p:spPr>
          <p:style>
            <a:lnRef idx="3">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txBody>
            <a:bodyPr/>
            <a:lstStyle/>
            <a:p>
              <a:endParaRPr lang="en-CA" sz="2200"/>
            </a:p>
          </p:txBody>
        </p:sp>
        <p:sp>
          <p:nvSpPr>
            <p:cNvPr id="18" name="Oval 4">
              <a:extLst>
                <a:ext uri="{FF2B5EF4-FFF2-40B4-BE49-F238E27FC236}">
                  <a16:creationId xmlns:a16="http://schemas.microsoft.com/office/drawing/2014/main" id="{2881D7D8-16E2-1D66-2D7A-703C4D20BFED}"/>
                </a:ext>
              </a:extLst>
            </p:cNvPr>
            <p:cNvSpPr txBox="1"/>
            <p:nvPr/>
          </p:nvSpPr>
          <p:spPr>
            <a:xfrm>
              <a:off x="3708591" y="1439187"/>
              <a:ext cx="841929"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Architect</a:t>
              </a:r>
            </a:p>
          </p:txBody>
        </p:sp>
      </p:grpSp>
      <p:grpSp>
        <p:nvGrpSpPr>
          <p:cNvPr id="19" name="Group 18">
            <a:extLst>
              <a:ext uri="{FF2B5EF4-FFF2-40B4-BE49-F238E27FC236}">
                <a16:creationId xmlns:a16="http://schemas.microsoft.com/office/drawing/2014/main" id="{F2B10954-1528-B6FD-CAED-031E947B0FFF}"/>
              </a:ext>
            </a:extLst>
          </p:cNvPr>
          <p:cNvGrpSpPr/>
          <p:nvPr/>
        </p:nvGrpSpPr>
        <p:grpSpPr>
          <a:xfrm>
            <a:off x="7084216" y="4724452"/>
            <a:ext cx="450228" cy="571740"/>
            <a:chOff x="3345606" y="2284953"/>
            <a:chExt cx="316445" cy="401850"/>
          </a:xfrm>
        </p:grpSpPr>
        <p:sp>
          <p:nvSpPr>
            <p:cNvPr id="20" name="Arrow: Right 19">
              <a:extLst>
                <a:ext uri="{FF2B5EF4-FFF2-40B4-BE49-F238E27FC236}">
                  <a16:creationId xmlns:a16="http://schemas.microsoft.com/office/drawing/2014/main" id="{AB148106-58ED-5AA5-85BE-0979B3821D69}"/>
                </a:ext>
              </a:extLst>
            </p:cNvPr>
            <p:cNvSpPr/>
            <p:nvPr/>
          </p:nvSpPr>
          <p:spPr>
            <a:xfrm rot="8100000">
              <a:off x="3345606" y="2284953"/>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txBody>
            <a:bodyPr/>
            <a:lstStyle/>
            <a:p>
              <a:endParaRPr lang="en-CA"/>
            </a:p>
          </p:txBody>
        </p:sp>
        <p:sp>
          <p:nvSpPr>
            <p:cNvPr id="21" name="Arrow: Right 4">
              <a:extLst>
                <a:ext uri="{FF2B5EF4-FFF2-40B4-BE49-F238E27FC236}">
                  <a16:creationId xmlns:a16="http://schemas.microsoft.com/office/drawing/2014/main" id="{A695BDCB-4397-F1CB-7658-E4C5AC833E28}"/>
                </a:ext>
              </a:extLst>
            </p:cNvPr>
            <p:cNvSpPr txBox="1"/>
            <p:nvPr/>
          </p:nvSpPr>
          <p:spPr>
            <a:xfrm rot="18900000">
              <a:off x="3426636" y="2331759"/>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22" name="Group 21">
            <a:extLst>
              <a:ext uri="{FF2B5EF4-FFF2-40B4-BE49-F238E27FC236}">
                <a16:creationId xmlns:a16="http://schemas.microsoft.com/office/drawing/2014/main" id="{F6ABA6CF-87DC-ABD0-BCF6-2D0437204B72}"/>
              </a:ext>
            </a:extLst>
          </p:cNvPr>
          <p:cNvGrpSpPr/>
          <p:nvPr/>
        </p:nvGrpSpPr>
        <p:grpSpPr>
          <a:xfrm>
            <a:off x="5445343" y="4970745"/>
            <a:ext cx="1694045" cy="1694045"/>
            <a:chOff x="2270103" y="2528937"/>
            <a:chExt cx="1190667" cy="1190667"/>
          </a:xfrm>
        </p:grpSpPr>
        <p:sp>
          <p:nvSpPr>
            <p:cNvPr id="23" name="Oval 22">
              <a:extLst>
                <a:ext uri="{FF2B5EF4-FFF2-40B4-BE49-F238E27FC236}">
                  <a16:creationId xmlns:a16="http://schemas.microsoft.com/office/drawing/2014/main" id="{1C9B880B-E0D0-2DB3-D15C-34BB10140AF5}"/>
                </a:ext>
              </a:extLst>
            </p:cNvPr>
            <p:cNvSpPr/>
            <p:nvPr/>
          </p:nvSpPr>
          <p:spPr>
            <a:xfrm>
              <a:off x="2270103" y="2528937"/>
              <a:ext cx="1190667" cy="1190667"/>
            </a:xfrm>
            <a:prstGeom prst="ellipse">
              <a:avLst/>
            </a:prstGeom>
          </p:spPr>
          <p:style>
            <a:lnRef idx="3">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txBody>
            <a:bodyPr/>
            <a:lstStyle/>
            <a:p>
              <a:endParaRPr lang="en-CA" sz="2200"/>
            </a:p>
          </p:txBody>
        </p:sp>
        <p:sp>
          <p:nvSpPr>
            <p:cNvPr id="24" name="Oval 4">
              <a:extLst>
                <a:ext uri="{FF2B5EF4-FFF2-40B4-BE49-F238E27FC236}">
                  <a16:creationId xmlns:a16="http://schemas.microsoft.com/office/drawing/2014/main" id="{F2FFDC5D-80F5-48FD-45CC-E8F99AD72F70}"/>
                </a:ext>
              </a:extLst>
            </p:cNvPr>
            <p:cNvSpPr txBox="1"/>
            <p:nvPr/>
          </p:nvSpPr>
          <p:spPr>
            <a:xfrm>
              <a:off x="2398716" y="2703306"/>
              <a:ext cx="887685"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Contractor</a:t>
              </a:r>
            </a:p>
          </p:txBody>
        </p:sp>
      </p:grpSp>
      <p:grpSp>
        <p:nvGrpSpPr>
          <p:cNvPr id="25" name="Group 24">
            <a:extLst>
              <a:ext uri="{FF2B5EF4-FFF2-40B4-BE49-F238E27FC236}">
                <a16:creationId xmlns:a16="http://schemas.microsoft.com/office/drawing/2014/main" id="{195C6F0F-3105-4E05-8B99-2C9D0127AE92}"/>
              </a:ext>
            </a:extLst>
          </p:cNvPr>
          <p:cNvGrpSpPr/>
          <p:nvPr/>
        </p:nvGrpSpPr>
        <p:grpSpPr>
          <a:xfrm>
            <a:off x="4997645" y="4768603"/>
            <a:ext cx="571740" cy="450228"/>
            <a:chOff x="2038785" y="2340321"/>
            <a:chExt cx="401850" cy="316445"/>
          </a:xfrm>
        </p:grpSpPr>
        <p:sp>
          <p:nvSpPr>
            <p:cNvPr id="26" name="Arrow: Right 25">
              <a:extLst>
                <a:ext uri="{FF2B5EF4-FFF2-40B4-BE49-F238E27FC236}">
                  <a16:creationId xmlns:a16="http://schemas.microsoft.com/office/drawing/2014/main" id="{D07131B4-F447-41AF-B7AE-1006426D906A}"/>
                </a:ext>
              </a:extLst>
            </p:cNvPr>
            <p:cNvSpPr/>
            <p:nvPr/>
          </p:nvSpPr>
          <p:spPr>
            <a:xfrm rot="13500000">
              <a:off x="2081487" y="2297619"/>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txBody>
            <a:bodyPr/>
            <a:lstStyle/>
            <a:p>
              <a:endParaRPr lang="en-CA"/>
            </a:p>
          </p:txBody>
        </p:sp>
        <p:sp>
          <p:nvSpPr>
            <p:cNvPr id="27" name="Arrow: Right 4">
              <a:extLst>
                <a:ext uri="{FF2B5EF4-FFF2-40B4-BE49-F238E27FC236}">
                  <a16:creationId xmlns:a16="http://schemas.microsoft.com/office/drawing/2014/main" id="{AD4073E9-86A9-10B4-C5F2-1B8120BE4A08}"/>
                </a:ext>
              </a:extLst>
            </p:cNvPr>
            <p:cNvSpPr txBox="1"/>
            <p:nvPr/>
          </p:nvSpPr>
          <p:spPr>
            <a:xfrm rot="24300000">
              <a:off x="2162517" y="2411553"/>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28" name="Group 27">
            <a:extLst>
              <a:ext uri="{FF2B5EF4-FFF2-40B4-BE49-F238E27FC236}">
                <a16:creationId xmlns:a16="http://schemas.microsoft.com/office/drawing/2014/main" id="{3E778FE7-522B-53BB-8C46-3F4F815A4F95}"/>
              </a:ext>
            </a:extLst>
          </p:cNvPr>
          <p:cNvGrpSpPr/>
          <p:nvPr/>
        </p:nvGrpSpPr>
        <p:grpSpPr>
          <a:xfrm>
            <a:off x="3751296" y="3101444"/>
            <a:ext cx="1694045" cy="1694045"/>
            <a:chOff x="1005984" y="1264818"/>
            <a:chExt cx="1190667" cy="1190667"/>
          </a:xfrm>
        </p:grpSpPr>
        <p:sp>
          <p:nvSpPr>
            <p:cNvPr id="29" name="Oval 28">
              <a:extLst>
                <a:ext uri="{FF2B5EF4-FFF2-40B4-BE49-F238E27FC236}">
                  <a16:creationId xmlns:a16="http://schemas.microsoft.com/office/drawing/2014/main" id="{72DA3F31-0D99-59AD-A379-60DF46516903}"/>
                </a:ext>
              </a:extLst>
            </p:cNvPr>
            <p:cNvSpPr/>
            <p:nvPr/>
          </p:nvSpPr>
          <p:spPr>
            <a:xfrm>
              <a:off x="1005984" y="1264818"/>
              <a:ext cx="1190667" cy="1190667"/>
            </a:xfrm>
            <a:prstGeom prst="ellipse">
              <a:avLst/>
            </a:prstGeom>
          </p:spPr>
          <p:style>
            <a:lnRef idx="3">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sz="2200"/>
            </a:p>
          </p:txBody>
        </p:sp>
        <p:sp>
          <p:nvSpPr>
            <p:cNvPr id="30" name="Oval 4">
              <a:extLst>
                <a:ext uri="{FF2B5EF4-FFF2-40B4-BE49-F238E27FC236}">
                  <a16:creationId xmlns:a16="http://schemas.microsoft.com/office/drawing/2014/main" id="{8F52D525-D1EE-0A6D-148E-D7DD4997214D}"/>
                </a:ext>
              </a:extLst>
            </p:cNvPr>
            <p:cNvSpPr txBox="1"/>
            <p:nvPr/>
          </p:nvSpPr>
          <p:spPr>
            <a:xfrm>
              <a:off x="1180353" y="1439187"/>
              <a:ext cx="841929"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Structural Engineer</a:t>
              </a:r>
            </a:p>
          </p:txBody>
        </p:sp>
      </p:grpSp>
      <p:grpSp>
        <p:nvGrpSpPr>
          <p:cNvPr id="31" name="Group 30">
            <a:extLst>
              <a:ext uri="{FF2B5EF4-FFF2-40B4-BE49-F238E27FC236}">
                <a16:creationId xmlns:a16="http://schemas.microsoft.com/office/drawing/2014/main" id="{CC7324F1-1F9A-732E-4034-ED03344E50DC}"/>
              </a:ext>
            </a:extLst>
          </p:cNvPr>
          <p:cNvGrpSpPr/>
          <p:nvPr/>
        </p:nvGrpSpPr>
        <p:grpSpPr>
          <a:xfrm>
            <a:off x="5041895" y="2535795"/>
            <a:ext cx="450228" cy="571740"/>
            <a:chOff x="2068822" y="1033500"/>
            <a:chExt cx="316445" cy="401850"/>
          </a:xfrm>
        </p:grpSpPr>
        <p:sp>
          <p:nvSpPr>
            <p:cNvPr id="32" name="Arrow: Right 31">
              <a:extLst>
                <a:ext uri="{FF2B5EF4-FFF2-40B4-BE49-F238E27FC236}">
                  <a16:creationId xmlns:a16="http://schemas.microsoft.com/office/drawing/2014/main" id="{E154F5A9-D82A-F965-77E5-D36ACE66C52E}"/>
                </a:ext>
              </a:extLst>
            </p:cNvPr>
            <p:cNvSpPr/>
            <p:nvPr/>
          </p:nvSpPr>
          <p:spPr>
            <a:xfrm rot="18900000">
              <a:off x="2068822" y="1033500"/>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a:p>
          </p:txBody>
        </p:sp>
        <p:sp>
          <p:nvSpPr>
            <p:cNvPr id="33" name="Arrow: Right 4">
              <a:extLst>
                <a:ext uri="{FF2B5EF4-FFF2-40B4-BE49-F238E27FC236}">
                  <a16:creationId xmlns:a16="http://schemas.microsoft.com/office/drawing/2014/main" id="{804D72D5-214A-C216-CA9A-7D53F1FEED03}"/>
                </a:ext>
              </a:extLst>
            </p:cNvPr>
            <p:cNvSpPr txBox="1"/>
            <p:nvPr/>
          </p:nvSpPr>
          <p:spPr>
            <a:xfrm rot="18900000">
              <a:off x="2082725" y="1147434"/>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sp>
        <p:nvSpPr>
          <p:cNvPr id="6" name="TextBox 5">
            <a:extLst>
              <a:ext uri="{FF2B5EF4-FFF2-40B4-BE49-F238E27FC236}">
                <a16:creationId xmlns:a16="http://schemas.microsoft.com/office/drawing/2014/main" id="{7AD2EA2B-F39A-2AE7-767D-00A91CB34E3D}"/>
              </a:ext>
            </a:extLst>
          </p:cNvPr>
          <p:cNvSpPr txBox="1"/>
          <p:nvPr/>
        </p:nvSpPr>
        <p:spPr>
          <a:xfrm>
            <a:off x="6891301" y="1733023"/>
            <a:ext cx="4338674" cy="646331"/>
          </a:xfrm>
          <a:prstGeom prst="rect">
            <a:avLst/>
          </a:prstGeom>
          <a:noFill/>
        </p:spPr>
        <p:txBody>
          <a:bodyPr wrap="square">
            <a:spAutoFit/>
          </a:bodyPr>
          <a:lstStyle/>
          <a:p>
            <a:pPr marL="685800" indent="-285750">
              <a:buFont typeface="Wingdings" panose="05000000000000000000" pitchFamily="2" charset="2"/>
              <a:buChar char="Ø"/>
            </a:pPr>
            <a:r>
              <a:rPr lang="en-CA" b="1" dirty="0">
                <a:solidFill>
                  <a:srgbClr val="00BFFF"/>
                </a:solidFill>
              </a:rPr>
              <a:t>Reviewed roofing submittals</a:t>
            </a:r>
          </a:p>
          <a:p>
            <a:pPr marL="685800" indent="-285750">
              <a:buFont typeface="Wingdings" panose="05000000000000000000" pitchFamily="2" charset="2"/>
              <a:buChar char="Ø"/>
            </a:pPr>
            <a:r>
              <a:rPr lang="en-CA" b="1" dirty="0">
                <a:solidFill>
                  <a:srgbClr val="00BFFF"/>
                </a:solidFill>
              </a:rPr>
              <a:t>Requested Wind Load compliance</a:t>
            </a:r>
          </a:p>
        </p:txBody>
      </p:sp>
      <p:sp>
        <p:nvSpPr>
          <p:cNvPr id="9" name="TextBox 8">
            <a:extLst>
              <a:ext uri="{FF2B5EF4-FFF2-40B4-BE49-F238E27FC236}">
                <a16:creationId xmlns:a16="http://schemas.microsoft.com/office/drawing/2014/main" id="{4C2CBFBE-90D4-A345-1318-7A84D6D1E066}"/>
              </a:ext>
            </a:extLst>
          </p:cNvPr>
          <p:cNvSpPr txBox="1"/>
          <p:nvPr/>
        </p:nvSpPr>
        <p:spPr>
          <a:xfrm>
            <a:off x="8389141" y="3240499"/>
            <a:ext cx="3650459" cy="1477328"/>
          </a:xfrm>
          <a:prstGeom prst="rect">
            <a:avLst/>
          </a:prstGeom>
          <a:noFill/>
        </p:spPr>
        <p:txBody>
          <a:bodyPr wrap="square">
            <a:spAutoFit/>
          </a:bodyPr>
          <a:lstStyle/>
          <a:p>
            <a:pPr marL="685800" indent="-285750">
              <a:buFont typeface="Wingdings" panose="05000000000000000000" pitchFamily="2" charset="2"/>
              <a:buChar char="Ø"/>
            </a:pPr>
            <a:r>
              <a:rPr lang="en-CA" b="1" dirty="0">
                <a:solidFill>
                  <a:srgbClr val="5CB37C"/>
                </a:solidFill>
              </a:rPr>
              <a:t>Sends back the roof submittal package</a:t>
            </a:r>
          </a:p>
          <a:p>
            <a:pPr marL="685800" indent="-285750">
              <a:buFont typeface="Wingdings" panose="05000000000000000000" pitchFamily="2" charset="2"/>
              <a:buChar char="Ø"/>
            </a:pPr>
            <a:r>
              <a:rPr lang="en-CA" b="1" dirty="0">
                <a:solidFill>
                  <a:srgbClr val="5CB37C"/>
                </a:solidFill>
              </a:rPr>
              <a:t>Requests the Contractor to resubmit with wind load compliance documentation</a:t>
            </a:r>
          </a:p>
        </p:txBody>
      </p:sp>
      <p:sp>
        <p:nvSpPr>
          <p:cNvPr id="11" name="TextBox 10">
            <a:extLst>
              <a:ext uri="{FF2B5EF4-FFF2-40B4-BE49-F238E27FC236}">
                <a16:creationId xmlns:a16="http://schemas.microsoft.com/office/drawing/2014/main" id="{BB836E0D-E6DF-EC26-BC6B-20D621A1C49A}"/>
              </a:ext>
            </a:extLst>
          </p:cNvPr>
          <p:cNvSpPr txBox="1"/>
          <p:nvPr/>
        </p:nvSpPr>
        <p:spPr>
          <a:xfrm>
            <a:off x="1042049" y="5436167"/>
            <a:ext cx="4412887" cy="923330"/>
          </a:xfrm>
          <a:prstGeom prst="rect">
            <a:avLst/>
          </a:prstGeom>
          <a:noFill/>
        </p:spPr>
        <p:txBody>
          <a:bodyPr wrap="square">
            <a:spAutoFit/>
          </a:bodyPr>
          <a:lstStyle/>
          <a:p>
            <a:pPr marL="685800" indent="-285750">
              <a:buFont typeface="Wingdings" panose="05000000000000000000" pitchFamily="2" charset="2"/>
              <a:buChar char="Ø"/>
            </a:pPr>
            <a:r>
              <a:rPr lang="en-CA" b="1" dirty="0">
                <a:solidFill>
                  <a:srgbClr val="608CAB"/>
                </a:solidFill>
              </a:rPr>
              <a:t>Submits CSA A123.21 test report</a:t>
            </a:r>
          </a:p>
          <a:p>
            <a:pPr marL="685800" indent="-285750">
              <a:buFont typeface="Wingdings" panose="05000000000000000000" pitchFamily="2" charset="2"/>
              <a:buChar char="Ø"/>
            </a:pPr>
            <a:r>
              <a:rPr lang="en-CA" b="1" dirty="0">
                <a:solidFill>
                  <a:srgbClr val="608CAB"/>
                </a:solidFill>
              </a:rPr>
              <a:t>States wind load calculations should be verified by the Structural Engineer</a:t>
            </a:r>
          </a:p>
        </p:txBody>
      </p:sp>
      <p:sp>
        <p:nvSpPr>
          <p:cNvPr id="12" name="TextBox 11">
            <a:extLst>
              <a:ext uri="{FF2B5EF4-FFF2-40B4-BE49-F238E27FC236}">
                <a16:creationId xmlns:a16="http://schemas.microsoft.com/office/drawing/2014/main" id="{81D08551-BB10-FB1D-8969-23CC9B66AFB1}"/>
              </a:ext>
            </a:extLst>
          </p:cNvPr>
          <p:cNvSpPr txBox="1"/>
          <p:nvPr/>
        </p:nvSpPr>
        <p:spPr>
          <a:xfrm>
            <a:off x="-104702" y="3240499"/>
            <a:ext cx="3846544" cy="1477328"/>
          </a:xfrm>
          <a:prstGeom prst="rect">
            <a:avLst/>
          </a:prstGeom>
          <a:noFill/>
        </p:spPr>
        <p:txBody>
          <a:bodyPr wrap="square">
            <a:spAutoFit/>
          </a:bodyPr>
          <a:lstStyle/>
          <a:p>
            <a:pPr marL="685800" indent="-285750">
              <a:buFont typeface="Wingdings" panose="05000000000000000000" pitchFamily="2" charset="2"/>
              <a:buChar char="Ø"/>
            </a:pPr>
            <a:r>
              <a:rPr lang="en-CA" b="1" dirty="0">
                <a:solidFill>
                  <a:srgbClr val="8064A2"/>
                </a:solidFill>
              </a:rPr>
              <a:t>Informs this is not within their scope of work</a:t>
            </a:r>
          </a:p>
          <a:p>
            <a:pPr marL="685800" indent="-285750">
              <a:buFont typeface="Wingdings" panose="05000000000000000000" pitchFamily="2" charset="2"/>
              <a:buChar char="Ø"/>
            </a:pPr>
            <a:r>
              <a:rPr lang="en-CA" b="1" dirty="0">
                <a:solidFill>
                  <a:srgbClr val="8064A2"/>
                </a:solidFill>
              </a:rPr>
              <a:t>Suggests the Architect or Envelope Engineer reviews this as part of the bldg. envelope</a:t>
            </a:r>
          </a:p>
        </p:txBody>
      </p:sp>
      <p:sp>
        <p:nvSpPr>
          <p:cNvPr id="37" name="TextBox 36">
            <a:extLst>
              <a:ext uri="{FF2B5EF4-FFF2-40B4-BE49-F238E27FC236}">
                <a16:creationId xmlns:a16="http://schemas.microsoft.com/office/drawing/2014/main" id="{2D6BBA3B-30F2-0D74-197C-3E001E20C598}"/>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23584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F8047-9F3B-68FA-CB4F-D86C6102BD0E}"/>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72421866-89D1-F463-D881-7920F7FD9098}"/>
              </a:ext>
            </a:extLst>
          </p:cNvPr>
          <p:cNvGrpSpPr/>
          <p:nvPr/>
        </p:nvGrpSpPr>
        <p:grpSpPr>
          <a:xfrm>
            <a:off x="5800555" y="90685"/>
            <a:ext cx="6391445" cy="6643489"/>
            <a:chOff x="5994400" y="124207"/>
            <a:chExt cx="6075069" cy="6165603"/>
          </a:xfrm>
        </p:grpSpPr>
        <p:pic>
          <p:nvPicPr>
            <p:cNvPr id="5" name="Picture 4">
              <a:extLst>
                <a:ext uri="{FF2B5EF4-FFF2-40B4-BE49-F238E27FC236}">
                  <a16:creationId xmlns:a16="http://schemas.microsoft.com/office/drawing/2014/main" id="{3C73023C-44D5-CCE8-23FE-86A70BA25011}"/>
                </a:ext>
              </a:extLst>
            </p:cNvPr>
            <p:cNvPicPr>
              <a:picLocks noChangeAspect="1"/>
            </p:cNvPicPr>
            <p:nvPr/>
          </p:nvPicPr>
          <p:blipFill>
            <a:blip r:embed="rId3"/>
            <a:srcRect b="23967"/>
            <a:stretch>
              <a:fillRect/>
            </a:stretch>
          </p:blipFill>
          <p:spPr>
            <a:xfrm>
              <a:off x="5994400" y="124207"/>
              <a:ext cx="6075069" cy="616560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7A33D4F-84C4-6E81-4684-C1682D547E2D}"/>
                    </a:ext>
                  </a:extLst>
                </p14:cNvPr>
                <p14:cNvContentPartPr/>
                <p14:nvPr/>
              </p14:nvContentPartPr>
              <p14:xfrm>
                <a:off x="6532007" y="2336580"/>
                <a:ext cx="1287000" cy="21600"/>
              </p14:xfrm>
            </p:contentPart>
          </mc:Choice>
          <mc:Fallback xmlns="">
            <p:pic>
              <p:nvPicPr>
                <p:cNvPr id="17" name="Ink 16">
                  <a:extLst>
                    <a:ext uri="{FF2B5EF4-FFF2-40B4-BE49-F238E27FC236}">
                      <a16:creationId xmlns:a16="http://schemas.microsoft.com/office/drawing/2014/main" id="{A7A33D4F-84C4-6E81-4684-C1682D547E2D}"/>
                    </a:ext>
                  </a:extLst>
                </p:cNvPr>
                <p:cNvPicPr/>
                <p:nvPr/>
              </p:nvPicPr>
              <p:blipFill>
                <a:blip r:embed="rId5"/>
                <a:stretch>
                  <a:fillRect/>
                </a:stretch>
              </p:blipFill>
              <p:spPr>
                <a:xfrm>
                  <a:off x="6481097" y="2235330"/>
                  <a:ext cx="1388480" cy="223763"/>
                </a:xfrm>
                <a:prstGeom prst="rect">
                  <a:avLst/>
                </a:prstGeom>
              </p:spPr>
            </p:pic>
          </mc:Fallback>
        </mc:AlternateContent>
      </p:grpSp>
      <p:sp>
        <p:nvSpPr>
          <p:cNvPr id="2" name="Title 1">
            <a:extLst>
              <a:ext uri="{FF2B5EF4-FFF2-40B4-BE49-F238E27FC236}">
                <a16:creationId xmlns:a16="http://schemas.microsoft.com/office/drawing/2014/main" id="{714CEB9B-3F4C-958F-BA4B-1A3AA3E73EE4}"/>
              </a:ext>
            </a:extLst>
          </p:cNvPr>
          <p:cNvSpPr>
            <a:spLocks noGrp="1"/>
          </p:cNvSpPr>
          <p:nvPr>
            <p:ph type="title"/>
          </p:nvPr>
        </p:nvSpPr>
        <p:spPr>
          <a:xfrm>
            <a:off x="932678" y="568190"/>
            <a:ext cx="10830345" cy="1370346"/>
          </a:xfrm>
        </p:spPr>
        <p:txBody>
          <a:bodyPr>
            <a:normAutofit/>
          </a:bodyPr>
          <a:lstStyle/>
          <a:p>
            <a:r>
              <a:rPr lang="en-CA" dirty="0"/>
              <a:t>Letters of Assurance</a:t>
            </a:r>
          </a:p>
        </p:txBody>
      </p:sp>
      <p:sp>
        <p:nvSpPr>
          <p:cNvPr id="9" name="Text Placeholder 2">
            <a:extLst>
              <a:ext uri="{FF2B5EF4-FFF2-40B4-BE49-F238E27FC236}">
                <a16:creationId xmlns:a16="http://schemas.microsoft.com/office/drawing/2014/main" id="{BC818ABC-E2FB-7415-A73B-ED3061A2A2B5}"/>
              </a:ext>
            </a:extLst>
          </p:cNvPr>
          <p:cNvSpPr>
            <a:spLocks noGrp="1"/>
          </p:cNvSpPr>
          <p:nvPr>
            <p:ph type="body" sz="quarter" idx="11"/>
          </p:nvPr>
        </p:nvSpPr>
        <p:spPr>
          <a:xfrm>
            <a:off x="575900" y="1336007"/>
            <a:ext cx="5092791" cy="5045057"/>
          </a:xfrm>
        </p:spPr>
        <p:txBody>
          <a:bodyPr/>
          <a:lstStyle/>
          <a:p>
            <a:pPr marL="0" indent="0">
              <a:buNone/>
            </a:pPr>
            <a:r>
              <a:rPr lang="en-CA" sz="2000" dirty="0">
                <a:latin typeface="Roboto Black" panose="02000000000000000000" pitchFamily="2" charset="0"/>
                <a:ea typeface="Roboto Black" panose="02000000000000000000" pitchFamily="2" charset="0"/>
                <a:cs typeface="Roboto Black" panose="02000000000000000000" pitchFamily="2" charset="0"/>
              </a:rPr>
              <a:t>ARCHITECTURAL</a:t>
            </a:r>
            <a:r>
              <a:rPr lang="en-CA" sz="2000" dirty="0"/>
              <a:t> Components require structural attachment</a:t>
            </a:r>
          </a:p>
          <a:p>
            <a:pPr marL="0" indent="0">
              <a:buNone/>
            </a:pPr>
            <a:r>
              <a:rPr lang="en-CA" sz="2000" b="1" dirty="0">
                <a:solidFill>
                  <a:schemeClr val="accent6">
                    <a:lumMod val="75000"/>
                  </a:schemeClr>
                </a:solidFill>
              </a:rPr>
              <a:t>“1.6: Structural capacity of architectural components, including anchorage and seismic restraint”</a:t>
            </a:r>
          </a:p>
          <a:p>
            <a:pPr marL="0" indent="0">
              <a:buNone/>
            </a:pPr>
            <a:endParaRPr lang="en-CA" sz="1400" dirty="0"/>
          </a:p>
          <a:p>
            <a:pPr marL="0" indent="0">
              <a:buNone/>
            </a:pPr>
            <a:r>
              <a:rPr lang="en-CA" sz="2000" dirty="0"/>
              <a:t>Addresses roofing &amp; flashings </a:t>
            </a:r>
            <a:r>
              <a:rPr lang="en-CA" sz="2000" i="1" dirty="0"/>
              <a:t>(but also Wall Cladding Systems and Exterior Glazing</a:t>
            </a:r>
          </a:p>
          <a:p>
            <a:pPr marL="0" indent="0">
              <a:buNone/>
            </a:pPr>
            <a:r>
              <a:rPr lang="en-CA" sz="2000" b="1" dirty="0">
                <a:solidFill>
                  <a:schemeClr val="accent6">
                    <a:lumMod val="75000"/>
                  </a:schemeClr>
                </a:solidFill>
              </a:rPr>
              <a:t>“1.18: Roofing and flashings”</a:t>
            </a:r>
          </a:p>
          <a:p>
            <a:pPr marL="0" indent="0">
              <a:buNone/>
            </a:pPr>
            <a:endParaRPr lang="en-CA" sz="2000" dirty="0"/>
          </a:p>
          <a:p>
            <a:pPr marL="0" indent="0">
              <a:buNone/>
            </a:pPr>
            <a:r>
              <a:rPr lang="en-CA" sz="2000" dirty="0">
                <a:latin typeface="Roboto Black" panose="02000000000000000000" pitchFamily="2" charset="0"/>
                <a:ea typeface="Roboto Black" panose="02000000000000000000" pitchFamily="2" charset="0"/>
                <a:cs typeface="Roboto Black" panose="02000000000000000000" pitchFamily="2" charset="0"/>
              </a:rPr>
              <a:t>STRUCTURAL</a:t>
            </a:r>
            <a:r>
              <a:rPr lang="en-CA" sz="2000" dirty="0"/>
              <a:t> Components require structural attachment</a:t>
            </a:r>
          </a:p>
          <a:p>
            <a:pPr marL="0" indent="0">
              <a:buNone/>
            </a:pPr>
            <a:r>
              <a:rPr lang="en-CA" sz="2000" b="1" dirty="0">
                <a:solidFill>
                  <a:schemeClr val="accent6">
                    <a:lumMod val="75000"/>
                  </a:schemeClr>
                </a:solidFill>
              </a:rPr>
              <a:t>“2.1: Structural capacity of structural components of the </a:t>
            </a:r>
            <a:r>
              <a:rPr lang="en-CA" sz="2000" b="1" i="1" dirty="0">
                <a:solidFill>
                  <a:schemeClr val="accent6">
                    <a:lumMod val="75000"/>
                  </a:schemeClr>
                </a:solidFill>
              </a:rPr>
              <a:t>building</a:t>
            </a:r>
            <a:r>
              <a:rPr lang="en-CA" sz="2000" b="1" dirty="0">
                <a:solidFill>
                  <a:schemeClr val="accent6">
                    <a:lumMod val="75000"/>
                  </a:schemeClr>
                </a:solidFill>
              </a:rPr>
              <a:t>, including anchorage and seismic restraint”</a:t>
            </a:r>
          </a:p>
          <a:p>
            <a:pPr marL="457200" indent="-457200">
              <a:buFont typeface="+mj-lt"/>
              <a:buAutoNum type="arabicPeriod"/>
            </a:pPr>
            <a:endParaRPr lang="en-CA" sz="2000" dirty="0"/>
          </a:p>
          <a:p>
            <a:pPr marL="457200" indent="-457200">
              <a:buFont typeface="+mj-lt"/>
              <a:buAutoNum type="arabicPeriod"/>
            </a:pPr>
            <a:endParaRPr lang="en-US" sz="2000" dirty="0"/>
          </a:p>
        </p:txBody>
      </p:sp>
      <p:grpSp>
        <p:nvGrpSpPr>
          <p:cNvPr id="42" name="Group 41">
            <a:extLst>
              <a:ext uri="{FF2B5EF4-FFF2-40B4-BE49-F238E27FC236}">
                <a16:creationId xmlns:a16="http://schemas.microsoft.com/office/drawing/2014/main" id="{B1DB3639-63F4-85BD-49F3-80DD19D549D5}"/>
              </a:ext>
            </a:extLst>
          </p:cNvPr>
          <p:cNvGrpSpPr/>
          <p:nvPr/>
        </p:nvGrpSpPr>
        <p:grpSpPr>
          <a:xfrm>
            <a:off x="5668691" y="4874824"/>
            <a:ext cx="2100187" cy="176654"/>
            <a:chOff x="5785650" y="4526308"/>
            <a:chExt cx="2163907" cy="181395"/>
          </a:xfrm>
        </p:grpSpPr>
        <p:cxnSp>
          <p:nvCxnSpPr>
            <p:cNvPr id="21" name="Straight Arrow Connector 20">
              <a:extLst>
                <a:ext uri="{FF2B5EF4-FFF2-40B4-BE49-F238E27FC236}">
                  <a16:creationId xmlns:a16="http://schemas.microsoft.com/office/drawing/2014/main" id="{50EDDCE5-2246-93F0-9DCA-0EC00863FC32}"/>
                </a:ext>
              </a:extLst>
            </p:cNvPr>
            <p:cNvCxnSpPr>
              <a:cxnSpLocks/>
            </p:cNvCxnSpPr>
            <p:nvPr/>
          </p:nvCxnSpPr>
          <p:spPr>
            <a:xfrm>
              <a:off x="5785650" y="4617006"/>
              <a:ext cx="66069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a:extLst>
                <a:ext uri="{FF2B5EF4-FFF2-40B4-BE49-F238E27FC236}">
                  <a16:creationId xmlns:a16="http://schemas.microsoft.com/office/drawing/2014/main" id="{1F756183-C3CC-84EC-CAB8-15B1B3786380}"/>
                </a:ext>
              </a:extLst>
            </p:cNvPr>
            <p:cNvSpPr/>
            <p:nvPr/>
          </p:nvSpPr>
          <p:spPr>
            <a:xfrm>
              <a:off x="6483222" y="4526308"/>
              <a:ext cx="1466335" cy="18139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mc:AlternateContent xmlns:mc="http://schemas.openxmlformats.org/markup-compatibility/2006" xmlns:p14="http://schemas.microsoft.com/office/powerpoint/2010/main">
          <mc:Choice Requires="p14">
            <p:contentPart p14:bwMode="auto" r:id="rId6">
              <p14:nvContentPartPr>
                <p14:cNvPr id="39" name="Ink 38">
                  <a:extLst>
                    <a:ext uri="{FF2B5EF4-FFF2-40B4-BE49-F238E27FC236}">
                      <a16:creationId xmlns:a16="http://schemas.microsoft.com/office/drawing/2014/main" id="{8237E90C-82F9-7E4E-2C60-39F2E8B4DB5B}"/>
                    </a:ext>
                  </a:extLst>
                </p14:cNvPr>
                <p14:cNvContentPartPr/>
                <p14:nvPr/>
              </p14:nvContentPartPr>
              <p14:xfrm>
                <a:off x="6497807" y="4601340"/>
                <a:ext cx="1355040" cy="34200"/>
              </p14:xfrm>
            </p:contentPart>
          </mc:Choice>
          <mc:Fallback xmlns="">
            <p:pic>
              <p:nvPicPr>
                <p:cNvPr id="39" name="Ink 38">
                  <a:extLst>
                    <a:ext uri="{FF2B5EF4-FFF2-40B4-BE49-F238E27FC236}">
                      <a16:creationId xmlns:a16="http://schemas.microsoft.com/office/drawing/2014/main" id="{8237E90C-82F9-7E4E-2C60-39F2E8B4DB5B}"/>
                    </a:ext>
                  </a:extLst>
                </p:cNvPr>
                <p:cNvPicPr/>
                <p:nvPr/>
              </p:nvPicPr>
              <p:blipFill>
                <a:blip r:embed="rId7"/>
                <a:stretch>
                  <a:fillRect/>
                </a:stretch>
              </p:blipFill>
              <p:spPr>
                <a:xfrm>
                  <a:off x="6444167" y="4493340"/>
                  <a:ext cx="1462680" cy="249840"/>
                </a:xfrm>
                <a:prstGeom prst="rect">
                  <a:avLst/>
                </a:prstGeom>
              </p:spPr>
            </p:pic>
          </mc:Fallback>
        </mc:AlternateContent>
      </p:grpSp>
      <p:grpSp>
        <p:nvGrpSpPr>
          <p:cNvPr id="41" name="Group 40">
            <a:extLst>
              <a:ext uri="{FF2B5EF4-FFF2-40B4-BE49-F238E27FC236}">
                <a16:creationId xmlns:a16="http://schemas.microsoft.com/office/drawing/2014/main" id="{13D2639C-98ED-02A7-742E-EDB893409098}"/>
              </a:ext>
            </a:extLst>
          </p:cNvPr>
          <p:cNvGrpSpPr/>
          <p:nvPr/>
        </p:nvGrpSpPr>
        <p:grpSpPr>
          <a:xfrm>
            <a:off x="5670945" y="3178170"/>
            <a:ext cx="5044680" cy="190612"/>
            <a:chOff x="5816600" y="2953042"/>
            <a:chExt cx="4900318" cy="219634"/>
          </a:xfrm>
        </p:grpSpPr>
        <p:sp>
          <p:nvSpPr>
            <p:cNvPr id="14" name="Rectangle 13">
              <a:extLst>
                <a:ext uri="{FF2B5EF4-FFF2-40B4-BE49-F238E27FC236}">
                  <a16:creationId xmlns:a16="http://schemas.microsoft.com/office/drawing/2014/main" id="{675EABC2-3D82-7B53-03A0-E009986DC1E6}"/>
                </a:ext>
              </a:extLst>
            </p:cNvPr>
            <p:cNvSpPr/>
            <p:nvPr/>
          </p:nvSpPr>
          <p:spPr>
            <a:xfrm>
              <a:off x="6476143" y="2953042"/>
              <a:ext cx="4240775" cy="219634"/>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8" name="Straight Arrow Connector 17">
              <a:extLst>
                <a:ext uri="{FF2B5EF4-FFF2-40B4-BE49-F238E27FC236}">
                  <a16:creationId xmlns:a16="http://schemas.microsoft.com/office/drawing/2014/main" id="{744ABF82-0BDC-6647-088A-A74B04AA9D88}"/>
                </a:ext>
              </a:extLst>
            </p:cNvPr>
            <p:cNvCxnSpPr>
              <a:cxnSpLocks/>
            </p:cNvCxnSpPr>
            <p:nvPr/>
          </p:nvCxnSpPr>
          <p:spPr>
            <a:xfrm>
              <a:off x="5816600" y="3075370"/>
              <a:ext cx="62069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B11E1E40-384C-A65C-C0A1-EDE5BE8BFB1B}"/>
                    </a:ext>
                  </a:extLst>
                </p14:cNvPr>
                <p14:cNvContentPartPr/>
                <p14:nvPr/>
              </p14:nvContentPartPr>
              <p14:xfrm>
                <a:off x="6523367" y="3051540"/>
                <a:ext cx="4161600" cy="26640"/>
              </p14:xfrm>
            </p:contentPart>
          </mc:Choice>
          <mc:Fallback xmlns="">
            <p:pic>
              <p:nvPicPr>
                <p:cNvPr id="40" name="Ink 39">
                  <a:extLst>
                    <a:ext uri="{FF2B5EF4-FFF2-40B4-BE49-F238E27FC236}">
                      <a16:creationId xmlns:a16="http://schemas.microsoft.com/office/drawing/2014/main" id="{B11E1E40-384C-A65C-C0A1-EDE5BE8BFB1B}"/>
                    </a:ext>
                  </a:extLst>
                </p:cNvPr>
                <p:cNvPicPr/>
                <p:nvPr/>
              </p:nvPicPr>
              <p:blipFill>
                <a:blip r:embed="rId9"/>
                <a:stretch>
                  <a:fillRect/>
                </a:stretch>
              </p:blipFill>
              <p:spPr>
                <a:xfrm>
                  <a:off x="6469367" y="2943540"/>
                  <a:ext cx="4269240" cy="242280"/>
                </a:xfrm>
                <a:prstGeom prst="rect">
                  <a:avLst/>
                </a:prstGeom>
              </p:spPr>
            </p:pic>
          </mc:Fallback>
        </mc:AlternateContent>
      </p:grpSp>
      <p:grpSp>
        <p:nvGrpSpPr>
          <p:cNvPr id="12" name="Group 11">
            <a:extLst>
              <a:ext uri="{FF2B5EF4-FFF2-40B4-BE49-F238E27FC236}">
                <a16:creationId xmlns:a16="http://schemas.microsoft.com/office/drawing/2014/main" id="{A93A56A5-9773-F10B-6DC0-A041995CB0D4}"/>
              </a:ext>
            </a:extLst>
          </p:cNvPr>
          <p:cNvGrpSpPr/>
          <p:nvPr/>
        </p:nvGrpSpPr>
        <p:grpSpPr>
          <a:xfrm>
            <a:off x="5668691" y="6084579"/>
            <a:ext cx="5607466" cy="176653"/>
            <a:chOff x="5799531" y="6079864"/>
            <a:chExt cx="5607466" cy="183600"/>
          </a:xfrm>
        </p:grpSpPr>
        <p:cxnSp>
          <p:nvCxnSpPr>
            <p:cNvPr id="4" name="Straight Arrow Connector 3">
              <a:extLst>
                <a:ext uri="{FF2B5EF4-FFF2-40B4-BE49-F238E27FC236}">
                  <a16:creationId xmlns:a16="http://schemas.microsoft.com/office/drawing/2014/main" id="{77488142-C782-1367-72A4-55717D8F52F2}"/>
                </a:ext>
              </a:extLst>
            </p:cNvPr>
            <p:cNvCxnSpPr>
              <a:cxnSpLocks/>
            </p:cNvCxnSpPr>
            <p:nvPr/>
          </p:nvCxnSpPr>
          <p:spPr>
            <a:xfrm>
              <a:off x="5799531" y="6198435"/>
              <a:ext cx="63473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Rectangle 5">
              <a:extLst>
                <a:ext uri="{FF2B5EF4-FFF2-40B4-BE49-F238E27FC236}">
                  <a16:creationId xmlns:a16="http://schemas.microsoft.com/office/drawing/2014/main" id="{8BB0474E-78D4-DA90-3E06-62B14EA1911C}"/>
                </a:ext>
              </a:extLst>
            </p:cNvPr>
            <p:cNvSpPr/>
            <p:nvPr/>
          </p:nvSpPr>
          <p:spPr>
            <a:xfrm>
              <a:off x="6465206" y="6079864"/>
              <a:ext cx="4941791" cy="1836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42D8C26-28DB-1498-025A-A3AA49625939}"/>
                    </a:ext>
                  </a:extLst>
                </p14:cNvPr>
                <p14:cNvContentPartPr/>
                <p14:nvPr/>
              </p14:nvContentPartPr>
              <p14:xfrm>
                <a:off x="6536183" y="6146570"/>
                <a:ext cx="4802400" cy="24120"/>
              </p14:xfrm>
            </p:contentPart>
          </mc:Choice>
          <mc:Fallback xmlns="">
            <p:pic>
              <p:nvPicPr>
                <p:cNvPr id="11" name="Ink 10">
                  <a:extLst>
                    <a:ext uri="{FF2B5EF4-FFF2-40B4-BE49-F238E27FC236}">
                      <a16:creationId xmlns:a16="http://schemas.microsoft.com/office/drawing/2014/main" id="{142D8C26-28DB-1498-025A-A3AA49625939}"/>
                    </a:ext>
                  </a:extLst>
                </p:cNvPr>
                <p:cNvPicPr/>
                <p:nvPr/>
              </p:nvPicPr>
              <p:blipFill>
                <a:blip r:embed="rId13"/>
                <a:stretch>
                  <a:fillRect/>
                </a:stretch>
              </p:blipFill>
              <p:spPr>
                <a:xfrm>
                  <a:off x="6482183" y="6038930"/>
                  <a:ext cx="4910040" cy="23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037E09C-F5DD-7244-FD47-6EB16690CB41}"/>
                  </a:ext>
                </a:extLst>
              </p14:cNvPr>
              <p14:cNvContentPartPr/>
              <p14:nvPr/>
            </p14:nvContentPartPr>
            <p14:xfrm>
              <a:off x="6516262" y="5962650"/>
              <a:ext cx="0" cy="0"/>
            </p14:xfrm>
          </p:contentPart>
        </mc:Choice>
        <mc:Fallback xmlns="">
          <p:pic>
            <p:nvPicPr>
              <p:cNvPr id="10" name="Ink 9">
                <a:extLst>
                  <a:ext uri="{FF2B5EF4-FFF2-40B4-BE49-F238E27FC236}">
                    <a16:creationId xmlns:a16="http://schemas.microsoft.com/office/drawing/2014/main" id="{D037E09C-F5DD-7244-FD47-6EB16690CB41}"/>
                  </a:ext>
                </a:extLst>
              </p:cNvPr>
              <p:cNvPicPr/>
              <p:nvPr/>
            </p:nvPicPr>
            <p:blipFill>
              <a:blip r:embed="rId15"/>
              <a:stretch>
                <a:fillRect/>
              </a:stretch>
            </p:blipFill>
            <p:spPr>
              <a:xfrm>
                <a:off x="6516262" y="5962650"/>
                <a:ext cx="0" cy="0"/>
              </a:xfrm>
              <a:prstGeom prst="rect">
                <a:avLst/>
              </a:prstGeom>
            </p:spPr>
          </p:pic>
        </mc:Fallback>
      </mc:AlternateContent>
      <p:sp>
        <p:nvSpPr>
          <p:cNvPr id="23" name="TextBox 22">
            <a:extLst>
              <a:ext uri="{FF2B5EF4-FFF2-40B4-BE49-F238E27FC236}">
                <a16:creationId xmlns:a16="http://schemas.microsoft.com/office/drawing/2014/main" id="{82EDFD47-4B93-4FA3-EB6E-1130B1795F65}"/>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90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500"/>
                                        <p:tgtEl>
                                          <p:spTgt spid="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Key Questions to Consider</a:t>
            </a:r>
          </a:p>
        </p:txBody>
      </p:sp>
      <p:sp>
        <p:nvSpPr>
          <p:cNvPr id="3" name="Text Placeholder 2"/>
          <p:cNvSpPr>
            <a:spLocks noGrp="1"/>
          </p:cNvSpPr>
          <p:nvPr>
            <p:ph type="body" sz="quarter" idx="11"/>
          </p:nvPr>
        </p:nvSpPr>
        <p:spPr>
          <a:xfrm>
            <a:off x="932678" y="1298448"/>
            <a:ext cx="10093388" cy="4751131"/>
          </a:xfrm>
        </p:spPr>
        <p:txBody>
          <a:bodyPr vert="horz" lIns="91440" tIns="45720" rIns="91440" bIns="45720" anchor="t"/>
          <a:lstStyle/>
          <a:p>
            <a:pPr marL="457200" indent="-457200">
              <a:buFont typeface="+mj-lt"/>
              <a:buAutoNum type="arabicPeriod"/>
            </a:pPr>
            <a:endParaRPr lang="en-CA" dirty="0"/>
          </a:p>
          <a:p>
            <a:pPr marL="457200" indent="-457200">
              <a:buFont typeface="+mj-lt"/>
              <a:buAutoNum type="arabicPeriod"/>
            </a:pPr>
            <a:r>
              <a:rPr lang="en-CA" dirty="0"/>
              <a:t>What are </a:t>
            </a:r>
            <a:r>
              <a:rPr lang="en-CA" i="1" dirty="0">
                <a:latin typeface="Roboto Light" panose="02000000000000000000" pitchFamily="2" charset="0"/>
                <a:ea typeface="Roboto Light" panose="02000000000000000000" pitchFamily="2" charset="0"/>
                <a:cs typeface="Roboto Light" panose="02000000000000000000" pitchFamily="2" charset="0"/>
              </a:rPr>
              <a:t>Architectural Components</a:t>
            </a:r>
            <a:r>
              <a:rPr lang="en-CA" dirty="0"/>
              <a:t> and how do we distinguish them from the </a:t>
            </a:r>
            <a:r>
              <a:rPr lang="en-CA" i="1" dirty="0"/>
              <a:t>Structural Components</a:t>
            </a:r>
            <a:r>
              <a:rPr lang="en-CA" dirty="0"/>
              <a:t>? </a:t>
            </a:r>
          </a:p>
          <a:p>
            <a:pPr marL="457200" indent="-457200">
              <a:buFont typeface="+mj-lt"/>
              <a:buAutoNum type="arabicPeriod"/>
            </a:pPr>
            <a:endParaRPr lang="en-CA" dirty="0"/>
          </a:p>
          <a:p>
            <a:pPr marL="457200" indent="-457200">
              <a:buFont typeface="+mj-lt"/>
              <a:buAutoNum type="arabicPeriod"/>
            </a:pPr>
            <a:r>
              <a:rPr lang="en-CA" dirty="0"/>
              <a:t>Why does the structural attachment of </a:t>
            </a:r>
            <a:r>
              <a:rPr lang="en-CA" i="1" dirty="0"/>
              <a:t>Architectural Components</a:t>
            </a:r>
            <a:r>
              <a:rPr lang="en-CA" dirty="0"/>
              <a:t> not fall under the Structural Engineer’s scope of work?</a:t>
            </a:r>
          </a:p>
          <a:p>
            <a:pPr marL="457200" indent="-457200">
              <a:buFont typeface="+mj-lt"/>
              <a:buAutoNum type="arabicPeriod"/>
            </a:pPr>
            <a:endParaRPr lang="en-CA" dirty="0"/>
          </a:p>
          <a:p>
            <a:pPr marL="457200" indent="-457200">
              <a:buFont typeface="+mj-lt"/>
              <a:buAutoNum type="arabicPeriod"/>
            </a:pPr>
            <a:r>
              <a:rPr lang="en-CA" dirty="0"/>
              <a:t>How can we ensure </a:t>
            </a:r>
            <a:r>
              <a:rPr lang="en-CA" i="1" dirty="0"/>
              <a:t>Architectural Components</a:t>
            </a:r>
            <a:r>
              <a:rPr lang="en-CA" dirty="0"/>
              <a:t>—specifically the roof—receives the attention it requires?</a:t>
            </a:r>
          </a:p>
          <a:p>
            <a:pPr marL="0" indent="0">
              <a:buNone/>
            </a:pPr>
            <a:endParaRPr lang="en-CA" dirty="0"/>
          </a:p>
        </p:txBody>
      </p:sp>
      <p:sp>
        <p:nvSpPr>
          <p:cNvPr id="5" name="TextBox 4">
            <a:extLst>
              <a:ext uri="{FF2B5EF4-FFF2-40B4-BE49-F238E27FC236}">
                <a16:creationId xmlns:a16="http://schemas.microsoft.com/office/drawing/2014/main" id="{F456F14E-E2FD-E976-1D39-F0C2B2D786B0}"/>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2349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99DC-49E8-A639-21AE-98E7452506D0}"/>
              </a:ext>
            </a:extLst>
          </p:cNvPr>
          <p:cNvSpPr>
            <a:spLocks noGrp="1"/>
          </p:cNvSpPr>
          <p:nvPr>
            <p:ph type="title"/>
          </p:nvPr>
        </p:nvSpPr>
        <p:spPr/>
        <p:txBody>
          <a:bodyPr/>
          <a:lstStyle/>
          <a:p>
            <a:br>
              <a:rPr lang="en-CA" dirty="0"/>
            </a:br>
            <a:br>
              <a:rPr lang="en-CA" dirty="0"/>
            </a:br>
            <a:br>
              <a:rPr lang="en-CA" dirty="0"/>
            </a:br>
            <a:r>
              <a:rPr lang="en-CA" dirty="0"/>
              <a:t>What are </a:t>
            </a:r>
            <a:r>
              <a:rPr lang="en-CA" b="1" i="1" dirty="0">
                <a:latin typeface="Roboto Medium" panose="02000000000000000000" pitchFamily="2" charset="0"/>
                <a:ea typeface="Roboto Medium" panose="02000000000000000000" pitchFamily="2" charset="0"/>
                <a:cs typeface="Roboto Medium" panose="02000000000000000000" pitchFamily="2" charset="0"/>
              </a:rPr>
              <a:t>Architectural Components</a:t>
            </a:r>
            <a:r>
              <a:rPr lang="en-CA" dirty="0"/>
              <a:t> and how do we distinguish them from the Structural Components? </a:t>
            </a:r>
          </a:p>
        </p:txBody>
      </p:sp>
    </p:spTree>
    <p:extLst>
      <p:ext uri="{BB962C8B-B14F-4D97-AF65-F5344CB8AC3E}">
        <p14:creationId xmlns:p14="http://schemas.microsoft.com/office/powerpoint/2010/main" val="308355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F9BD-6CE6-9D5A-08BB-187388CBB850}"/>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25E7B3FF-217E-954C-DFDD-90C69D7941C7}"/>
              </a:ext>
            </a:extLst>
          </p:cNvPr>
          <p:cNvSpPr>
            <a:spLocks noGrp="1"/>
          </p:cNvSpPr>
          <p:nvPr>
            <p:ph type="body" sz="quarter" idx="10"/>
          </p:nvPr>
        </p:nvSpPr>
        <p:spPr>
          <a:xfrm>
            <a:off x="693674" y="1925025"/>
            <a:ext cx="6960870" cy="4661133"/>
          </a:xfrm>
        </p:spPr>
        <p:txBody>
          <a:bodyPr/>
          <a:lstStyle/>
          <a:p>
            <a:pPr marL="0" lvl="0" indent="0">
              <a:buNone/>
              <a:defRPr/>
            </a:pPr>
            <a:r>
              <a:rPr lang="en-CA" dirty="0"/>
              <a:t>2.  From our friends at RCABC:</a:t>
            </a:r>
          </a:p>
          <a:p>
            <a:pPr marL="400050" lvl="1" indent="0">
              <a:buNone/>
              <a:defRPr/>
            </a:pPr>
            <a:endParaRPr lang="en-US" sz="2400" i="1" dirty="0"/>
          </a:p>
          <a:p>
            <a:pPr marL="400050" lvl="1" indent="0">
              <a:buNone/>
              <a:defRPr/>
            </a:pPr>
            <a:r>
              <a:rPr lang="en-US" sz="2400" i="1" dirty="0"/>
              <a:t>A roof is not just waterproofing, it is a structural component of the building enclosure and therefore, should be designed by a RP, </a:t>
            </a:r>
          </a:p>
          <a:p>
            <a:pPr marL="400050" lvl="1" indent="0">
              <a:buNone/>
              <a:defRPr/>
            </a:pPr>
            <a:r>
              <a:rPr lang="en-US" sz="2400" b="1" i="1" dirty="0">
                <a:solidFill>
                  <a:srgbClr val="00B0F0"/>
                </a:solidFill>
              </a:rPr>
              <a:t>or be constructed in conformance with Part 9 prescriptive requirements.   </a:t>
            </a:r>
          </a:p>
          <a:p>
            <a:pPr marL="400050" lvl="1" indent="0">
              <a:buNone/>
              <a:defRPr/>
            </a:pPr>
            <a:endParaRPr lang="en-US" sz="2400" b="1" i="1" dirty="0">
              <a:solidFill>
                <a:srgbClr val="00B0F0"/>
              </a:solidFill>
            </a:endParaRPr>
          </a:p>
          <a:p>
            <a:pPr marL="400050" lvl="1" indent="0">
              <a:buNone/>
              <a:defRPr/>
            </a:pPr>
            <a:r>
              <a:rPr lang="en-US" sz="2200" i="1" dirty="0"/>
              <a:t>(Technical Bulletin titled “wind loads and responsibility for design”  dated July 1</a:t>
            </a:r>
            <a:r>
              <a:rPr lang="en-US" sz="2200" i="1" baseline="30000" dirty="0"/>
              <a:t>st</a:t>
            </a:r>
            <a:r>
              <a:rPr lang="en-US" sz="2200" i="1" dirty="0"/>
              <a:t> , 2024)</a:t>
            </a:r>
            <a:endParaRPr lang="en-CA" sz="2200" i="1" dirty="0"/>
          </a:p>
        </p:txBody>
      </p:sp>
      <p:pic>
        <p:nvPicPr>
          <p:cNvPr id="7" name="Picture 6">
            <a:extLst>
              <a:ext uri="{FF2B5EF4-FFF2-40B4-BE49-F238E27FC236}">
                <a16:creationId xmlns:a16="http://schemas.microsoft.com/office/drawing/2014/main" id="{E0776F2B-4405-B986-7BE0-B0D3F3BD0A7F}"/>
              </a:ext>
            </a:extLst>
          </p:cNvPr>
          <p:cNvPicPr>
            <a:picLocks noChangeAspect="1"/>
          </p:cNvPicPr>
          <p:nvPr/>
        </p:nvPicPr>
        <p:blipFill>
          <a:blip r:embed="rId3"/>
          <a:stretch>
            <a:fillRect/>
          </a:stretch>
        </p:blipFill>
        <p:spPr>
          <a:xfrm>
            <a:off x="8017892" y="1925025"/>
            <a:ext cx="3446398" cy="4635506"/>
          </a:xfrm>
          <a:prstGeom prst="rect">
            <a:avLst/>
          </a:prstGeom>
          <a:ln>
            <a:solidFill>
              <a:schemeClr val="tx1"/>
            </a:solidFill>
          </a:ln>
        </p:spPr>
      </p:pic>
      <p:sp>
        <p:nvSpPr>
          <p:cNvPr id="12" name="Title 1">
            <a:extLst>
              <a:ext uri="{FF2B5EF4-FFF2-40B4-BE49-F238E27FC236}">
                <a16:creationId xmlns:a16="http://schemas.microsoft.com/office/drawing/2014/main" id="{83B19490-4E23-2BAC-7E99-78C90ED381BF}"/>
              </a:ext>
            </a:extLst>
          </p:cNvPr>
          <p:cNvSpPr>
            <a:spLocks noGrp="1"/>
          </p:cNvSpPr>
          <p:nvPr>
            <p:ph type="title"/>
          </p:nvPr>
        </p:nvSpPr>
        <p:spPr>
          <a:xfrm>
            <a:off x="838200" y="365783"/>
            <a:ext cx="10515600" cy="890049"/>
          </a:xfrm>
        </p:spPr>
        <p:txBody>
          <a:bodyPr/>
          <a:lstStyle/>
          <a:p>
            <a:r>
              <a:rPr lang="en-CA" dirty="0"/>
              <a:t>Introduction</a:t>
            </a:r>
          </a:p>
        </p:txBody>
      </p:sp>
      <p:sp>
        <p:nvSpPr>
          <p:cNvPr id="3" name="TextBox 2">
            <a:extLst>
              <a:ext uri="{FF2B5EF4-FFF2-40B4-BE49-F238E27FC236}">
                <a16:creationId xmlns:a16="http://schemas.microsoft.com/office/drawing/2014/main" id="{5CDBE653-BC66-8830-C245-3F8822059DA8}"/>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171737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BBCD-37CD-1705-2378-7D0C801AF8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21A2B4-ECDF-2DDD-2DAC-75FA2857AB5B}"/>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harpenSoften amount="50000"/>
                    </a14:imgEffect>
                    <a14:imgEffect>
                      <a14:saturation sat="0"/>
                    </a14:imgEffect>
                    <a14:imgEffect>
                      <a14:brightnessContrast contrast="20000"/>
                    </a14:imgEffect>
                  </a14:imgLayer>
                </a14:imgProps>
              </a:ext>
            </a:extLst>
          </a:blip>
          <a:stretch>
            <a:fillRect/>
          </a:stretch>
        </p:blipFill>
        <p:spPr>
          <a:xfrm>
            <a:off x="1111589" y="1608782"/>
            <a:ext cx="4096110" cy="4482965"/>
          </a:xfrm>
          <a:prstGeom prst="rect">
            <a:avLst/>
          </a:prstGeom>
        </p:spPr>
      </p:pic>
      <p:sp>
        <p:nvSpPr>
          <p:cNvPr id="19" name="TextBox 18">
            <a:extLst>
              <a:ext uri="{FF2B5EF4-FFF2-40B4-BE49-F238E27FC236}">
                <a16:creationId xmlns:a16="http://schemas.microsoft.com/office/drawing/2014/main" id="{7E78E47C-9F14-D941-5891-5755B678DAB4}"/>
              </a:ext>
            </a:extLst>
          </p:cNvPr>
          <p:cNvSpPr txBox="1"/>
          <p:nvPr/>
        </p:nvSpPr>
        <p:spPr>
          <a:xfrm>
            <a:off x="5769429" y="1797791"/>
            <a:ext cx="5916237" cy="2862322"/>
          </a:xfrm>
          <a:prstGeom prst="rect">
            <a:avLst/>
          </a:prstGeom>
          <a:solidFill>
            <a:srgbClr val="00BFFF"/>
          </a:solidFill>
          <a:ln w="57150"/>
        </p:spPr>
        <p:style>
          <a:lnRef idx="3">
            <a:schemeClr val="lt1"/>
          </a:lnRef>
          <a:fillRef idx="1">
            <a:schemeClr val="accent5"/>
          </a:fillRef>
          <a:effectRef idx="1">
            <a:schemeClr val="accent5"/>
          </a:effectRef>
          <a:fontRef idx="minor">
            <a:schemeClr val="lt1"/>
          </a:fontRef>
        </p:style>
        <p:txBody>
          <a:bodyPr wrap="square" rtlCol="0">
            <a:spAutoFit/>
          </a:bodyPr>
          <a:lstStyle/>
          <a:p>
            <a:endParaRPr lang="en-CA" sz="5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a:p>
            <a:r>
              <a:rPr lang="en-CA" sz="20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Architectural Components</a:t>
            </a:r>
          </a:p>
          <a:p>
            <a:endParaRPr lang="en-CA" sz="10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Windows (and Doors)</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Cladding</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Window and Wall Flashings</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Strapping / Thermal Clips / Sub-framing</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Insulation</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Fasteners – screws / nails / insulation pins</a:t>
            </a:r>
          </a:p>
          <a:p>
            <a:pPr marL="285750" indent="-285750">
              <a:buFont typeface="Arial" panose="020B0604020202020204" pitchFamily="34" charset="0"/>
              <a:buChar char="•"/>
            </a:pPr>
            <a:r>
              <a:rPr lang="en-CA" sz="2000" dirty="0">
                <a:latin typeface="Roboto Light" panose="02000000000000000000" pitchFamily="2" charset="0"/>
                <a:ea typeface="Roboto Light" panose="02000000000000000000" pitchFamily="2" charset="0"/>
                <a:cs typeface="Roboto Light" panose="02000000000000000000" pitchFamily="2" charset="0"/>
              </a:rPr>
              <a:t>Membranes</a:t>
            </a:r>
            <a:endParaRPr lang="en-CA" sz="700" dirty="0">
              <a:latin typeface="Roboto Light" panose="02000000000000000000" pitchFamily="2" charset="0"/>
              <a:ea typeface="Roboto Light" panose="02000000000000000000" pitchFamily="2" charset="0"/>
              <a:cs typeface="Roboto Light" panose="02000000000000000000" pitchFamily="2" charset="0"/>
            </a:endParaRPr>
          </a:p>
          <a:p>
            <a:endParaRPr lang="en-CA" sz="5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le 1">
            <a:extLst>
              <a:ext uri="{FF2B5EF4-FFF2-40B4-BE49-F238E27FC236}">
                <a16:creationId xmlns:a16="http://schemas.microsoft.com/office/drawing/2014/main" id="{735B3300-E702-6E9F-B8B1-2E3F37CCA3F7}"/>
              </a:ext>
            </a:extLst>
          </p:cNvPr>
          <p:cNvSpPr>
            <a:spLocks noGrp="1"/>
          </p:cNvSpPr>
          <p:nvPr>
            <p:ph type="title"/>
          </p:nvPr>
        </p:nvSpPr>
        <p:spPr/>
        <p:txBody>
          <a:bodyPr/>
          <a:lstStyle/>
          <a:p>
            <a:r>
              <a:rPr lang="en-CA" dirty="0"/>
              <a:t>Components: Wall Cladding and Glazing</a:t>
            </a:r>
          </a:p>
        </p:txBody>
      </p:sp>
      <p:grpSp>
        <p:nvGrpSpPr>
          <p:cNvPr id="30" name="Group 29">
            <a:extLst>
              <a:ext uri="{FF2B5EF4-FFF2-40B4-BE49-F238E27FC236}">
                <a16:creationId xmlns:a16="http://schemas.microsoft.com/office/drawing/2014/main" id="{91E96845-8A0B-7A31-8258-32FA2A0D6922}"/>
              </a:ext>
            </a:extLst>
          </p:cNvPr>
          <p:cNvGrpSpPr/>
          <p:nvPr/>
        </p:nvGrpSpPr>
        <p:grpSpPr>
          <a:xfrm>
            <a:off x="662039" y="3852453"/>
            <a:ext cx="4464239" cy="2580103"/>
            <a:chOff x="670506" y="3526486"/>
            <a:chExt cx="4464239" cy="2580103"/>
          </a:xfrm>
        </p:grpSpPr>
        <p:cxnSp>
          <p:nvCxnSpPr>
            <p:cNvPr id="12" name="Straight Arrow Connector 11">
              <a:extLst>
                <a:ext uri="{FF2B5EF4-FFF2-40B4-BE49-F238E27FC236}">
                  <a16:creationId xmlns:a16="http://schemas.microsoft.com/office/drawing/2014/main" id="{ACF34010-F023-2E8C-48A8-A39401DC4566}"/>
                </a:ext>
              </a:extLst>
            </p:cNvPr>
            <p:cNvCxnSpPr>
              <a:cxnSpLocks/>
              <a:stCxn id="18" idx="0"/>
            </p:cNvCxnSpPr>
            <p:nvPr/>
          </p:nvCxnSpPr>
          <p:spPr>
            <a:xfrm flipV="1">
              <a:off x="2902626" y="3526486"/>
              <a:ext cx="1" cy="217999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697B6F26-1F80-35CA-CADC-05F685A8E02B}"/>
                </a:ext>
              </a:extLst>
            </p:cNvPr>
            <p:cNvSpPr txBox="1"/>
            <p:nvPr/>
          </p:nvSpPr>
          <p:spPr>
            <a:xfrm>
              <a:off x="670506" y="5706479"/>
              <a:ext cx="4464239" cy="400110"/>
            </a:xfrm>
            <a:prstGeom prst="rect">
              <a:avLst/>
            </a:prstGeom>
            <a:noFill/>
          </p:spPr>
          <p:txBody>
            <a:bodyPr wrap="square" rtlCol="0">
              <a:spAutoFit/>
            </a:bodyPr>
            <a:lstStyle/>
            <a:p>
              <a:pPr algn="ctr"/>
              <a:r>
                <a:rPr lang="en-CA" sz="2000" dirty="0">
                  <a:solidFill>
                    <a:srgbClr val="C00000"/>
                  </a:solidFill>
                </a:rPr>
                <a:t>Primary Structure: Wall framing</a:t>
              </a:r>
            </a:p>
          </p:txBody>
        </p:sp>
      </p:grpSp>
      <p:grpSp>
        <p:nvGrpSpPr>
          <p:cNvPr id="28" name="Group 27">
            <a:extLst>
              <a:ext uri="{FF2B5EF4-FFF2-40B4-BE49-F238E27FC236}">
                <a16:creationId xmlns:a16="http://schemas.microsoft.com/office/drawing/2014/main" id="{02DDC8D0-8692-5836-26B4-F2AA5B439513}"/>
              </a:ext>
            </a:extLst>
          </p:cNvPr>
          <p:cNvGrpSpPr/>
          <p:nvPr/>
        </p:nvGrpSpPr>
        <p:grpSpPr>
          <a:xfrm>
            <a:off x="2175340" y="1739586"/>
            <a:ext cx="1395546" cy="4321773"/>
            <a:chOff x="2183807" y="1413619"/>
            <a:chExt cx="1395546" cy="4321773"/>
          </a:xfrm>
        </p:grpSpPr>
        <p:grpSp>
          <p:nvGrpSpPr>
            <p:cNvPr id="24" name="Group 23">
              <a:extLst>
                <a:ext uri="{FF2B5EF4-FFF2-40B4-BE49-F238E27FC236}">
                  <a16:creationId xmlns:a16="http://schemas.microsoft.com/office/drawing/2014/main" id="{3880D323-BFC7-D4E3-68A5-24D9923415E8}"/>
                </a:ext>
              </a:extLst>
            </p:cNvPr>
            <p:cNvGrpSpPr/>
            <p:nvPr/>
          </p:nvGrpSpPr>
          <p:grpSpPr>
            <a:xfrm>
              <a:off x="2183807" y="3314848"/>
              <a:ext cx="1395546" cy="2420544"/>
              <a:chOff x="2183807" y="3314848"/>
              <a:chExt cx="1395546" cy="2420544"/>
            </a:xfrm>
          </p:grpSpPr>
          <p:cxnSp>
            <p:nvCxnSpPr>
              <p:cNvPr id="11" name="Straight Connector 10">
                <a:extLst>
                  <a:ext uri="{FF2B5EF4-FFF2-40B4-BE49-F238E27FC236}">
                    <a16:creationId xmlns:a16="http://schemas.microsoft.com/office/drawing/2014/main" id="{F21637C2-2D32-E81A-EBEC-01C68395D473}"/>
                  </a:ext>
                </a:extLst>
              </p:cNvPr>
              <p:cNvCxnSpPr>
                <a:cxnSpLocks/>
              </p:cNvCxnSpPr>
              <p:nvPr/>
            </p:nvCxnSpPr>
            <p:spPr>
              <a:xfrm flipH="1">
                <a:off x="2183807" y="3333702"/>
                <a:ext cx="1395546" cy="0"/>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26D97C3C-38A0-973B-3E07-59B8F4075C15}"/>
                  </a:ext>
                </a:extLst>
              </p:cNvPr>
              <p:cNvCxnSpPr>
                <a:cxnSpLocks/>
              </p:cNvCxnSpPr>
              <p:nvPr/>
            </p:nvCxnSpPr>
            <p:spPr>
              <a:xfrm flipV="1">
                <a:off x="3579353" y="3314848"/>
                <a:ext cx="0" cy="2420544"/>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grpSp>
        <p:cxnSp>
          <p:nvCxnSpPr>
            <p:cNvPr id="26" name="Straight Connector 25">
              <a:extLst>
                <a:ext uri="{FF2B5EF4-FFF2-40B4-BE49-F238E27FC236}">
                  <a16:creationId xmlns:a16="http://schemas.microsoft.com/office/drawing/2014/main" id="{0D764AD6-0C87-9DEC-9C10-0764CEBE45A1}"/>
                </a:ext>
              </a:extLst>
            </p:cNvPr>
            <p:cNvCxnSpPr>
              <a:cxnSpLocks/>
            </p:cNvCxnSpPr>
            <p:nvPr/>
          </p:nvCxnSpPr>
          <p:spPr>
            <a:xfrm flipV="1">
              <a:off x="2183807" y="1413619"/>
              <a:ext cx="0" cy="1924376"/>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grpSp>
      <p:grpSp>
        <p:nvGrpSpPr>
          <p:cNvPr id="9" name="Group 8">
            <a:extLst>
              <a:ext uri="{FF2B5EF4-FFF2-40B4-BE49-F238E27FC236}">
                <a16:creationId xmlns:a16="http://schemas.microsoft.com/office/drawing/2014/main" id="{5EB1E469-F6FF-9D87-BF86-8AD207F8E5EA}"/>
              </a:ext>
            </a:extLst>
          </p:cNvPr>
          <p:cNvGrpSpPr/>
          <p:nvPr/>
        </p:nvGrpSpPr>
        <p:grpSpPr>
          <a:xfrm>
            <a:off x="2182689" y="1697137"/>
            <a:ext cx="2481856" cy="4364224"/>
            <a:chOff x="2182689" y="1697137"/>
            <a:chExt cx="2481856" cy="4364224"/>
          </a:xfrm>
        </p:grpSpPr>
        <p:sp>
          <p:nvSpPr>
            <p:cNvPr id="7" name="Rectangle 6">
              <a:extLst>
                <a:ext uri="{FF2B5EF4-FFF2-40B4-BE49-F238E27FC236}">
                  <a16:creationId xmlns:a16="http://schemas.microsoft.com/office/drawing/2014/main" id="{C4C54599-6DF8-92A4-E0BA-33FA763EAAB0}"/>
                </a:ext>
              </a:extLst>
            </p:cNvPr>
            <p:cNvSpPr/>
            <p:nvPr/>
          </p:nvSpPr>
          <p:spPr>
            <a:xfrm rot="5400000">
              <a:off x="2785150" y="4181966"/>
              <a:ext cx="2672480" cy="1086310"/>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BECF331F-C29C-B19D-2AD0-EBD8CEC3A2F3}"/>
                </a:ext>
              </a:extLst>
            </p:cNvPr>
            <p:cNvSpPr/>
            <p:nvPr/>
          </p:nvSpPr>
          <p:spPr>
            <a:xfrm rot="5400000">
              <a:off x="1992679" y="1887147"/>
              <a:ext cx="1924376" cy="154435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6388108A-7FF9-FA16-5D0B-4B2B64F55965}"/>
              </a:ext>
            </a:extLst>
          </p:cNvPr>
          <p:cNvGrpSpPr/>
          <p:nvPr/>
        </p:nvGrpSpPr>
        <p:grpSpPr>
          <a:xfrm>
            <a:off x="3507145" y="5014723"/>
            <a:ext cx="4978216" cy="707886"/>
            <a:chOff x="3579353" y="5091966"/>
            <a:chExt cx="4978216" cy="707886"/>
          </a:xfrm>
        </p:grpSpPr>
        <p:sp>
          <p:nvSpPr>
            <p:cNvPr id="34" name="TextBox 33">
              <a:extLst>
                <a:ext uri="{FF2B5EF4-FFF2-40B4-BE49-F238E27FC236}">
                  <a16:creationId xmlns:a16="http://schemas.microsoft.com/office/drawing/2014/main" id="{1F5AB551-64CC-6A13-2EAC-5CFA58674E36}"/>
                </a:ext>
              </a:extLst>
            </p:cNvPr>
            <p:cNvSpPr txBox="1"/>
            <p:nvPr/>
          </p:nvSpPr>
          <p:spPr>
            <a:xfrm>
              <a:off x="5657054" y="5091966"/>
              <a:ext cx="2900515" cy="707886"/>
            </a:xfrm>
            <a:prstGeom prst="rect">
              <a:avLst/>
            </a:prstGeom>
            <a:noFill/>
          </p:spPr>
          <p:txBody>
            <a:bodyPr wrap="square" rtlCol="0">
              <a:spAutoFit/>
            </a:bodyPr>
            <a:lstStyle/>
            <a:p>
              <a:r>
                <a:rPr lang="en-CA" sz="2000" dirty="0">
                  <a:solidFill>
                    <a:srgbClr val="C00000"/>
                  </a:solidFill>
                </a:rPr>
                <a:t>Primary Structure: Exterior wall sheathing</a:t>
              </a:r>
            </a:p>
          </p:txBody>
        </p:sp>
        <p:cxnSp>
          <p:nvCxnSpPr>
            <p:cNvPr id="23" name="Straight Arrow Connector 22">
              <a:extLst>
                <a:ext uri="{FF2B5EF4-FFF2-40B4-BE49-F238E27FC236}">
                  <a16:creationId xmlns:a16="http://schemas.microsoft.com/office/drawing/2014/main" id="{0141639D-83F1-95A7-F1B4-7C6F16024998}"/>
                </a:ext>
              </a:extLst>
            </p:cNvPr>
            <p:cNvCxnSpPr>
              <a:cxnSpLocks/>
            </p:cNvCxnSpPr>
            <p:nvPr/>
          </p:nvCxnSpPr>
          <p:spPr>
            <a:xfrm flipH="1">
              <a:off x="3579353" y="5365946"/>
              <a:ext cx="2077701"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grpSp>
      <p:sp>
        <p:nvSpPr>
          <p:cNvPr id="13" name="TextBox 12">
            <a:extLst>
              <a:ext uri="{FF2B5EF4-FFF2-40B4-BE49-F238E27FC236}">
                <a16:creationId xmlns:a16="http://schemas.microsoft.com/office/drawing/2014/main" id="{E7A44EFD-F4A7-6A19-D735-7CC1C1801A18}"/>
              </a:ext>
            </a:extLst>
          </p:cNvPr>
          <p:cNvSpPr txBox="1"/>
          <p:nvPr/>
        </p:nvSpPr>
        <p:spPr>
          <a:xfrm rot="16200000">
            <a:off x="-2015216" y="3486926"/>
            <a:ext cx="4664545" cy="307777"/>
          </a:xfrm>
          <a:prstGeom prst="rect">
            <a:avLst/>
          </a:prstGeom>
          <a:noFill/>
        </p:spPr>
        <p:txBody>
          <a:bodyPr wrap="square" rtlCol="0">
            <a:spAutoFit/>
          </a:bodyPr>
          <a:lstStyle/>
          <a:p>
            <a:r>
              <a:rPr lang="en-CA" sz="1400" i="1" dirty="0">
                <a:solidFill>
                  <a:schemeClr val="tx1">
                    <a:lumMod val="65000"/>
                    <a:lumOff val="35000"/>
                  </a:schemeClr>
                </a:solidFill>
              </a:rPr>
              <a:t>Image Courtesy of BC Housing Wood Frame Design Guide</a:t>
            </a:r>
          </a:p>
        </p:txBody>
      </p:sp>
      <p:sp>
        <p:nvSpPr>
          <p:cNvPr id="3" name="Rectangle 2">
            <a:extLst>
              <a:ext uri="{FF2B5EF4-FFF2-40B4-BE49-F238E27FC236}">
                <a16:creationId xmlns:a16="http://schemas.microsoft.com/office/drawing/2014/main" id="{D5D3DDF3-83AC-719D-EE38-F2455E209590}"/>
              </a:ext>
            </a:extLst>
          </p:cNvPr>
          <p:cNvSpPr/>
          <p:nvPr/>
        </p:nvSpPr>
        <p:spPr>
          <a:xfrm rot="5400000">
            <a:off x="1656246" y="4181550"/>
            <a:ext cx="2334619" cy="1367172"/>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41E7F3F-2785-49CD-64B8-4D493047A085}"/>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796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1000"/>
                                        <p:tgtEl>
                                          <p:spTgt spid="28"/>
                                        </p:tgtEl>
                                      </p:cBhvr>
                                    </p:animEffect>
                                  </p:childTnLst>
                                </p:cTn>
                              </p:par>
                              <p:par>
                                <p:cTn id="16" presetID="10" presetClass="entr" presetSubtype="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bg/>
                                          </p:spTgt>
                                        </p:tgtEl>
                                        <p:attrNameLst>
                                          <p:attrName>style.visibility</p:attrName>
                                        </p:attrNameLst>
                                      </p:cBhvr>
                                      <p:to>
                                        <p:strVal val="visible"/>
                                      </p:to>
                                    </p:set>
                                    <p:animEffect transition="in" filter="fade">
                                      <p:cBhvr>
                                        <p:cTn id="26" dur="500"/>
                                        <p:tgtEl>
                                          <p:spTgt spid="19">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fade">
                                      <p:cBhvr>
                                        <p:cTn id="32" dur="500"/>
                                        <p:tgtEl>
                                          <p:spTgt spid="19">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fade">
                                      <p:cBhvr>
                                        <p:cTn id="35" dur="500"/>
                                        <p:tgtEl>
                                          <p:spTgt spid="19">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fade">
                                      <p:cBhvr>
                                        <p:cTn id="38" dur="500"/>
                                        <p:tgtEl>
                                          <p:spTgt spid="19">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Effect transition="in" filter="fade">
                                      <p:cBhvr>
                                        <p:cTn id="41" dur="500"/>
                                        <p:tgtEl>
                                          <p:spTgt spid="19">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xEl>
                                              <p:pRg st="7" end="7"/>
                                            </p:txEl>
                                          </p:spTgt>
                                        </p:tgtEl>
                                        <p:attrNameLst>
                                          <p:attrName>style.visibility</p:attrName>
                                        </p:attrNameLst>
                                      </p:cBhvr>
                                      <p:to>
                                        <p:strVal val="visible"/>
                                      </p:to>
                                    </p:set>
                                    <p:animEffect transition="in" filter="fade">
                                      <p:cBhvr>
                                        <p:cTn id="44" dur="500"/>
                                        <p:tgtEl>
                                          <p:spTgt spid="19">
                                            <p:txEl>
                                              <p:pRg st="7" end="7"/>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fade">
                                      <p:cBhvr>
                                        <p:cTn id="47" dur="500"/>
                                        <p:tgtEl>
                                          <p:spTgt spid="19">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xEl>
                                              <p:pRg st="9" end="9"/>
                                            </p:txEl>
                                          </p:spTgt>
                                        </p:tgtEl>
                                        <p:attrNameLst>
                                          <p:attrName>style.visibility</p:attrName>
                                        </p:attrNameLst>
                                      </p:cBhvr>
                                      <p:to>
                                        <p:strVal val="visible"/>
                                      </p:to>
                                    </p:set>
                                    <p:animEffect transition="in" filter="fade">
                                      <p:cBhvr>
                                        <p:cTn id="50"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4B0F-2437-D374-B7CD-C85CAD2C9021}"/>
            </a:ext>
          </a:extLst>
        </p:cNvPr>
        <p:cNvGrpSpPr/>
        <p:nvPr/>
      </p:nvGrpSpPr>
      <p:grpSpPr>
        <a:xfrm>
          <a:off x="0" y="0"/>
          <a:ext cx="0" cy="0"/>
          <a:chOff x="0" y="0"/>
          <a:chExt cx="0" cy="0"/>
        </a:xfrm>
      </p:grpSpPr>
      <p:pic>
        <p:nvPicPr>
          <p:cNvPr id="48" name="Picture 47">
            <a:extLst>
              <a:ext uri="{FF2B5EF4-FFF2-40B4-BE49-F238E27FC236}">
                <a16:creationId xmlns:a16="http://schemas.microsoft.com/office/drawing/2014/main" id="{63C54249-6123-4F9B-3018-42D1A746B76E}"/>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CrisscrossEtching/>
                    </a14:imgEffect>
                    <a14:imgEffect>
                      <a14:sharpenSoften amount="50000"/>
                    </a14:imgEffect>
                    <a14:imgEffect>
                      <a14:colorTemperature colorTemp="5900"/>
                    </a14:imgEffect>
                    <a14:imgEffect>
                      <a14:saturation sat="0"/>
                    </a14:imgEffect>
                    <a14:imgEffect>
                      <a14:brightnessContrast contrast="20000"/>
                    </a14:imgEffect>
                  </a14:imgLayer>
                </a14:imgProps>
              </a:ext>
            </a:extLst>
          </a:blip>
          <a:stretch>
            <a:fillRect/>
          </a:stretch>
        </p:blipFill>
        <p:spPr>
          <a:xfrm>
            <a:off x="756474" y="1380362"/>
            <a:ext cx="4915301" cy="4670682"/>
          </a:xfrm>
          <a:prstGeom prst="rect">
            <a:avLst/>
          </a:prstGeom>
        </p:spPr>
      </p:pic>
      <p:sp>
        <p:nvSpPr>
          <p:cNvPr id="2" name="Title 1">
            <a:extLst>
              <a:ext uri="{FF2B5EF4-FFF2-40B4-BE49-F238E27FC236}">
                <a16:creationId xmlns:a16="http://schemas.microsoft.com/office/drawing/2014/main" id="{990B3E6C-99F6-3A6E-7F23-0A99EBF97E95}"/>
              </a:ext>
            </a:extLst>
          </p:cNvPr>
          <p:cNvSpPr>
            <a:spLocks noGrp="1"/>
          </p:cNvSpPr>
          <p:nvPr>
            <p:ph type="title"/>
          </p:nvPr>
        </p:nvSpPr>
        <p:spPr/>
        <p:txBody>
          <a:bodyPr/>
          <a:lstStyle/>
          <a:p>
            <a:r>
              <a:rPr lang="en-CA" dirty="0"/>
              <a:t>Components: Roofing</a:t>
            </a:r>
          </a:p>
        </p:txBody>
      </p:sp>
      <p:grpSp>
        <p:nvGrpSpPr>
          <p:cNvPr id="58" name="Group 57">
            <a:extLst>
              <a:ext uri="{FF2B5EF4-FFF2-40B4-BE49-F238E27FC236}">
                <a16:creationId xmlns:a16="http://schemas.microsoft.com/office/drawing/2014/main" id="{E516A256-D7B2-9991-1129-E794DE869DFD}"/>
              </a:ext>
            </a:extLst>
          </p:cNvPr>
          <p:cNvGrpSpPr/>
          <p:nvPr/>
        </p:nvGrpSpPr>
        <p:grpSpPr>
          <a:xfrm>
            <a:off x="1223102" y="1989415"/>
            <a:ext cx="3603797" cy="1980289"/>
            <a:chOff x="1223102" y="1789910"/>
            <a:chExt cx="3603797" cy="1980289"/>
          </a:xfrm>
        </p:grpSpPr>
        <p:cxnSp>
          <p:nvCxnSpPr>
            <p:cNvPr id="7" name="Straight Connector 6">
              <a:extLst>
                <a:ext uri="{FF2B5EF4-FFF2-40B4-BE49-F238E27FC236}">
                  <a16:creationId xmlns:a16="http://schemas.microsoft.com/office/drawing/2014/main" id="{B42BADB5-5075-70ED-7A63-7B493C68EC50}"/>
                </a:ext>
              </a:extLst>
            </p:cNvPr>
            <p:cNvCxnSpPr>
              <a:cxnSpLocks/>
            </p:cNvCxnSpPr>
            <p:nvPr/>
          </p:nvCxnSpPr>
          <p:spPr>
            <a:xfrm flipH="1">
              <a:off x="1223102" y="3770199"/>
              <a:ext cx="2113987" cy="0"/>
            </a:xfrm>
            <a:prstGeom prst="line">
              <a:avLst/>
            </a:prstGeom>
            <a:ln w="57150">
              <a:solidFill>
                <a:srgbClr val="00B050"/>
              </a:solidFill>
              <a:prstDash val="solid"/>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C7EADAF-7928-9B56-9254-590BFB5C8CA2}"/>
                </a:ext>
              </a:extLst>
            </p:cNvPr>
            <p:cNvCxnSpPr>
              <a:cxnSpLocks/>
            </p:cNvCxnSpPr>
            <p:nvPr/>
          </p:nvCxnSpPr>
          <p:spPr>
            <a:xfrm>
              <a:off x="3337089" y="1800520"/>
              <a:ext cx="0" cy="1969679"/>
            </a:xfrm>
            <a:prstGeom prst="line">
              <a:avLst/>
            </a:prstGeom>
            <a:ln w="57150">
              <a:solidFill>
                <a:srgbClr val="00B050"/>
              </a:solidFill>
              <a:prstDash val="solid"/>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04044B7E-02C6-D0BF-667B-4CF3E2354FDE}"/>
                </a:ext>
              </a:extLst>
            </p:cNvPr>
            <p:cNvCxnSpPr>
              <a:cxnSpLocks/>
            </p:cNvCxnSpPr>
            <p:nvPr/>
          </p:nvCxnSpPr>
          <p:spPr>
            <a:xfrm flipH="1" flipV="1">
              <a:off x="3337089" y="1789910"/>
              <a:ext cx="1489810" cy="7881"/>
            </a:xfrm>
            <a:prstGeom prst="line">
              <a:avLst/>
            </a:prstGeom>
            <a:ln w="57150">
              <a:solidFill>
                <a:srgbClr val="00B050"/>
              </a:solidFill>
              <a:prstDash val="solid"/>
            </a:ln>
          </p:spPr>
          <p:style>
            <a:lnRef idx="2">
              <a:schemeClr val="accent2"/>
            </a:lnRef>
            <a:fillRef idx="0">
              <a:schemeClr val="accent2"/>
            </a:fillRef>
            <a:effectRef idx="1">
              <a:schemeClr val="accent2"/>
            </a:effectRef>
            <a:fontRef idx="minor">
              <a:schemeClr val="tx1"/>
            </a:fontRef>
          </p:style>
        </p:cxnSp>
      </p:grpSp>
      <p:grpSp>
        <p:nvGrpSpPr>
          <p:cNvPr id="38" name="Group 37">
            <a:extLst>
              <a:ext uri="{FF2B5EF4-FFF2-40B4-BE49-F238E27FC236}">
                <a16:creationId xmlns:a16="http://schemas.microsoft.com/office/drawing/2014/main" id="{F48C096B-F181-7AB2-152A-520DCD9E4A42}"/>
              </a:ext>
            </a:extLst>
          </p:cNvPr>
          <p:cNvGrpSpPr/>
          <p:nvPr/>
        </p:nvGrpSpPr>
        <p:grpSpPr>
          <a:xfrm>
            <a:off x="1223102" y="1370476"/>
            <a:ext cx="3603797" cy="2587269"/>
            <a:chOff x="1223102" y="1370476"/>
            <a:chExt cx="3603797" cy="2587269"/>
          </a:xfrm>
        </p:grpSpPr>
        <p:sp>
          <p:nvSpPr>
            <p:cNvPr id="3" name="Rectangle 2">
              <a:extLst>
                <a:ext uri="{FF2B5EF4-FFF2-40B4-BE49-F238E27FC236}">
                  <a16:creationId xmlns:a16="http://schemas.microsoft.com/office/drawing/2014/main" id="{72CE09D4-F267-91E7-096B-C0AB324F6A34}"/>
                </a:ext>
              </a:extLst>
            </p:cNvPr>
            <p:cNvSpPr/>
            <p:nvPr/>
          </p:nvSpPr>
          <p:spPr>
            <a:xfrm>
              <a:off x="1223102" y="2835138"/>
              <a:ext cx="2113987" cy="1122607"/>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4FA2FE67-F532-4AB5-D2BC-F07FA7CF45B4}"/>
                </a:ext>
              </a:extLst>
            </p:cNvPr>
            <p:cNvSpPr/>
            <p:nvPr/>
          </p:nvSpPr>
          <p:spPr>
            <a:xfrm>
              <a:off x="3337089" y="1370476"/>
              <a:ext cx="1489810" cy="580709"/>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0F235346-71AA-E89E-6A7D-4972EE37F638}"/>
                </a:ext>
              </a:extLst>
            </p:cNvPr>
            <p:cNvSpPr/>
            <p:nvPr/>
          </p:nvSpPr>
          <p:spPr>
            <a:xfrm rot="16200000">
              <a:off x="2444164" y="1932326"/>
              <a:ext cx="1448991" cy="336862"/>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8" name="TextBox 7">
            <a:extLst>
              <a:ext uri="{FF2B5EF4-FFF2-40B4-BE49-F238E27FC236}">
                <a16:creationId xmlns:a16="http://schemas.microsoft.com/office/drawing/2014/main" id="{33F31CB3-EDD9-9EC4-3EB3-B8B06F9C8D3B}"/>
              </a:ext>
            </a:extLst>
          </p:cNvPr>
          <p:cNvSpPr txBox="1"/>
          <p:nvPr/>
        </p:nvSpPr>
        <p:spPr>
          <a:xfrm>
            <a:off x="5769429" y="1797791"/>
            <a:ext cx="5916237" cy="2893100"/>
          </a:xfrm>
          <a:prstGeom prst="rect">
            <a:avLst/>
          </a:prstGeom>
          <a:solidFill>
            <a:srgbClr val="00BFFF"/>
          </a:solidFill>
          <a:ln w="57150"/>
        </p:spPr>
        <p:style>
          <a:lnRef idx="3">
            <a:schemeClr val="lt1"/>
          </a:lnRef>
          <a:fillRef idx="1">
            <a:schemeClr val="accent5"/>
          </a:fillRef>
          <a:effectRef idx="1">
            <a:schemeClr val="accent5"/>
          </a:effectRef>
          <a:fontRef idx="minor">
            <a:schemeClr val="lt1"/>
          </a:fontRef>
        </p:style>
        <p:txBody>
          <a:bodyPr wrap="square" rtlCol="0">
            <a:spAutoFit/>
          </a:bodyPr>
          <a:lstStyle/>
          <a:p>
            <a:endParaRPr lang="en-CA" sz="5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a:p>
            <a:r>
              <a:rPr lang="en-CA" sz="20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What are the roof components?</a:t>
            </a:r>
          </a:p>
          <a:p>
            <a:endParaRPr lang="en-CA"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Parapet blocking </a:t>
            </a: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Cap flashings</a:t>
            </a: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Membrane base and cap sheet</a:t>
            </a: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Insulation &amp; cover boards</a:t>
            </a: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Fasteners &amp; adhesives</a:t>
            </a:r>
          </a:p>
          <a:p>
            <a:pPr marL="285750" indent="-285750">
              <a:buFont typeface="Arial" panose="020B0604020202020204" pitchFamily="34" charset="0"/>
              <a:buChar char="•"/>
            </a:pPr>
            <a:r>
              <a:rPr lang="en-CA" sz="2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Anything else attached to the roof e.g. mechanical curbs, solar panels, planters,…</a:t>
            </a:r>
          </a:p>
          <a:p>
            <a:endParaRPr lang="en-CA" sz="5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Rectangle 14">
            <a:extLst>
              <a:ext uri="{FF2B5EF4-FFF2-40B4-BE49-F238E27FC236}">
                <a16:creationId xmlns:a16="http://schemas.microsoft.com/office/drawing/2014/main" id="{04DA3C62-50A7-40AE-83FE-F35C4EB39A48}"/>
              </a:ext>
            </a:extLst>
          </p:cNvPr>
          <p:cNvSpPr/>
          <p:nvPr/>
        </p:nvSpPr>
        <p:spPr>
          <a:xfrm rot="16200000">
            <a:off x="2570777" y="3691873"/>
            <a:ext cx="3978897" cy="604903"/>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highlight>
                <a:srgbClr val="FFFF00"/>
              </a:highlight>
            </a:endParaRPr>
          </a:p>
        </p:txBody>
      </p:sp>
      <p:sp>
        <p:nvSpPr>
          <p:cNvPr id="14" name="TextBox 13">
            <a:extLst>
              <a:ext uri="{FF2B5EF4-FFF2-40B4-BE49-F238E27FC236}">
                <a16:creationId xmlns:a16="http://schemas.microsoft.com/office/drawing/2014/main" id="{779607A0-667A-DDF6-4088-62890069C94F}"/>
              </a:ext>
            </a:extLst>
          </p:cNvPr>
          <p:cNvSpPr txBox="1"/>
          <p:nvPr/>
        </p:nvSpPr>
        <p:spPr>
          <a:xfrm rot="16200000">
            <a:off x="-2125306" y="3474438"/>
            <a:ext cx="4664545" cy="307777"/>
          </a:xfrm>
          <a:prstGeom prst="rect">
            <a:avLst/>
          </a:prstGeom>
          <a:noFill/>
        </p:spPr>
        <p:txBody>
          <a:bodyPr wrap="square" rtlCol="0">
            <a:spAutoFit/>
          </a:bodyPr>
          <a:lstStyle/>
          <a:p>
            <a:r>
              <a:rPr lang="en-CA" sz="1400" i="1" dirty="0">
                <a:solidFill>
                  <a:schemeClr val="tx1">
                    <a:lumMod val="65000"/>
                    <a:lumOff val="35000"/>
                  </a:schemeClr>
                </a:solidFill>
              </a:rPr>
              <a:t>Image Courtesy of BC Housing Wood Frame Design Guide</a:t>
            </a:r>
          </a:p>
        </p:txBody>
      </p:sp>
      <p:grpSp>
        <p:nvGrpSpPr>
          <p:cNvPr id="37" name="Group 36">
            <a:extLst>
              <a:ext uri="{FF2B5EF4-FFF2-40B4-BE49-F238E27FC236}">
                <a16:creationId xmlns:a16="http://schemas.microsoft.com/office/drawing/2014/main" id="{ADB2B7B6-7AE2-20B7-298C-4A93EEA933A9}"/>
              </a:ext>
            </a:extLst>
          </p:cNvPr>
          <p:cNvGrpSpPr/>
          <p:nvPr/>
        </p:nvGrpSpPr>
        <p:grpSpPr>
          <a:xfrm>
            <a:off x="335929" y="3244341"/>
            <a:ext cx="10078447" cy="3139542"/>
            <a:chOff x="335929" y="3244341"/>
            <a:chExt cx="10078447" cy="3139542"/>
          </a:xfrm>
        </p:grpSpPr>
        <p:grpSp>
          <p:nvGrpSpPr>
            <p:cNvPr id="70" name="Group 69">
              <a:extLst>
                <a:ext uri="{FF2B5EF4-FFF2-40B4-BE49-F238E27FC236}">
                  <a16:creationId xmlns:a16="http://schemas.microsoft.com/office/drawing/2014/main" id="{B3B7497F-206F-FAB6-133E-7253E7A9B9E2}"/>
                </a:ext>
              </a:extLst>
            </p:cNvPr>
            <p:cNvGrpSpPr/>
            <p:nvPr/>
          </p:nvGrpSpPr>
          <p:grpSpPr>
            <a:xfrm>
              <a:off x="335929" y="4100945"/>
              <a:ext cx="3746065" cy="2282938"/>
              <a:chOff x="335929" y="3901440"/>
              <a:chExt cx="3746065" cy="2282938"/>
            </a:xfrm>
          </p:grpSpPr>
          <p:cxnSp>
            <p:nvCxnSpPr>
              <p:cNvPr id="12" name="Straight Arrow Connector 11">
                <a:extLst>
                  <a:ext uri="{FF2B5EF4-FFF2-40B4-BE49-F238E27FC236}">
                    <a16:creationId xmlns:a16="http://schemas.microsoft.com/office/drawing/2014/main" id="{FD524F09-3D5B-297A-42FB-0DC11FC14E74}"/>
                  </a:ext>
                </a:extLst>
              </p:cNvPr>
              <p:cNvCxnSpPr>
                <a:cxnSpLocks/>
              </p:cNvCxnSpPr>
              <p:nvPr/>
            </p:nvCxnSpPr>
            <p:spPr>
              <a:xfrm flipH="1" flipV="1">
                <a:off x="2157035" y="3901440"/>
                <a:ext cx="874" cy="1950099"/>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E4DDD74C-1656-8664-0479-A7E3D883CB35}"/>
                  </a:ext>
                </a:extLst>
              </p:cNvPr>
              <p:cNvSpPr txBox="1"/>
              <p:nvPr/>
            </p:nvSpPr>
            <p:spPr>
              <a:xfrm>
                <a:off x="335929" y="5784268"/>
                <a:ext cx="3746065" cy="400110"/>
              </a:xfrm>
              <a:prstGeom prst="rect">
                <a:avLst/>
              </a:prstGeom>
              <a:noFill/>
            </p:spPr>
            <p:txBody>
              <a:bodyPr wrap="square" rtlCol="0">
                <a:spAutoFit/>
              </a:bodyPr>
              <a:lstStyle/>
              <a:p>
                <a:r>
                  <a:rPr lang="en-CA" sz="2000" dirty="0">
                    <a:solidFill>
                      <a:srgbClr val="C00000"/>
                    </a:solidFill>
                  </a:rPr>
                  <a:t>Primary Structure: Roof sheathing</a:t>
                </a:r>
              </a:p>
            </p:txBody>
          </p:sp>
        </p:grpSp>
        <p:cxnSp>
          <p:nvCxnSpPr>
            <p:cNvPr id="23" name="Straight Arrow Connector 22">
              <a:extLst>
                <a:ext uri="{FF2B5EF4-FFF2-40B4-BE49-F238E27FC236}">
                  <a16:creationId xmlns:a16="http://schemas.microsoft.com/office/drawing/2014/main" id="{577F2300-DDB8-C1D6-376C-0F8540FBA9F4}"/>
                </a:ext>
              </a:extLst>
            </p:cNvPr>
            <p:cNvCxnSpPr>
              <a:cxnSpLocks/>
            </p:cNvCxnSpPr>
            <p:nvPr/>
          </p:nvCxnSpPr>
          <p:spPr>
            <a:xfrm flipH="1" flipV="1">
              <a:off x="3796145" y="3244341"/>
              <a:ext cx="1546168" cy="1889238"/>
            </a:xfrm>
            <a:prstGeom prst="straightConnector1">
              <a:avLst/>
            </a:prstGeom>
            <a:ln>
              <a:solidFill>
                <a:srgbClr val="C00000"/>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A0FDDB4F-DBE7-5931-A097-808BE4A3BC08}"/>
                </a:ext>
              </a:extLst>
            </p:cNvPr>
            <p:cNvSpPr txBox="1"/>
            <p:nvPr/>
          </p:nvSpPr>
          <p:spPr>
            <a:xfrm>
              <a:off x="5342313" y="4795177"/>
              <a:ext cx="5072063" cy="707886"/>
            </a:xfrm>
            <a:prstGeom prst="rect">
              <a:avLst/>
            </a:prstGeom>
            <a:noFill/>
          </p:spPr>
          <p:txBody>
            <a:bodyPr wrap="square" rtlCol="0">
              <a:spAutoFit/>
            </a:bodyPr>
            <a:lstStyle/>
            <a:p>
              <a:r>
                <a:rPr lang="en-CA" sz="2000" dirty="0">
                  <a:solidFill>
                    <a:srgbClr val="C00000"/>
                  </a:solidFill>
                </a:rPr>
                <a:t>Primary Structure: </a:t>
              </a:r>
            </a:p>
            <a:p>
              <a:r>
                <a:rPr lang="en-CA" sz="2000" dirty="0">
                  <a:solidFill>
                    <a:srgbClr val="C00000"/>
                  </a:solidFill>
                </a:rPr>
                <a:t>Wall and roof framing</a:t>
              </a:r>
            </a:p>
          </p:txBody>
        </p:sp>
        <p:cxnSp>
          <p:nvCxnSpPr>
            <p:cNvPr id="9" name="Straight Connector 8">
              <a:extLst>
                <a:ext uri="{FF2B5EF4-FFF2-40B4-BE49-F238E27FC236}">
                  <a16:creationId xmlns:a16="http://schemas.microsoft.com/office/drawing/2014/main" id="{C4AB5B2A-1868-DA77-9162-1CA1232B4F3B}"/>
                </a:ext>
              </a:extLst>
            </p:cNvPr>
            <p:cNvCxnSpPr>
              <a:cxnSpLocks/>
            </p:cNvCxnSpPr>
            <p:nvPr/>
          </p:nvCxnSpPr>
          <p:spPr>
            <a:xfrm>
              <a:off x="3111064" y="5134543"/>
              <a:ext cx="2231249" cy="0"/>
            </a:xfrm>
            <a:prstGeom prst="line">
              <a:avLst/>
            </a:prstGeom>
            <a:ln>
              <a:solidFill>
                <a:srgbClr val="C00000"/>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grpSp>
      <p:grpSp>
        <p:nvGrpSpPr>
          <p:cNvPr id="16" name="Group 15">
            <a:extLst>
              <a:ext uri="{FF2B5EF4-FFF2-40B4-BE49-F238E27FC236}">
                <a16:creationId xmlns:a16="http://schemas.microsoft.com/office/drawing/2014/main" id="{2B9FDD38-1EE1-4BB7-B918-4BACE4D52182}"/>
              </a:ext>
            </a:extLst>
          </p:cNvPr>
          <p:cNvGrpSpPr/>
          <p:nvPr/>
        </p:nvGrpSpPr>
        <p:grpSpPr>
          <a:xfrm>
            <a:off x="1222227" y="1987133"/>
            <a:ext cx="3034672" cy="3996638"/>
            <a:chOff x="1222227" y="1987133"/>
            <a:chExt cx="3034672" cy="3996638"/>
          </a:xfrm>
        </p:grpSpPr>
        <p:sp>
          <p:nvSpPr>
            <p:cNvPr id="6" name="Rectangle 5">
              <a:extLst>
                <a:ext uri="{FF2B5EF4-FFF2-40B4-BE49-F238E27FC236}">
                  <a16:creationId xmlns:a16="http://schemas.microsoft.com/office/drawing/2014/main" id="{C4D7ACDD-D6AF-73A8-BC67-F0EC85CC81E1}"/>
                </a:ext>
              </a:extLst>
            </p:cNvPr>
            <p:cNvSpPr/>
            <p:nvPr/>
          </p:nvSpPr>
          <p:spPr>
            <a:xfrm rot="5400000">
              <a:off x="1829334" y="3556205"/>
              <a:ext cx="3996638" cy="858493"/>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38C18E89-18DC-7828-EB3F-375E820F2C35}"/>
                </a:ext>
              </a:extLst>
            </p:cNvPr>
            <p:cNvSpPr/>
            <p:nvPr/>
          </p:nvSpPr>
          <p:spPr>
            <a:xfrm>
              <a:off x="1222227" y="3923383"/>
              <a:ext cx="2170593" cy="1448992"/>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17" name="TextBox 16">
            <a:extLst>
              <a:ext uri="{FF2B5EF4-FFF2-40B4-BE49-F238E27FC236}">
                <a16:creationId xmlns:a16="http://schemas.microsoft.com/office/drawing/2014/main" id="{69E1AA4D-CA29-3B34-7E2F-3DA66CE2FF29}"/>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18819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1000"/>
                                        <p:tgtEl>
                                          <p:spTgt spid="58"/>
                                        </p:tgtEl>
                                      </p:cBhvr>
                                    </p:animEffect>
                                  </p:childTnLst>
                                </p:cTn>
                              </p:par>
                              <p:par>
                                <p:cTn id="13" presetID="10" presetClass="entr" presetSubtype="0" fill="hold" nodeType="withEffect">
                                  <p:stCondLst>
                                    <p:cond delay="10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FBB0-F1A0-6299-1A96-8E1EE1983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A4A97-D887-5BEA-7A7D-7BA10F5A3FF9}"/>
              </a:ext>
            </a:extLst>
          </p:cNvPr>
          <p:cNvSpPr>
            <a:spLocks noGrp="1"/>
          </p:cNvSpPr>
          <p:nvPr>
            <p:ph type="title"/>
          </p:nvPr>
        </p:nvSpPr>
        <p:spPr/>
        <p:txBody>
          <a:bodyPr vert="horz" lIns="91440" tIns="45720" rIns="91440" bIns="45720" anchor="t"/>
          <a:lstStyle/>
          <a:p>
            <a:br>
              <a:rPr lang="en-CA" dirty="0"/>
            </a:br>
            <a:br>
              <a:rPr lang="en-CA" dirty="0"/>
            </a:br>
            <a:br>
              <a:rPr lang="en-CA" dirty="0"/>
            </a:br>
            <a:r>
              <a:rPr lang="en-CA" dirty="0"/>
              <a:t>Why does the </a:t>
            </a:r>
            <a:r>
              <a:rPr lang="en-CA" dirty="0">
                <a:ea typeface="Roboto"/>
              </a:rPr>
              <a:t>structural attachment of </a:t>
            </a:r>
            <a:r>
              <a:rPr lang="en-CA" i="1" dirty="0">
                <a:latin typeface="Roboto Medium"/>
                <a:ea typeface="Roboto Medium"/>
                <a:cs typeface="Roboto Medium"/>
              </a:rPr>
              <a:t>Architectural Components</a:t>
            </a:r>
            <a:r>
              <a:rPr lang="en-CA" dirty="0">
                <a:latin typeface="Roboto Medium"/>
                <a:ea typeface="Roboto Medium"/>
                <a:cs typeface="Roboto Medium"/>
              </a:rPr>
              <a:t> </a:t>
            </a:r>
            <a:r>
              <a:rPr lang="en-CA" dirty="0"/>
              <a:t>not fall under the Structural Engineer’s scope of work?</a:t>
            </a:r>
            <a:br>
              <a:rPr lang="en-CA" dirty="0"/>
            </a:br>
            <a:endParaRPr lang="en-CA" dirty="0"/>
          </a:p>
        </p:txBody>
      </p:sp>
    </p:spTree>
    <p:extLst>
      <p:ext uri="{BB962C8B-B14F-4D97-AF65-F5344CB8AC3E}">
        <p14:creationId xmlns:p14="http://schemas.microsoft.com/office/powerpoint/2010/main" val="19228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265C-9CB3-1807-2848-6BF0BECE1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203A7-6060-9DC8-7D8F-987FDC3F2ACC}"/>
              </a:ext>
            </a:extLst>
          </p:cNvPr>
          <p:cNvSpPr>
            <a:spLocks noGrp="1"/>
          </p:cNvSpPr>
          <p:nvPr>
            <p:ph type="title"/>
          </p:nvPr>
        </p:nvSpPr>
        <p:spPr/>
        <p:txBody>
          <a:bodyPr/>
          <a:lstStyle/>
          <a:p>
            <a:r>
              <a:rPr lang="en-CA" dirty="0"/>
              <a:t>Structural Analysis</a:t>
            </a:r>
          </a:p>
        </p:txBody>
      </p:sp>
      <p:sp>
        <p:nvSpPr>
          <p:cNvPr id="3" name="Text Placeholder 2">
            <a:extLst>
              <a:ext uri="{FF2B5EF4-FFF2-40B4-BE49-F238E27FC236}">
                <a16:creationId xmlns:a16="http://schemas.microsoft.com/office/drawing/2014/main" id="{F266F429-1F9E-DB49-67CF-EA5BF08BA647}"/>
              </a:ext>
            </a:extLst>
          </p:cNvPr>
          <p:cNvSpPr>
            <a:spLocks noGrp="1"/>
          </p:cNvSpPr>
          <p:nvPr>
            <p:ph type="body" sz="quarter" idx="11"/>
          </p:nvPr>
        </p:nvSpPr>
        <p:spPr>
          <a:xfrm>
            <a:off x="932678" y="1298448"/>
            <a:ext cx="10093388" cy="4751131"/>
          </a:xfrm>
        </p:spPr>
        <p:txBody>
          <a:bodyPr/>
          <a:lstStyle/>
          <a:p>
            <a:pPr marL="0" indent="0">
              <a:buNone/>
            </a:pPr>
            <a:endParaRPr lang="en-CA" sz="2000" dirty="0"/>
          </a:p>
          <a:p>
            <a:pPr marL="0" indent="0">
              <a:buNone/>
            </a:pPr>
            <a:r>
              <a:rPr lang="en-CA" sz="2000" dirty="0"/>
              <a:t>Division B, Part 4: “Structural Design” divides wind loads into two broad categories:</a:t>
            </a:r>
          </a:p>
          <a:p>
            <a:pPr marL="0" indent="0">
              <a:buNone/>
            </a:pPr>
            <a:endParaRPr lang="en-CA" sz="2000" dirty="0"/>
          </a:p>
          <a:p>
            <a:pPr lvl="0">
              <a:buFont typeface="+mj-lt"/>
              <a:buAutoNum type="arabicPeriod"/>
            </a:pPr>
            <a:r>
              <a:rPr lang="en-CA" sz="2000" dirty="0">
                <a:latin typeface="Roboto Medium" panose="02000000000000000000" pitchFamily="2" charset="0"/>
                <a:ea typeface="Roboto Medium" panose="02000000000000000000" pitchFamily="2" charset="0"/>
                <a:cs typeface="Roboto Medium" panose="02000000000000000000" pitchFamily="2" charset="0"/>
              </a:rPr>
              <a:t>Main Structural System: </a:t>
            </a:r>
            <a:r>
              <a:rPr lang="en-CA" sz="2000" b="1" dirty="0">
                <a:solidFill>
                  <a:srgbClr val="00BFFF"/>
                </a:solidFill>
              </a:rPr>
              <a:t>The primary structure</a:t>
            </a:r>
            <a:r>
              <a:rPr lang="en-CA" sz="2000" dirty="0"/>
              <a:t> that resists </a:t>
            </a:r>
            <a:r>
              <a:rPr lang="en-CA" sz="2000" b="1" i="1" dirty="0"/>
              <a:t>overall wind loads </a:t>
            </a:r>
            <a:r>
              <a:rPr lang="en-CA" sz="2000" dirty="0"/>
              <a:t>and transfers them to the foundation.  </a:t>
            </a:r>
            <a:r>
              <a:rPr lang="en-CA" sz="2000" i="1" dirty="0"/>
              <a:t>Frames, shear walls, diaphragms, etc.</a:t>
            </a:r>
          </a:p>
          <a:p>
            <a:pPr lvl="1">
              <a:buFont typeface="Wingdings" panose="05000000000000000000" pitchFamily="2" charset="2"/>
              <a:buChar char="Ø"/>
            </a:pPr>
            <a:r>
              <a:rPr lang="en-CA" sz="2400" dirty="0">
                <a:solidFill>
                  <a:srgbClr val="C00000"/>
                </a:solidFill>
              </a:rPr>
              <a:t>Average building wind pressures</a:t>
            </a:r>
          </a:p>
          <a:p>
            <a:pPr lvl="0">
              <a:buFont typeface="+mj-lt"/>
              <a:buAutoNum type="arabicPeriod"/>
            </a:pPr>
            <a:endParaRPr lang="en-CA" sz="2000" i="1" dirty="0"/>
          </a:p>
          <a:p>
            <a:pPr lvl="0">
              <a:buFont typeface="+mj-lt"/>
              <a:buAutoNum type="arabicPeriod"/>
            </a:pPr>
            <a:r>
              <a:rPr lang="en-CA" sz="2000" dirty="0">
                <a:latin typeface="Roboto Medium" panose="02000000000000000000" pitchFamily="2" charset="0"/>
                <a:ea typeface="Roboto Medium" panose="02000000000000000000" pitchFamily="2" charset="0"/>
                <a:cs typeface="Roboto Medium" panose="02000000000000000000" pitchFamily="2" charset="0"/>
              </a:rPr>
              <a:t>Secondary Building Elements: </a:t>
            </a:r>
            <a:r>
              <a:rPr lang="en-CA" sz="2000" b="1" dirty="0">
                <a:solidFill>
                  <a:srgbClr val="00BFFF"/>
                </a:solidFill>
              </a:rPr>
              <a:t>Components and Cladding</a:t>
            </a:r>
            <a:r>
              <a:rPr lang="en-CA" sz="2000" dirty="0">
                <a:solidFill>
                  <a:srgbClr val="00BFFF"/>
                </a:solidFill>
              </a:rPr>
              <a:t> </a:t>
            </a:r>
            <a:r>
              <a:rPr lang="en-CA" sz="2000" dirty="0"/>
              <a:t>that must resist </a:t>
            </a:r>
            <a:r>
              <a:rPr lang="en-CA" sz="2000" b="1" i="1" dirty="0"/>
              <a:t>localized wind pressures </a:t>
            </a:r>
            <a:r>
              <a:rPr lang="en-CA" sz="2000" dirty="0"/>
              <a:t>and transfer them to the base building. </a:t>
            </a:r>
            <a:r>
              <a:rPr lang="en-CA" sz="2000" i="1" dirty="0"/>
              <a:t>Windows, doors, cladding, </a:t>
            </a:r>
            <a:r>
              <a:rPr lang="en-CA" sz="20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and</a:t>
            </a:r>
            <a:r>
              <a:rPr lang="en-CA" sz="2000" dirty="0">
                <a:solidFill>
                  <a:srgbClr val="7030A0"/>
                </a:solidFill>
                <a:latin typeface="Roboto Medium" panose="02000000000000000000" pitchFamily="2" charset="0"/>
                <a:ea typeface="Roboto Medium" panose="02000000000000000000" pitchFamily="2" charset="0"/>
                <a:cs typeface="Roboto Medium" panose="02000000000000000000" pitchFamily="2" charset="0"/>
              </a:rPr>
              <a:t> Roofing</a:t>
            </a:r>
            <a:r>
              <a:rPr lang="en-CA" sz="20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p>
          <a:p>
            <a:pPr lvl="1">
              <a:buFont typeface="Wingdings" panose="05000000000000000000" pitchFamily="2" charset="2"/>
              <a:buChar char="Ø"/>
            </a:pPr>
            <a:r>
              <a:rPr lang="en-CA" sz="2400" dirty="0">
                <a:solidFill>
                  <a:srgbClr val="C00000"/>
                </a:solidFill>
              </a:rPr>
              <a:t>Localized wind pressures</a:t>
            </a:r>
          </a:p>
          <a:p>
            <a:endParaRPr lang="en-CA" sz="2000" dirty="0"/>
          </a:p>
          <a:p>
            <a:pPr marL="0" indent="0">
              <a:buNone/>
            </a:pPr>
            <a:endParaRPr lang="en-CA" sz="2000" dirty="0"/>
          </a:p>
        </p:txBody>
      </p:sp>
      <p:sp>
        <p:nvSpPr>
          <p:cNvPr id="5" name="TextBox 4">
            <a:extLst>
              <a:ext uri="{FF2B5EF4-FFF2-40B4-BE49-F238E27FC236}">
                <a16:creationId xmlns:a16="http://schemas.microsoft.com/office/drawing/2014/main" id="{D0D10A6D-81FE-99CE-4387-CE348A376FDE}"/>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3467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2DC26-5779-2832-2B90-6CA4F20EA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168BF-AABE-624B-A339-78A24AAB8A1F}"/>
              </a:ext>
            </a:extLst>
          </p:cNvPr>
          <p:cNvSpPr>
            <a:spLocks noGrp="1"/>
          </p:cNvSpPr>
          <p:nvPr>
            <p:ph type="title"/>
          </p:nvPr>
        </p:nvSpPr>
        <p:spPr/>
        <p:txBody>
          <a:bodyPr/>
          <a:lstStyle/>
          <a:p>
            <a:r>
              <a:rPr lang="en-CA" dirty="0"/>
              <a:t>Structural Design – Practice Area</a:t>
            </a:r>
          </a:p>
        </p:txBody>
      </p:sp>
      <p:sp>
        <p:nvSpPr>
          <p:cNvPr id="3" name="Text Placeholder 2">
            <a:extLst>
              <a:ext uri="{FF2B5EF4-FFF2-40B4-BE49-F238E27FC236}">
                <a16:creationId xmlns:a16="http://schemas.microsoft.com/office/drawing/2014/main" id="{4DE55F9E-915B-F205-A10D-29BDAC944976}"/>
              </a:ext>
            </a:extLst>
          </p:cNvPr>
          <p:cNvSpPr>
            <a:spLocks noGrp="1"/>
          </p:cNvSpPr>
          <p:nvPr>
            <p:ph type="body" sz="quarter" idx="11"/>
          </p:nvPr>
        </p:nvSpPr>
        <p:spPr>
          <a:xfrm>
            <a:off x="932678" y="1298448"/>
            <a:ext cx="10093388" cy="4751131"/>
          </a:xfrm>
        </p:spPr>
        <p:txBody>
          <a:bodyPr/>
          <a:lstStyle/>
          <a:p>
            <a:pPr marL="0" indent="0">
              <a:buNone/>
            </a:pPr>
            <a:endParaRPr lang="en-CA" sz="2200" dirty="0"/>
          </a:p>
          <a:p>
            <a:pPr lvl="0">
              <a:buFont typeface="+mj-lt"/>
              <a:buAutoNum type="arabicPeriod"/>
            </a:pPr>
            <a:r>
              <a:rPr lang="en-CA" sz="2200" dirty="0">
                <a:latin typeface="Roboto Medium" panose="02000000000000000000" pitchFamily="2" charset="0"/>
                <a:ea typeface="Roboto Medium" panose="02000000000000000000" pitchFamily="2" charset="0"/>
                <a:cs typeface="Roboto Medium" panose="02000000000000000000" pitchFamily="2" charset="0"/>
              </a:rPr>
              <a:t>Structural Engineer – Base Building Work</a:t>
            </a:r>
          </a:p>
          <a:p>
            <a:pPr lvl="1">
              <a:buFont typeface="Wingdings" panose="05000000000000000000" pitchFamily="2" charset="2"/>
              <a:buChar char="§"/>
            </a:pPr>
            <a:r>
              <a:rPr lang="en-CA" sz="2200" dirty="0"/>
              <a:t>Only one base building Structural Engineer designated on a project </a:t>
            </a:r>
          </a:p>
          <a:p>
            <a:pPr lvl="1">
              <a:buFont typeface="Wingdings" panose="05000000000000000000" pitchFamily="2" charset="2"/>
              <a:buChar char="§"/>
            </a:pPr>
            <a:r>
              <a:rPr lang="en-CA" sz="2200" dirty="0"/>
              <a:t>Scope generally excludes Architectural Components </a:t>
            </a:r>
          </a:p>
          <a:p>
            <a:pPr lvl="1">
              <a:buFont typeface="Wingdings" panose="05000000000000000000" pitchFamily="2" charset="2"/>
              <a:buChar char="§"/>
            </a:pPr>
            <a:r>
              <a:rPr lang="en-CA" sz="2200" dirty="0"/>
              <a:t>Focus is on main structural system – </a:t>
            </a:r>
            <a:r>
              <a:rPr lang="en-CA" sz="2200" dirty="0">
                <a:solidFill>
                  <a:srgbClr val="C00000"/>
                </a:solidFill>
                <a:latin typeface="Roboto Medium" panose="02000000000000000000" pitchFamily="2" charset="0"/>
                <a:ea typeface="Roboto Medium" panose="02000000000000000000" pitchFamily="2" charset="0"/>
                <a:cs typeface="Roboto Medium" panose="02000000000000000000" pitchFamily="2" charset="0"/>
              </a:rPr>
              <a:t>Ensures the building stands up</a:t>
            </a:r>
          </a:p>
          <a:p>
            <a:pPr lvl="0">
              <a:buFont typeface="+mj-lt"/>
              <a:buAutoNum type="arabicPeriod"/>
            </a:pPr>
            <a:endParaRPr lang="en-CA" sz="2200" i="1" dirty="0"/>
          </a:p>
          <a:p>
            <a:pPr lvl="0">
              <a:buFont typeface="+mj-lt"/>
              <a:buAutoNum type="arabicPeriod"/>
            </a:pPr>
            <a:r>
              <a:rPr lang="en-CA" sz="2200" dirty="0">
                <a:latin typeface="Roboto Medium" panose="02000000000000000000" pitchFamily="2" charset="0"/>
                <a:ea typeface="Roboto Medium" panose="02000000000000000000" pitchFamily="2" charset="0"/>
                <a:cs typeface="Roboto Medium" panose="02000000000000000000" pitchFamily="2" charset="0"/>
              </a:rPr>
              <a:t>Delegated Engineer – Secondary Structural Work</a:t>
            </a:r>
          </a:p>
          <a:p>
            <a:pPr lvl="1">
              <a:buFont typeface="Wingdings" panose="05000000000000000000" pitchFamily="2" charset="2"/>
              <a:buChar char="§"/>
            </a:pPr>
            <a:r>
              <a:rPr lang="en-CA" sz="2200" dirty="0"/>
              <a:t>Can be more than one Delegated Engineer on a project</a:t>
            </a:r>
          </a:p>
          <a:p>
            <a:pPr lvl="1">
              <a:buFont typeface="Wingdings" panose="05000000000000000000" pitchFamily="2" charset="2"/>
              <a:buChar char="§"/>
            </a:pPr>
            <a:r>
              <a:rPr lang="en-CA" sz="2200" dirty="0"/>
              <a:t>Act as supporting engineers for sign-off on architectural components</a:t>
            </a:r>
          </a:p>
          <a:p>
            <a:pPr lvl="1">
              <a:buFont typeface="Wingdings" panose="05000000000000000000" pitchFamily="2" charset="2"/>
              <a:buChar char="§"/>
            </a:pPr>
            <a:r>
              <a:rPr lang="en-CA" sz="2200" dirty="0"/>
              <a:t>Focus is on localized analysis – </a:t>
            </a:r>
            <a:r>
              <a:rPr lang="en-CA" sz="2200" dirty="0">
                <a:solidFill>
                  <a:srgbClr val="C00000"/>
                </a:solidFill>
                <a:latin typeface="Roboto Medium" panose="02000000000000000000" pitchFamily="2" charset="0"/>
                <a:ea typeface="Roboto Medium" panose="02000000000000000000" pitchFamily="2" charset="0"/>
                <a:cs typeface="Roboto Medium" panose="02000000000000000000" pitchFamily="2" charset="0"/>
              </a:rPr>
              <a:t>Ensures nothing blows off the building</a:t>
            </a:r>
          </a:p>
          <a:p>
            <a:pPr marL="0" lvl="0" indent="0">
              <a:buNone/>
            </a:pPr>
            <a:endParaRPr lang="en-CA" sz="2200" dirty="0"/>
          </a:p>
          <a:p>
            <a:pPr marL="0" indent="0">
              <a:buNone/>
            </a:pPr>
            <a:endParaRPr lang="en-CA" sz="2200" dirty="0"/>
          </a:p>
        </p:txBody>
      </p:sp>
      <p:sp>
        <p:nvSpPr>
          <p:cNvPr id="5" name="TextBox 4">
            <a:extLst>
              <a:ext uri="{FF2B5EF4-FFF2-40B4-BE49-F238E27FC236}">
                <a16:creationId xmlns:a16="http://schemas.microsoft.com/office/drawing/2014/main" id="{5D98FD5C-5FB6-5FD4-CF6E-FC9252E0CE9B}"/>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02185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2B9482-87ED-7D40-6336-9312D1CC5633}"/>
              </a:ext>
            </a:extLst>
          </p:cNvPr>
          <p:cNvGrpSpPr/>
          <p:nvPr/>
        </p:nvGrpSpPr>
        <p:grpSpPr>
          <a:xfrm>
            <a:off x="514181" y="1471401"/>
            <a:ext cx="4096110" cy="4482965"/>
            <a:chOff x="-1340513" y="1587043"/>
            <a:chExt cx="4096110" cy="4482965"/>
          </a:xfrm>
        </p:grpSpPr>
        <p:pic>
          <p:nvPicPr>
            <p:cNvPr id="3" name="Picture 2">
              <a:extLst>
                <a:ext uri="{FF2B5EF4-FFF2-40B4-BE49-F238E27FC236}">
                  <a16:creationId xmlns:a16="http://schemas.microsoft.com/office/drawing/2014/main" id="{E328C360-BBD0-58E8-5A35-916F74262C5D}"/>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harpenSoften amount="50000"/>
                      </a14:imgEffect>
                      <a14:imgEffect>
                        <a14:saturation sat="0"/>
                      </a14:imgEffect>
                      <a14:imgEffect>
                        <a14:brightnessContrast contrast="20000"/>
                      </a14:imgEffect>
                    </a14:imgLayer>
                  </a14:imgProps>
                </a:ext>
              </a:extLst>
            </a:blip>
            <a:stretch>
              <a:fillRect/>
            </a:stretch>
          </p:blipFill>
          <p:spPr>
            <a:xfrm>
              <a:off x="-1340513" y="1587043"/>
              <a:ext cx="4096110" cy="4482965"/>
            </a:xfrm>
            <a:prstGeom prst="rect">
              <a:avLst/>
            </a:prstGeom>
          </p:spPr>
        </p:pic>
        <p:grpSp>
          <p:nvGrpSpPr>
            <p:cNvPr id="4" name="Group 3">
              <a:extLst>
                <a:ext uri="{FF2B5EF4-FFF2-40B4-BE49-F238E27FC236}">
                  <a16:creationId xmlns:a16="http://schemas.microsoft.com/office/drawing/2014/main" id="{19AC4112-0C77-9575-78D3-DBAFDC97223A}"/>
                </a:ext>
              </a:extLst>
            </p:cNvPr>
            <p:cNvGrpSpPr/>
            <p:nvPr/>
          </p:nvGrpSpPr>
          <p:grpSpPr>
            <a:xfrm>
              <a:off x="-269413" y="1675398"/>
              <a:ext cx="2481856" cy="4364224"/>
              <a:chOff x="2182689" y="1697137"/>
              <a:chExt cx="2481856" cy="4364224"/>
            </a:xfrm>
          </p:grpSpPr>
          <p:sp>
            <p:nvSpPr>
              <p:cNvPr id="5" name="Rectangle 4">
                <a:extLst>
                  <a:ext uri="{FF2B5EF4-FFF2-40B4-BE49-F238E27FC236}">
                    <a16:creationId xmlns:a16="http://schemas.microsoft.com/office/drawing/2014/main" id="{6B74B3B9-EBCE-823F-FC65-8D863D87AE3B}"/>
                  </a:ext>
                </a:extLst>
              </p:cNvPr>
              <p:cNvSpPr/>
              <p:nvPr/>
            </p:nvSpPr>
            <p:spPr>
              <a:xfrm rot="5400000">
                <a:off x="2785150" y="4181966"/>
                <a:ext cx="2672480" cy="1086310"/>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0B971A5-F3A3-A8A4-6708-FD676E100953}"/>
                  </a:ext>
                </a:extLst>
              </p:cNvPr>
              <p:cNvSpPr/>
              <p:nvPr/>
            </p:nvSpPr>
            <p:spPr>
              <a:xfrm rot="5400000">
                <a:off x="1992679" y="1887147"/>
                <a:ext cx="1924376" cy="154435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18" name="Rectangle 17">
              <a:extLst>
                <a:ext uri="{FF2B5EF4-FFF2-40B4-BE49-F238E27FC236}">
                  <a16:creationId xmlns:a16="http://schemas.microsoft.com/office/drawing/2014/main" id="{B65F8DDE-D556-7181-3BB4-4F00D5490685}"/>
                </a:ext>
              </a:extLst>
            </p:cNvPr>
            <p:cNvSpPr/>
            <p:nvPr/>
          </p:nvSpPr>
          <p:spPr>
            <a:xfrm rot="5400000">
              <a:off x="-795856" y="4159811"/>
              <a:ext cx="2334619" cy="1367172"/>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BC0DB545-CD10-540B-37E1-FAFDE8611C3E}"/>
                </a:ext>
              </a:extLst>
            </p:cNvPr>
            <p:cNvGrpSpPr/>
            <p:nvPr/>
          </p:nvGrpSpPr>
          <p:grpSpPr>
            <a:xfrm>
              <a:off x="-262263" y="1715670"/>
              <a:ext cx="1395546" cy="4321773"/>
              <a:chOff x="2183807" y="1413619"/>
              <a:chExt cx="1395546" cy="4321773"/>
            </a:xfrm>
          </p:grpSpPr>
          <p:grpSp>
            <p:nvGrpSpPr>
              <p:cNvPr id="14" name="Group 13">
                <a:extLst>
                  <a:ext uri="{FF2B5EF4-FFF2-40B4-BE49-F238E27FC236}">
                    <a16:creationId xmlns:a16="http://schemas.microsoft.com/office/drawing/2014/main" id="{48393251-9B7E-50FE-5505-628A448063CC}"/>
                  </a:ext>
                </a:extLst>
              </p:cNvPr>
              <p:cNvGrpSpPr/>
              <p:nvPr/>
            </p:nvGrpSpPr>
            <p:grpSpPr>
              <a:xfrm>
                <a:off x="2183807" y="3314848"/>
                <a:ext cx="1395546" cy="2420544"/>
                <a:chOff x="2183807" y="3314848"/>
                <a:chExt cx="1395546" cy="2420544"/>
              </a:xfrm>
            </p:grpSpPr>
            <p:cxnSp>
              <p:nvCxnSpPr>
                <p:cNvPr id="16" name="Straight Connector 15">
                  <a:extLst>
                    <a:ext uri="{FF2B5EF4-FFF2-40B4-BE49-F238E27FC236}">
                      <a16:creationId xmlns:a16="http://schemas.microsoft.com/office/drawing/2014/main" id="{663E91D6-36B1-CE08-ABD7-442115FADB88}"/>
                    </a:ext>
                  </a:extLst>
                </p:cNvPr>
                <p:cNvCxnSpPr>
                  <a:cxnSpLocks/>
                </p:cNvCxnSpPr>
                <p:nvPr/>
              </p:nvCxnSpPr>
              <p:spPr>
                <a:xfrm flipH="1">
                  <a:off x="2183807" y="3333702"/>
                  <a:ext cx="1395546" cy="0"/>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0E0824A6-4149-F0CA-D965-7D7E9AA98763}"/>
                    </a:ext>
                  </a:extLst>
                </p:cNvPr>
                <p:cNvCxnSpPr>
                  <a:cxnSpLocks/>
                </p:cNvCxnSpPr>
                <p:nvPr/>
              </p:nvCxnSpPr>
              <p:spPr>
                <a:xfrm flipV="1">
                  <a:off x="3549858" y="3314848"/>
                  <a:ext cx="0" cy="2420544"/>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grpSp>
          <p:cxnSp>
            <p:nvCxnSpPr>
              <p:cNvPr id="15" name="Straight Connector 14">
                <a:extLst>
                  <a:ext uri="{FF2B5EF4-FFF2-40B4-BE49-F238E27FC236}">
                    <a16:creationId xmlns:a16="http://schemas.microsoft.com/office/drawing/2014/main" id="{F6C16140-7316-9874-F183-4D899DF75E7A}"/>
                  </a:ext>
                </a:extLst>
              </p:cNvPr>
              <p:cNvCxnSpPr>
                <a:cxnSpLocks/>
              </p:cNvCxnSpPr>
              <p:nvPr/>
            </p:nvCxnSpPr>
            <p:spPr>
              <a:xfrm flipV="1">
                <a:off x="2183807" y="1413619"/>
                <a:ext cx="0" cy="1924376"/>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grpSp>
      </p:grpSp>
      <p:sp>
        <p:nvSpPr>
          <p:cNvPr id="6" name="Title 5"/>
          <p:cNvSpPr>
            <a:spLocks noGrp="1"/>
          </p:cNvSpPr>
          <p:nvPr>
            <p:ph type="title"/>
          </p:nvPr>
        </p:nvSpPr>
        <p:spPr/>
        <p:txBody>
          <a:bodyPr/>
          <a:lstStyle/>
          <a:p>
            <a:r>
              <a:rPr lang="en-CA" dirty="0"/>
              <a:t>Design Responsibility</a:t>
            </a:r>
          </a:p>
        </p:txBody>
      </p:sp>
      <p:grpSp>
        <p:nvGrpSpPr>
          <p:cNvPr id="67" name="Group 66">
            <a:extLst>
              <a:ext uri="{FF2B5EF4-FFF2-40B4-BE49-F238E27FC236}">
                <a16:creationId xmlns:a16="http://schemas.microsoft.com/office/drawing/2014/main" id="{DDC34452-BD51-D63E-F3F0-A31EC9BFD381}"/>
              </a:ext>
            </a:extLst>
          </p:cNvPr>
          <p:cNvGrpSpPr/>
          <p:nvPr/>
        </p:nvGrpSpPr>
        <p:grpSpPr>
          <a:xfrm>
            <a:off x="6291556" y="1542343"/>
            <a:ext cx="4915301" cy="4680568"/>
            <a:chOff x="6291556" y="1542343"/>
            <a:chExt cx="4915301" cy="4680568"/>
          </a:xfrm>
        </p:grpSpPr>
        <p:pic>
          <p:nvPicPr>
            <p:cNvPr id="34" name="Picture 33">
              <a:extLst>
                <a:ext uri="{FF2B5EF4-FFF2-40B4-BE49-F238E27FC236}">
                  <a16:creationId xmlns:a16="http://schemas.microsoft.com/office/drawing/2014/main" id="{CC99A5A0-5CB0-7991-F0D9-61F9877B4684}"/>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CrisscrossEtching/>
                      </a14:imgEffect>
                      <a14:imgEffect>
                        <a14:sharpenSoften amount="50000"/>
                      </a14:imgEffect>
                      <a14:imgEffect>
                        <a14:colorTemperature colorTemp="5900"/>
                      </a14:imgEffect>
                      <a14:imgEffect>
                        <a14:saturation sat="0"/>
                      </a14:imgEffect>
                      <a14:imgEffect>
                        <a14:brightnessContrast contrast="20000"/>
                      </a14:imgEffect>
                    </a14:imgLayer>
                  </a14:imgProps>
                </a:ext>
              </a:extLst>
            </a:blip>
            <a:stretch>
              <a:fillRect/>
            </a:stretch>
          </p:blipFill>
          <p:spPr>
            <a:xfrm>
              <a:off x="6291556" y="1552229"/>
              <a:ext cx="4915301" cy="4670682"/>
            </a:xfrm>
            <a:prstGeom prst="rect">
              <a:avLst/>
            </a:prstGeom>
          </p:spPr>
        </p:pic>
        <p:grpSp>
          <p:nvGrpSpPr>
            <p:cNvPr id="35" name="Group 34">
              <a:extLst>
                <a:ext uri="{FF2B5EF4-FFF2-40B4-BE49-F238E27FC236}">
                  <a16:creationId xmlns:a16="http://schemas.microsoft.com/office/drawing/2014/main" id="{B9887B02-FFF4-47CE-F0A3-946C27685061}"/>
                </a:ext>
              </a:extLst>
            </p:cNvPr>
            <p:cNvGrpSpPr/>
            <p:nvPr/>
          </p:nvGrpSpPr>
          <p:grpSpPr>
            <a:xfrm>
              <a:off x="6758184" y="1542343"/>
              <a:ext cx="3603797" cy="2587269"/>
              <a:chOff x="1223102" y="1370476"/>
              <a:chExt cx="3603797" cy="2587269"/>
            </a:xfrm>
          </p:grpSpPr>
          <p:sp>
            <p:nvSpPr>
              <p:cNvPr id="36" name="Rectangle 35">
                <a:extLst>
                  <a:ext uri="{FF2B5EF4-FFF2-40B4-BE49-F238E27FC236}">
                    <a16:creationId xmlns:a16="http://schemas.microsoft.com/office/drawing/2014/main" id="{81A179E1-BAF7-29A3-647C-9A607E0F826E}"/>
                  </a:ext>
                </a:extLst>
              </p:cNvPr>
              <p:cNvSpPr/>
              <p:nvPr/>
            </p:nvSpPr>
            <p:spPr>
              <a:xfrm>
                <a:off x="1223102" y="2835138"/>
                <a:ext cx="2113987" cy="1122607"/>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11064889-ABFA-43CF-F26C-20D7C3E18D7D}"/>
                  </a:ext>
                </a:extLst>
              </p:cNvPr>
              <p:cNvSpPr/>
              <p:nvPr/>
            </p:nvSpPr>
            <p:spPr>
              <a:xfrm>
                <a:off x="3337089" y="1370476"/>
                <a:ext cx="1489810" cy="580709"/>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38" name="Rectangle 37">
                <a:extLst>
                  <a:ext uri="{FF2B5EF4-FFF2-40B4-BE49-F238E27FC236}">
                    <a16:creationId xmlns:a16="http://schemas.microsoft.com/office/drawing/2014/main" id="{F8E7984D-DE08-837B-3208-FD6BBBFD6FEA}"/>
                  </a:ext>
                </a:extLst>
              </p:cNvPr>
              <p:cNvSpPr/>
              <p:nvPr/>
            </p:nvSpPr>
            <p:spPr>
              <a:xfrm rot="16200000">
                <a:off x="2444164" y="1932326"/>
                <a:ext cx="1448991" cy="336862"/>
              </a:xfrm>
              <a:prstGeom prst="rect">
                <a:avLst/>
              </a:prstGeom>
              <a:solidFill>
                <a:srgbClr val="92D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45" name="Rectangle 44">
              <a:extLst>
                <a:ext uri="{FF2B5EF4-FFF2-40B4-BE49-F238E27FC236}">
                  <a16:creationId xmlns:a16="http://schemas.microsoft.com/office/drawing/2014/main" id="{899178B2-774B-2006-BC64-6A4CC6FFF8F7}"/>
                </a:ext>
              </a:extLst>
            </p:cNvPr>
            <p:cNvSpPr/>
            <p:nvPr/>
          </p:nvSpPr>
          <p:spPr>
            <a:xfrm rot="16200000">
              <a:off x="8105859" y="3863740"/>
              <a:ext cx="3978897" cy="604903"/>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highlight>
                  <a:srgbClr val="FFFF00"/>
                </a:highlight>
              </a:endParaRPr>
            </a:p>
          </p:txBody>
        </p:sp>
        <p:grpSp>
          <p:nvGrpSpPr>
            <p:cNvPr id="56" name="Group 55">
              <a:extLst>
                <a:ext uri="{FF2B5EF4-FFF2-40B4-BE49-F238E27FC236}">
                  <a16:creationId xmlns:a16="http://schemas.microsoft.com/office/drawing/2014/main" id="{22E69BF2-634C-287C-2E77-525F7D1A8FD0}"/>
                </a:ext>
              </a:extLst>
            </p:cNvPr>
            <p:cNvGrpSpPr/>
            <p:nvPr/>
          </p:nvGrpSpPr>
          <p:grpSpPr>
            <a:xfrm>
              <a:off x="6757309" y="2159000"/>
              <a:ext cx="3034672" cy="3996638"/>
              <a:chOff x="1222227" y="1987133"/>
              <a:chExt cx="3034672" cy="3996638"/>
            </a:xfrm>
          </p:grpSpPr>
          <p:sp>
            <p:nvSpPr>
              <p:cNvPr id="65" name="Rectangle 64">
                <a:extLst>
                  <a:ext uri="{FF2B5EF4-FFF2-40B4-BE49-F238E27FC236}">
                    <a16:creationId xmlns:a16="http://schemas.microsoft.com/office/drawing/2014/main" id="{9BBFEC30-0B7C-BCD1-8E24-97DE106E88F1}"/>
                  </a:ext>
                </a:extLst>
              </p:cNvPr>
              <p:cNvSpPr/>
              <p:nvPr/>
            </p:nvSpPr>
            <p:spPr>
              <a:xfrm rot="5400000">
                <a:off x="1829334" y="3556205"/>
                <a:ext cx="3996638" cy="858493"/>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6" name="Rectangle 65">
                <a:extLst>
                  <a:ext uri="{FF2B5EF4-FFF2-40B4-BE49-F238E27FC236}">
                    <a16:creationId xmlns:a16="http://schemas.microsoft.com/office/drawing/2014/main" id="{BB9224CD-A10C-4B19-0153-1CE9779CF27A}"/>
                  </a:ext>
                </a:extLst>
              </p:cNvPr>
              <p:cNvSpPr/>
              <p:nvPr/>
            </p:nvSpPr>
            <p:spPr>
              <a:xfrm>
                <a:off x="1222227" y="3923383"/>
                <a:ext cx="2170593" cy="1448992"/>
              </a:xfrm>
              <a:prstGeom prst="rect">
                <a:avLst/>
              </a:prstGeom>
              <a:solidFill>
                <a:schemeClr val="accent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9" name="Group 8">
              <a:extLst>
                <a:ext uri="{FF2B5EF4-FFF2-40B4-BE49-F238E27FC236}">
                  <a16:creationId xmlns:a16="http://schemas.microsoft.com/office/drawing/2014/main" id="{8B24966E-1F2A-1EB0-8D78-09BDF2E2ADB8}"/>
                </a:ext>
              </a:extLst>
            </p:cNvPr>
            <p:cNvGrpSpPr/>
            <p:nvPr/>
          </p:nvGrpSpPr>
          <p:grpSpPr>
            <a:xfrm>
              <a:off x="6778528" y="2134710"/>
              <a:ext cx="3435043" cy="1993969"/>
              <a:chOff x="1223102" y="1776230"/>
              <a:chExt cx="3435043" cy="1993969"/>
            </a:xfrm>
          </p:grpSpPr>
          <p:cxnSp>
            <p:nvCxnSpPr>
              <p:cNvPr id="10" name="Straight Connector 9">
                <a:extLst>
                  <a:ext uri="{FF2B5EF4-FFF2-40B4-BE49-F238E27FC236}">
                    <a16:creationId xmlns:a16="http://schemas.microsoft.com/office/drawing/2014/main" id="{88319759-0CF1-FA21-C63D-02585DF9D9E9}"/>
                  </a:ext>
                </a:extLst>
              </p:cNvPr>
              <p:cNvCxnSpPr>
                <a:cxnSpLocks/>
              </p:cNvCxnSpPr>
              <p:nvPr/>
            </p:nvCxnSpPr>
            <p:spPr>
              <a:xfrm flipH="1">
                <a:off x="1223102" y="3770199"/>
                <a:ext cx="2113987" cy="0"/>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08EA5891-0EF2-66A0-FA8B-AE3EB544A49A}"/>
                  </a:ext>
                </a:extLst>
              </p:cNvPr>
              <p:cNvCxnSpPr>
                <a:cxnSpLocks/>
              </p:cNvCxnSpPr>
              <p:nvPr/>
            </p:nvCxnSpPr>
            <p:spPr>
              <a:xfrm>
                <a:off x="3337089" y="1800520"/>
                <a:ext cx="0" cy="1969679"/>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02DD1CD-DD3C-533A-1732-09754AEC1BC2}"/>
                  </a:ext>
                </a:extLst>
              </p:cNvPr>
              <p:cNvCxnSpPr>
                <a:cxnSpLocks/>
              </p:cNvCxnSpPr>
              <p:nvPr/>
            </p:nvCxnSpPr>
            <p:spPr>
              <a:xfrm flipH="1">
                <a:off x="3337089" y="1776230"/>
                <a:ext cx="1321056" cy="13680"/>
              </a:xfrm>
              <a:prstGeom prst="line">
                <a:avLst/>
              </a:prstGeom>
              <a:ln w="57150">
                <a:solidFill>
                  <a:srgbClr val="FFFF00"/>
                </a:solidFill>
                <a:prstDash val="solid"/>
              </a:ln>
            </p:spPr>
            <p:style>
              <a:lnRef idx="2">
                <a:schemeClr val="accent2"/>
              </a:lnRef>
              <a:fillRef idx="0">
                <a:schemeClr val="accent2"/>
              </a:fillRef>
              <a:effectRef idx="1">
                <a:schemeClr val="accent2"/>
              </a:effectRef>
              <a:fontRef idx="minor">
                <a:schemeClr val="tx1"/>
              </a:fontRef>
            </p:style>
          </p:cxnSp>
        </p:grpSp>
      </p:grpSp>
      <p:sp>
        <p:nvSpPr>
          <p:cNvPr id="39" name="TextBox 38">
            <a:extLst>
              <a:ext uri="{FF2B5EF4-FFF2-40B4-BE49-F238E27FC236}">
                <a16:creationId xmlns:a16="http://schemas.microsoft.com/office/drawing/2014/main" id="{F67486D1-6462-523E-BB72-7A8C36D4FDC2}"/>
              </a:ext>
            </a:extLst>
          </p:cNvPr>
          <p:cNvSpPr txBox="1"/>
          <p:nvPr/>
        </p:nvSpPr>
        <p:spPr>
          <a:xfrm>
            <a:off x="3198511" y="6083593"/>
            <a:ext cx="2204434" cy="400110"/>
          </a:xfrm>
          <a:prstGeom prst="rect">
            <a:avLst/>
          </a:prstGeom>
          <a:noFill/>
        </p:spPr>
        <p:txBody>
          <a:bodyPr wrap="square">
            <a:spAutoFit/>
          </a:bodyPr>
          <a:lstStyle/>
          <a:p>
            <a:r>
              <a:rPr lang="en-CA" sz="2000" b="1" dirty="0">
                <a:solidFill>
                  <a:srgbClr val="00B0F0"/>
                </a:solidFill>
              </a:rPr>
              <a:t>Cladding Engineer</a:t>
            </a:r>
          </a:p>
        </p:txBody>
      </p:sp>
      <p:sp>
        <p:nvSpPr>
          <p:cNvPr id="40" name="TextBox 39">
            <a:extLst>
              <a:ext uri="{FF2B5EF4-FFF2-40B4-BE49-F238E27FC236}">
                <a16:creationId xmlns:a16="http://schemas.microsoft.com/office/drawing/2014/main" id="{61A1EF75-186C-8CF5-57EB-9A5493973C63}"/>
              </a:ext>
            </a:extLst>
          </p:cNvPr>
          <p:cNvSpPr txBox="1"/>
          <p:nvPr/>
        </p:nvSpPr>
        <p:spPr>
          <a:xfrm>
            <a:off x="176513" y="6010706"/>
            <a:ext cx="2415671" cy="400110"/>
          </a:xfrm>
          <a:prstGeom prst="rect">
            <a:avLst/>
          </a:prstGeom>
          <a:noFill/>
        </p:spPr>
        <p:txBody>
          <a:bodyPr wrap="square">
            <a:spAutoFit/>
          </a:bodyPr>
          <a:lstStyle/>
          <a:p>
            <a:r>
              <a:rPr lang="en-CA" sz="2000" b="1" dirty="0">
                <a:solidFill>
                  <a:srgbClr val="00B0F0"/>
                </a:solidFill>
              </a:rPr>
              <a:t>Structural Engineer</a:t>
            </a:r>
          </a:p>
        </p:txBody>
      </p:sp>
      <p:sp>
        <p:nvSpPr>
          <p:cNvPr id="41" name="TextBox 40">
            <a:extLst>
              <a:ext uri="{FF2B5EF4-FFF2-40B4-BE49-F238E27FC236}">
                <a16:creationId xmlns:a16="http://schemas.microsoft.com/office/drawing/2014/main" id="{DBCE3F26-F836-E3FB-F1B1-CBD3DF87B277}"/>
              </a:ext>
            </a:extLst>
          </p:cNvPr>
          <p:cNvSpPr txBox="1"/>
          <p:nvPr/>
        </p:nvSpPr>
        <p:spPr>
          <a:xfrm>
            <a:off x="4217289" y="1976688"/>
            <a:ext cx="2355168" cy="400110"/>
          </a:xfrm>
          <a:prstGeom prst="rect">
            <a:avLst/>
          </a:prstGeom>
          <a:noFill/>
          <a:ln>
            <a:noFill/>
          </a:ln>
        </p:spPr>
        <p:txBody>
          <a:bodyPr wrap="square">
            <a:spAutoFit/>
          </a:bodyPr>
          <a:lstStyle/>
          <a:p>
            <a:r>
              <a:rPr lang="en-CA" sz="2000" b="1" dirty="0">
                <a:solidFill>
                  <a:srgbClr val="00BFFF"/>
                </a:solidFill>
              </a:rPr>
              <a:t>Glazing Engineer</a:t>
            </a:r>
          </a:p>
        </p:txBody>
      </p:sp>
      <p:sp>
        <p:nvSpPr>
          <p:cNvPr id="42" name="TextBox 41">
            <a:extLst>
              <a:ext uri="{FF2B5EF4-FFF2-40B4-BE49-F238E27FC236}">
                <a16:creationId xmlns:a16="http://schemas.microsoft.com/office/drawing/2014/main" id="{C9F721EB-CF24-7552-E63A-FC2FF353E04D}"/>
              </a:ext>
            </a:extLst>
          </p:cNvPr>
          <p:cNvSpPr txBox="1"/>
          <p:nvPr/>
        </p:nvSpPr>
        <p:spPr>
          <a:xfrm>
            <a:off x="6179454" y="5928750"/>
            <a:ext cx="2402452" cy="400110"/>
          </a:xfrm>
          <a:prstGeom prst="rect">
            <a:avLst/>
          </a:prstGeom>
          <a:noFill/>
        </p:spPr>
        <p:txBody>
          <a:bodyPr wrap="square">
            <a:spAutoFit/>
          </a:bodyPr>
          <a:lstStyle/>
          <a:p>
            <a:r>
              <a:rPr lang="en-CA" sz="2000" b="1" dirty="0">
                <a:solidFill>
                  <a:srgbClr val="00B0F0"/>
                </a:solidFill>
              </a:rPr>
              <a:t>Structural Engineer</a:t>
            </a:r>
          </a:p>
        </p:txBody>
      </p:sp>
      <p:sp>
        <p:nvSpPr>
          <p:cNvPr id="44" name="TextBox 43">
            <a:extLst>
              <a:ext uri="{FF2B5EF4-FFF2-40B4-BE49-F238E27FC236}">
                <a16:creationId xmlns:a16="http://schemas.microsoft.com/office/drawing/2014/main" id="{CF1DEC3E-7253-4D66-D578-03CB29DA17A9}"/>
              </a:ext>
            </a:extLst>
          </p:cNvPr>
          <p:cNvSpPr txBox="1"/>
          <p:nvPr/>
        </p:nvSpPr>
        <p:spPr>
          <a:xfrm>
            <a:off x="6572457" y="930703"/>
            <a:ext cx="4096110" cy="523220"/>
          </a:xfrm>
          <a:prstGeom prst="rect">
            <a:avLst/>
          </a:prstGeom>
          <a:noFill/>
        </p:spPr>
        <p:txBody>
          <a:bodyPr wrap="square">
            <a:spAutoFit/>
          </a:bodyPr>
          <a:lstStyle/>
          <a:p>
            <a:r>
              <a:rPr lang="en-CA" sz="2800" b="1" dirty="0">
                <a:solidFill>
                  <a:srgbClr val="C00000"/>
                </a:solidFill>
              </a:rPr>
              <a:t>Who’s designing the Roof?</a:t>
            </a:r>
          </a:p>
        </p:txBody>
      </p:sp>
      <p:cxnSp>
        <p:nvCxnSpPr>
          <p:cNvPr id="21" name="Straight Arrow Connector 20">
            <a:extLst>
              <a:ext uri="{FF2B5EF4-FFF2-40B4-BE49-F238E27FC236}">
                <a16:creationId xmlns:a16="http://schemas.microsoft.com/office/drawing/2014/main" id="{384C4EB1-3565-CEB2-C42A-5F25B871E8D2}"/>
              </a:ext>
            </a:extLst>
          </p:cNvPr>
          <p:cNvCxnSpPr>
            <a:cxnSpLocks/>
          </p:cNvCxnSpPr>
          <p:nvPr/>
        </p:nvCxnSpPr>
        <p:spPr>
          <a:xfrm flipH="1">
            <a:off x="2883849" y="2184534"/>
            <a:ext cx="1335201" cy="0"/>
          </a:xfrm>
          <a:prstGeom prst="straightConnector1">
            <a:avLst/>
          </a:prstGeom>
          <a:ln w="57150" cap="flat" cmpd="sng" algn="ctr">
            <a:solidFill>
              <a:srgbClr val="3CBCE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2BB92A34-B986-A99A-71EE-6E0D74436E9E}"/>
              </a:ext>
            </a:extLst>
          </p:cNvPr>
          <p:cNvCxnSpPr>
            <a:cxnSpLocks/>
          </p:cNvCxnSpPr>
          <p:nvPr/>
        </p:nvCxnSpPr>
        <p:spPr>
          <a:xfrm flipH="1" flipV="1">
            <a:off x="3148351" y="4822311"/>
            <a:ext cx="1030889" cy="1223511"/>
          </a:xfrm>
          <a:prstGeom prst="straightConnector1">
            <a:avLst/>
          </a:prstGeom>
          <a:ln w="57150" cap="flat" cmpd="sng" algn="ctr">
            <a:solidFill>
              <a:srgbClr val="3CBCE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29C46526-9621-9C9F-B13C-6E2A9BE5231E}"/>
              </a:ext>
            </a:extLst>
          </p:cNvPr>
          <p:cNvCxnSpPr>
            <a:cxnSpLocks/>
          </p:cNvCxnSpPr>
          <p:nvPr/>
        </p:nvCxnSpPr>
        <p:spPr>
          <a:xfrm flipV="1">
            <a:off x="1167370" y="4843872"/>
            <a:ext cx="810102" cy="1180391"/>
          </a:xfrm>
          <a:prstGeom prst="straightConnector1">
            <a:avLst/>
          </a:prstGeom>
          <a:ln w="57150" cap="flat" cmpd="sng" algn="ctr">
            <a:solidFill>
              <a:srgbClr val="3CBCE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8CBF91D0-75CA-03D4-43D7-D80C638443A8}"/>
              </a:ext>
            </a:extLst>
          </p:cNvPr>
          <p:cNvCxnSpPr>
            <a:cxnSpLocks/>
            <a:stCxn id="42" idx="0"/>
          </p:cNvCxnSpPr>
          <p:nvPr/>
        </p:nvCxnSpPr>
        <p:spPr>
          <a:xfrm flipV="1">
            <a:off x="7380680" y="5050641"/>
            <a:ext cx="524535" cy="878109"/>
          </a:xfrm>
          <a:prstGeom prst="straightConnector1">
            <a:avLst/>
          </a:prstGeom>
          <a:ln w="57150" cap="flat" cmpd="sng" algn="ctr">
            <a:solidFill>
              <a:srgbClr val="3CBCE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97AB2E78-3B11-632B-0C4D-B6C89A26EBD7}"/>
              </a:ext>
            </a:extLst>
          </p:cNvPr>
          <p:cNvSpPr txBox="1"/>
          <p:nvPr/>
        </p:nvSpPr>
        <p:spPr>
          <a:xfrm>
            <a:off x="10640183" y="3227771"/>
            <a:ext cx="1164425" cy="707886"/>
          </a:xfrm>
          <a:prstGeom prst="rect">
            <a:avLst/>
          </a:prstGeom>
          <a:noFill/>
        </p:spPr>
        <p:txBody>
          <a:bodyPr wrap="square">
            <a:spAutoFit/>
          </a:bodyPr>
          <a:lstStyle/>
          <a:p>
            <a:r>
              <a:rPr lang="en-CA" sz="2000" b="1" dirty="0">
                <a:solidFill>
                  <a:srgbClr val="00B0F0"/>
                </a:solidFill>
              </a:rPr>
              <a:t>Cladding Engineer</a:t>
            </a:r>
          </a:p>
        </p:txBody>
      </p:sp>
      <p:cxnSp>
        <p:nvCxnSpPr>
          <p:cNvPr id="30" name="Straight Arrow Connector 29">
            <a:extLst>
              <a:ext uri="{FF2B5EF4-FFF2-40B4-BE49-F238E27FC236}">
                <a16:creationId xmlns:a16="http://schemas.microsoft.com/office/drawing/2014/main" id="{C99BE443-CD5E-F379-5FE4-D7EBBE7AFBAB}"/>
              </a:ext>
            </a:extLst>
          </p:cNvPr>
          <p:cNvCxnSpPr>
            <a:cxnSpLocks/>
          </p:cNvCxnSpPr>
          <p:nvPr/>
        </p:nvCxnSpPr>
        <p:spPr>
          <a:xfrm flipH="1">
            <a:off x="10118870" y="3524404"/>
            <a:ext cx="617308" cy="479092"/>
          </a:xfrm>
          <a:prstGeom prst="straightConnector1">
            <a:avLst/>
          </a:prstGeom>
          <a:ln w="57150" cap="flat" cmpd="sng" algn="ctr">
            <a:solidFill>
              <a:srgbClr val="3CBCE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a:extLst>
              <a:ext uri="{FF2B5EF4-FFF2-40B4-BE49-F238E27FC236}">
                <a16:creationId xmlns:a16="http://schemas.microsoft.com/office/drawing/2014/main" id="{7DDD76BF-1E72-A087-E912-87283D507513}"/>
              </a:ext>
            </a:extLst>
          </p:cNvPr>
          <p:cNvCxnSpPr>
            <a:cxnSpLocks/>
          </p:cNvCxnSpPr>
          <p:nvPr/>
        </p:nvCxnSpPr>
        <p:spPr>
          <a:xfrm>
            <a:off x="7053191" y="1406544"/>
            <a:ext cx="10606" cy="2035182"/>
          </a:xfrm>
          <a:prstGeom prst="straightConnector1">
            <a:avLst/>
          </a:prstGeom>
          <a:ln w="571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4AF25159-220D-FA5B-6B2C-13EF61D34B0C}"/>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00336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4"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7B635-462C-3066-42F0-6D45CE512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094FC-25DB-DBD0-E349-E983D7279A7F}"/>
              </a:ext>
            </a:extLst>
          </p:cNvPr>
          <p:cNvSpPr>
            <a:spLocks noGrp="1"/>
          </p:cNvSpPr>
          <p:nvPr>
            <p:ph type="title"/>
          </p:nvPr>
        </p:nvSpPr>
        <p:spPr/>
        <p:txBody>
          <a:bodyPr/>
          <a:lstStyle/>
          <a:p>
            <a:br>
              <a:rPr lang="en-CA" dirty="0"/>
            </a:br>
            <a:br>
              <a:rPr lang="en-CA" dirty="0"/>
            </a:br>
            <a:br>
              <a:rPr lang="en-CA" dirty="0"/>
            </a:br>
            <a:r>
              <a:rPr lang="en-CA" dirty="0"/>
              <a:t>How can we ensure </a:t>
            </a:r>
            <a:r>
              <a:rPr lang="en-CA" i="1" dirty="0">
                <a:latin typeface="Roboto Medium" panose="02000000000000000000" pitchFamily="2" charset="0"/>
                <a:ea typeface="Roboto Medium" panose="02000000000000000000" pitchFamily="2" charset="0"/>
                <a:cs typeface="Roboto Medium" panose="02000000000000000000" pitchFamily="2" charset="0"/>
              </a:rPr>
              <a:t>Architectural Components</a:t>
            </a:r>
            <a:r>
              <a:rPr lang="en-CA" dirty="0"/>
              <a:t>—specifically the roof—receives the attention it requires?</a:t>
            </a:r>
            <a:br>
              <a:rPr lang="en-CA" dirty="0"/>
            </a:br>
            <a:endParaRPr lang="en-CA" dirty="0"/>
          </a:p>
        </p:txBody>
      </p:sp>
    </p:spTree>
    <p:extLst>
      <p:ext uri="{BB962C8B-B14F-4D97-AF65-F5344CB8AC3E}">
        <p14:creationId xmlns:p14="http://schemas.microsoft.com/office/powerpoint/2010/main" val="871271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D30C-CAE6-4083-570D-0B2B73B55AD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425D33F-2B45-E42A-F44E-14C705094736}"/>
              </a:ext>
            </a:extLst>
          </p:cNvPr>
          <p:cNvGrpSpPr/>
          <p:nvPr/>
        </p:nvGrpSpPr>
        <p:grpSpPr>
          <a:xfrm>
            <a:off x="3554931" y="1300559"/>
            <a:ext cx="5082137" cy="5411427"/>
            <a:chOff x="3048290" y="1312357"/>
            <a:chExt cx="5082137" cy="5411427"/>
          </a:xfrm>
        </p:grpSpPr>
        <p:grpSp>
          <p:nvGrpSpPr>
            <p:cNvPr id="34" name="Group 33">
              <a:extLst>
                <a:ext uri="{FF2B5EF4-FFF2-40B4-BE49-F238E27FC236}">
                  <a16:creationId xmlns:a16="http://schemas.microsoft.com/office/drawing/2014/main" id="{8781AD61-A2FF-D1C8-0A21-2EEB0B3005E2}"/>
                </a:ext>
              </a:extLst>
            </p:cNvPr>
            <p:cNvGrpSpPr/>
            <p:nvPr/>
          </p:nvGrpSpPr>
          <p:grpSpPr>
            <a:xfrm rot="2863453">
              <a:off x="4942914" y="3681146"/>
              <a:ext cx="450228" cy="571740"/>
              <a:chOff x="2068822" y="1033500"/>
              <a:chExt cx="316445" cy="401850"/>
            </a:xfrm>
          </p:grpSpPr>
          <p:sp>
            <p:nvSpPr>
              <p:cNvPr id="35" name="Arrow: Right 34">
                <a:extLst>
                  <a:ext uri="{FF2B5EF4-FFF2-40B4-BE49-F238E27FC236}">
                    <a16:creationId xmlns:a16="http://schemas.microsoft.com/office/drawing/2014/main" id="{5DC68D4E-B53D-930E-6253-A7EA3AB56DCE}"/>
                  </a:ext>
                </a:extLst>
              </p:cNvPr>
              <p:cNvSpPr/>
              <p:nvPr/>
            </p:nvSpPr>
            <p:spPr>
              <a:xfrm rot="18900000">
                <a:off x="2068822" y="1033500"/>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a:p>
            </p:txBody>
          </p:sp>
          <p:sp>
            <p:nvSpPr>
              <p:cNvPr id="36" name="Arrow: Right 4">
                <a:extLst>
                  <a:ext uri="{FF2B5EF4-FFF2-40B4-BE49-F238E27FC236}">
                    <a16:creationId xmlns:a16="http://schemas.microsoft.com/office/drawing/2014/main" id="{81949212-1182-2061-2630-0DFE66328964}"/>
                  </a:ext>
                </a:extLst>
              </p:cNvPr>
              <p:cNvSpPr txBox="1"/>
              <p:nvPr/>
            </p:nvSpPr>
            <p:spPr>
              <a:xfrm rot="18900000">
                <a:off x="2082725" y="1147434"/>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7" name="Group 6">
              <a:extLst>
                <a:ext uri="{FF2B5EF4-FFF2-40B4-BE49-F238E27FC236}">
                  <a16:creationId xmlns:a16="http://schemas.microsoft.com/office/drawing/2014/main" id="{B8639B02-389C-BAA7-7105-1E801EB22E9A}"/>
                </a:ext>
              </a:extLst>
            </p:cNvPr>
            <p:cNvGrpSpPr/>
            <p:nvPr/>
          </p:nvGrpSpPr>
          <p:grpSpPr>
            <a:xfrm>
              <a:off x="4742337" y="1312357"/>
              <a:ext cx="1694045" cy="1694045"/>
              <a:chOff x="2270103" y="699"/>
              <a:chExt cx="1190667" cy="1190667"/>
            </a:xfrm>
          </p:grpSpPr>
          <p:sp>
            <p:nvSpPr>
              <p:cNvPr id="8" name="Oval 7">
                <a:extLst>
                  <a:ext uri="{FF2B5EF4-FFF2-40B4-BE49-F238E27FC236}">
                    <a16:creationId xmlns:a16="http://schemas.microsoft.com/office/drawing/2014/main" id="{844314CB-52F3-BB98-CAA0-A2491B6B9765}"/>
                  </a:ext>
                </a:extLst>
              </p:cNvPr>
              <p:cNvSpPr/>
              <p:nvPr/>
            </p:nvSpPr>
            <p:spPr>
              <a:xfrm>
                <a:off x="2270103" y="699"/>
                <a:ext cx="1190667" cy="1190667"/>
              </a:xfrm>
              <a:prstGeom prst="ellipse">
                <a:avLst/>
              </a:prstGeom>
              <a:solidFill>
                <a:srgbClr val="00BFFF"/>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CA"/>
              </a:p>
            </p:txBody>
          </p:sp>
          <p:sp>
            <p:nvSpPr>
              <p:cNvPr id="10" name="Oval 4">
                <a:extLst>
                  <a:ext uri="{FF2B5EF4-FFF2-40B4-BE49-F238E27FC236}">
                    <a16:creationId xmlns:a16="http://schemas.microsoft.com/office/drawing/2014/main" id="{7900BFB0-979D-B8A7-9BB3-2169A4982761}"/>
                  </a:ext>
                </a:extLst>
              </p:cNvPr>
              <p:cNvSpPr txBox="1"/>
              <p:nvPr/>
            </p:nvSpPr>
            <p:spPr>
              <a:xfrm>
                <a:off x="2444472" y="175068"/>
                <a:ext cx="881786"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Envelope Engineer</a:t>
                </a:r>
              </a:p>
            </p:txBody>
          </p:sp>
        </p:grpSp>
        <p:grpSp>
          <p:nvGrpSpPr>
            <p:cNvPr id="13" name="Group 12">
              <a:extLst>
                <a:ext uri="{FF2B5EF4-FFF2-40B4-BE49-F238E27FC236}">
                  <a16:creationId xmlns:a16="http://schemas.microsoft.com/office/drawing/2014/main" id="{DF9124FE-5764-580E-1049-77C2B5EB2BF1}"/>
                </a:ext>
              </a:extLst>
            </p:cNvPr>
            <p:cNvGrpSpPr/>
            <p:nvPr/>
          </p:nvGrpSpPr>
          <p:grpSpPr>
            <a:xfrm>
              <a:off x="6375805" y="2655546"/>
              <a:ext cx="571740" cy="450228"/>
              <a:chOff x="3290238" y="1063537"/>
              <a:chExt cx="401850" cy="316445"/>
            </a:xfrm>
            <a:solidFill>
              <a:srgbClr val="00BFFF"/>
            </a:solidFill>
          </p:grpSpPr>
          <p:sp>
            <p:nvSpPr>
              <p:cNvPr id="14" name="Arrow: Right 13">
                <a:extLst>
                  <a:ext uri="{FF2B5EF4-FFF2-40B4-BE49-F238E27FC236}">
                    <a16:creationId xmlns:a16="http://schemas.microsoft.com/office/drawing/2014/main" id="{B60F1862-0F4D-7C19-82B4-66204E442A9F}"/>
                  </a:ext>
                </a:extLst>
              </p:cNvPr>
              <p:cNvSpPr/>
              <p:nvPr/>
            </p:nvSpPr>
            <p:spPr>
              <a:xfrm rot="2700000">
                <a:off x="3332940" y="1020835"/>
                <a:ext cx="316445" cy="401850"/>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CA"/>
              </a:p>
            </p:txBody>
          </p:sp>
          <p:sp>
            <p:nvSpPr>
              <p:cNvPr id="15" name="Arrow: Right 4">
                <a:extLst>
                  <a:ext uri="{FF2B5EF4-FFF2-40B4-BE49-F238E27FC236}">
                    <a16:creationId xmlns:a16="http://schemas.microsoft.com/office/drawing/2014/main" id="{F487C8E2-B263-399C-31EC-60F27EF59958}"/>
                  </a:ext>
                </a:extLst>
              </p:cNvPr>
              <p:cNvSpPr txBox="1"/>
              <p:nvPr/>
            </p:nvSpPr>
            <p:spPr>
              <a:xfrm rot="2700000">
                <a:off x="3346843" y="1067641"/>
                <a:ext cx="221512" cy="2411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16" name="Group 15">
              <a:extLst>
                <a:ext uri="{FF2B5EF4-FFF2-40B4-BE49-F238E27FC236}">
                  <a16:creationId xmlns:a16="http://schemas.microsoft.com/office/drawing/2014/main" id="{23499D5B-8C38-047D-3CAC-67B90CBAE1E6}"/>
                </a:ext>
              </a:extLst>
            </p:cNvPr>
            <p:cNvGrpSpPr/>
            <p:nvPr/>
          </p:nvGrpSpPr>
          <p:grpSpPr>
            <a:xfrm>
              <a:off x="6436382" y="3165691"/>
              <a:ext cx="1694045" cy="1694045"/>
              <a:chOff x="3534222" y="1264818"/>
              <a:chExt cx="1190667" cy="1190667"/>
            </a:xfrm>
          </p:grpSpPr>
          <p:sp>
            <p:nvSpPr>
              <p:cNvPr id="17" name="Oval 16">
                <a:extLst>
                  <a:ext uri="{FF2B5EF4-FFF2-40B4-BE49-F238E27FC236}">
                    <a16:creationId xmlns:a16="http://schemas.microsoft.com/office/drawing/2014/main" id="{4BC23BEF-8992-E46B-FF7B-22CB3B9206D2}"/>
                  </a:ext>
                </a:extLst>
              </p:cNvPr>
              <p:cNvSpPr/>
              <p:nvPr/>
            </p:nvSpPr>
            <p:spPr>
              <a:xfrm>
                <a:off x="3534222" y="1264818"/>
                <a:ext cx="1190667" cy="1190667"/>
              </a:xfrm>
              <a:prstGeom prst="ellipse">
                <a:avLst/>
              </a:prstGeom>
            </p:spPr>
            <p:style>
              <a:lnRef idx="3">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txBody>
              <a:bodyPr/>
              <a:lstStyle/>
              <a:p>
                <a:endParaRPr lang="en-CA"/>
              </a:p>
            </p:txBody>
          </p:sp>
          <p:sp>
            <p:nvSpPr>
              <p:cNvPr id="18" name="Oval 4">
                <a:extLst>
                  <a:ext uri="{FF2B5EF4-FFF2-40B4-BE49-F238E27FC236}">
                    <a16:creationId xmlns:a16="http://schemas.microsoft.com/office/drawing/2014/main" id="{B7B02DF8-1AFD-ABE1-BA28-F6154840DF54}"/>
                  </a:ext>
                </a:extLst>
              </p:cNvPr>
              <p:cNvSpPr txBox="1"/>
              <p:nvPr/>
            </p:nvSpPr>
            <p:spPr>
              <a:xfrm>
                <a:off x="3708591" y="1439187"/>
                <a:ext cx="881786"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Architect</a:t>
                </a:r>
              </a:p>
            </p:txBody>
          </p:sp>
        </p:grpSp>
        <p:grpSp>
          <p:nvGrpSpPr>
            <p:cNvPr id="19" name="Group 18">
              <a:extLst>
                <a:ext uri="{FF2B5EF4-FFF2-40B4-BE49-F238E27FC236}">
                  <a16:creationId xmlns:a16="http://schemas.microsoft.com/office/drawing/2014/main" id="{83BAC431-F27A-35F0-6EB0-D81C060B0E61}"/>
                </a:ext>
              </a:extLst>
            </p:cNvPr>
            <p:cNvGrpSpPr/>
            <p:nvPr/>
          </p:nvGrpSpPr>
          <p:grpSpPr>
            <a:xfrm>
              <a:off x="6381210" y="4783446"/>
              <a:ext cx="450228" cy="571740"/>
              <a:chOff x="3345606" y="2284953"/>
              <a:chExt cx="316445" cy="401850"/>
            </a:xfrm>
          </p:grpSpPr>
          <p:sp>
            <p:nvSpPr>
              <p:cNvPr id="20" name="Arrow: Right 19">
                <a:extLst>
                  <a:ext uri="{FF2B5EF4-FFF2-40B4-BE49-F238E27FC236}">
                    <a16:creationId xmlns:a16="http://schemas.microsoft.com/office/drawing/2014/main" id="{3F5AE77E-FE9A-09CE-1E5D-39A2C40D7505}"/>
                  </a:ext>
                </a:extLst>
              </p:cNvPr>
              <p:cNvSpPr/>
              <p:nvPr/>
            </p:nvSpPr>
            <p:spPr>
              <a:xfrm rot="8100000">
                <a:off x="3345606" y="2284953"/>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txBody>
              <a:bodyPr/>
              <a:lstStyle/>
              <a:p>
                <a:endParaRPr lang="en-CA"/>
              </a:p>
            </p:txBody>
          </p:sp>
          <p:sp>
            <p:nvSpPr>
              <p:cNvPr id="21" name="Arrow: Right 4">
                <a:extLst>
                  <a:ext uri="{FF2B5EF4-FFF2-40B4-BE49-F238E27FC236}">
                    <a16:creationId xmlns:a16="http://schemas.microsoft.com/office/drawing/2014/main" id="{01608C37-5304-CB8C-CCD2-64DCCDE72C50}"/>
                  </a:ext>
                </a:extLst>
              </p:cNvPr>
              <p:cNvSpPr txBox="1"/>
              <p:nvPr/>
            </p:nvSpPr>
            <p:spPr>
              <a:xfrm rot="18900000">
                <a:off x="3426636" y="2331759"/>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22" name="Group 21">
              <a:extLst>
                <a:ext uri="{FF2B5EF4-FFF2-40B4-BE49-F238E27FC236}">
                  <a16:creationId xmlns:a16="http://schemas.microsoft.com/office/drawing/2014/main" id="{9331ECD1-CA5F-A004-3E27-7971492B13E9}"/>
                </a:ext>
              </a:extLst>
            </p:cNvPr>
            <p:cNvGrpSpPr/>
            <p:nvPr/>
          </p:nvGrpSpPr>
          <p:grpSpPr>
            <a:xfrm>
              <a:off x="4742337" y="5029739"/>
              <a:ext cx="1694045" cy="1694045"/>
              <a:chOff x="2270103" y="2528937"/>
              <a:chExt cx="1190667" cy="1190667"/>
            </a:xfrm>
          </p:grpSpPr>
          <p:sp>
            <p:nvSpPr>
              <p:cNvPr id="23" name="Oval 22">
                <a:extLst>
                  <a:ext uri="{FF2B5EF4-FFF2-40B4-BE49-F238E27FC236}">
                    <a16:creationId xmlns:a16="http://schemas.microsoft.com/office/drawing/2014/main" id="{C34D6A1F-6FA9-7BD9-07D2-F68C75C04BD5}"/>
                  </a:ext>
                </a:extLst>
              </p:cNvPr>
              <p:cNvSpPr/>
              <p:nvPr/>
            </p:nvSpPr>
            <p:spPr>
              <a:xfrm>
                <a:off x="2270103" y="2528937"/>
                <a:ext cx="1190667" cy="1190667"/>
              </a:xfrm>
              <a:prstGeom prst="ellipse">
                <a:avLst/>
              </a:prstGeom>
            </p:spPr>
            <p:style>
              <a:lnRef idx="3">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txBody>
              <a:bodyPr/>
              <a:lstStyle/>
              <a:p>
                <a:endParaRPr lang="en-CA"/>
              </a:p>
            </p:txBody>
          </p:sp>
          <p:sp>
            <p:nvSpPr>
              <p:cNvPr id="24" name="Oval 4">
                <a:extLst>
                  <a:ext uri="{FF2B5EF4-FFF2-40B4-BE49-F238E27FC236}">
                    <a16:creationId xmlns:a16="http://schemas.microsoft.com/office/drawing/2014/main" id="{26170A52-D938-EC4B-220D-BF7B24B92346}"/>
                  </a:ext>
                </a:extLst>
              </p:cNvPr>
              <p:cNvSpPr txBox="1"/>
              <p:nvPr/>
            </p:nvSpPr>
            <p:spPr>
              <a:xfrm>
                <a:off x="2444472" y="2703306"/>
                <a:ext cx="881786"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Contractor</a:t>
                </a:r>
              </a:p>
            </p:txBody>
          </p:sp>
        </p:grpSp>
        <p:grpSp>
          <p:nvGrpSpPr>
            <p:cNvPr id="25" name="Group 24">
              <a:extLst>
                <a:ext uri="{FF2B5EF4-FFF2-40B4-BE49-F238E27FC236}">
                  <a16:creationId xmlns:a16="http://schemas.microsoft.com/office/drawing/2014/main" id="{20B3072E-4F64-7BDB-A383-5A950867B371}"/>
                </a:ext>
              </a:extLst>
            </p:cNvPr>
            <p:cNvGrpSpPr/>
            <p:nvPr/>
          </p:nvGrpSpPr>
          <p:grpSpPr>
            <a:xfrm>
              <a:off x="4294639" y="4827597"/>
              <a:ext cx="571740" cy="450228"/>
              <a:chOff x="2038785" y="2340321"/>
              <a:chExt cx="401850" cy="316445"/>
            </a:xfrm>
          </p:grpSpPr>
          <p:sp>
            <p:nvSpPr>
              <p:cNvPr id="26" name="Arrow: Right 25">
                <a:extLst>
                  <a:ext uri="{FF2B5EF4-FFF2-40B4-BE49-F238E27FC236}">
                    <a16:creationId xmlns:a16="http://schemas.microsoft.com/office/drawing/2014/main" id="{40C40990-46DF-0847-05C1-742B6F2FF715}"/>
                  </a:ext>
                </a:extLst>
              </p:cNvPr>
              <p:cNvSpPr/>
              <p:nvPr/>
            </p:nvSpPr>
            <p:spPr>
              <a:xfrm rot="13500000">
                <a:off x="2081487" y="2297619"/>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txBody>
              <a:bodyPr/>
              <a:lstStyle/>
              <a:p>
                <a:endParaRPr lang="en-CA"/>
              </a:p>
            </p:txBody>
          </p:sp>
          <p:sp>
            <p:nvSpPr>
              <p:cNvPr id="27" name="Arrow: Right 4">
                <a:extLst>
                  <a:ext uri="{FF2B5EF4-FFF2-40B4-BE49-F238E27FC236}">
                    <a16:creationId xmlns:a16="http://schemas.microsoft.com/office/drawing/2014/main" id="{DA647AE9-84B7-32FB-749F-5E120242FF17}"/>
                  </a:ext>
                </a:extLst>
              </p:cNvPr>
              <p:cNvSpPr txBox="1"/>
              <p:nvPr/>
            </p:nvSpPr>
            <p:spPr>
              <a:xfrm rot="24300000">
                <a:off x="2162517" y="2411553"/>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nvGrpSpPr>
            <p:cNvPr id="28" name="Group 27">
              <a:extLst>
                <a:ext uri="{FF2B5EF4-FFF2-40B4-BE49-F238E27FC236}">
                  <a16:creationId xmlns:a16="http://schemas.microsoft.com/office/drawing/2014/main" id="{C23BD91F-7C34-20F8-367A-C5303A84A367}"/>
                </a:ext>
              </a:extLst>
            </p:cNvPr>
            <p:cNvGrpSpPr/>
            <p:nvPr/>
          </p:nvGrpSpPr>
          <p:grpSpPr>
            <a:xfrm>
              <a:off x="3048290" y="3160438"/>
              <a:ext cx="1694045" cy="1694045"/>
              <a:chOff x="1005984" y="1264818"/>
              <a:chExt cx="1190667" cy="1190667"/>
            </a:xfrm>
          </p:grpSpPr>
          <p:sp>
            <p:nvSpPr>
              <p:cNvPr id="29" name="Oval 28">
                <a:extLst>
                  <a:ext uri="{FF2B5EF4-FFF2-40B4-BE49-F238E27FC236}">
                    <a16:creationId xmlns:a16="http://schemas.microsoft.com/office/drawing/2014/main" id="{9F73E269-09C6-89A4-74F1-777D7D2C0E11}"/>
                  </a:ext>
                </a:extLst>
              </p:cNvPr>
              <p:cNvSpPr/>
              <p:nvPr/>
            </p:nvSpPr>
            <p:spPr>
              <a:xfrm>
                <a:off x="1005984" y="1264818"/>
                <a:ext cx="1190667" cy="1190667"/>
              </a:xfrm>
              <a:prstGeom prst="ellipse">
                <a:avLst/>
              </a:prstGeom>
            </p:spPr>
            <p:style>
              <a:lnRef idx="3">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a:p>
            </p:txBody>
          </p:sp>
          <p:sp>
            <p:nvSpPr>
              <p:cNvPr id="30" name="Oval 4">
                <a:extLst>
                  <a:ext uri="{FF2B5EF4-FFF2-40B4-BE49-F238E27FC236}">
                    <a16:creationId xmlns:a16="http://schemas.microsoft.com/office/drawing/2014/main" id="{E77465D6-38D4-BAE1-1DDD-E68BA427BF8F}"/>
                  </a:ext>
                </a:extLst>
              </p:cNvPr>
              <p:cNvSpPr txBox="1"/>
              <p:nvPr/>
            </p:nvSpPr>
            <p:spPr>
              <a:xfrm>
                <a:off x="1180353" y="1439187"/>
                <a:ext cx="881786" cy="841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2200" kern="1200" dirty="0"/>
                  <a:t>Structural Engineer</a:t>
                </a:r>
              </a:p>
            </p:txBody>
          </p:sp>
        </p:grpSp>
        <p:grpSp>
          <p:nvGrpSpPr>
            <p:cNvPr id="31" name="Group 30">
              <a:extLst>
                <a:ext uri="{FF2B5EF4-FFF2-40B4-BE49-F238E27FC236}">
                  <a16:creationId xmlns:a16="http://schemas.microsoft.com/office/drawing/2014/main" id="{CFF6E717-FECA-F2AF-5238-3FAEBB2FAB80}"/>
                </a:ext>
              </a:extLst>
            </p:cNvPr>
            <p:cNvGrpSpPr/>
            <p:nvPr/>
          </p:nvGrpSpPr>
          <p:grpSpPr>
            <a:xfrm>
              <a:off x="4338889" y="2594789"/>
              <a:ext cx="450228" cy="571740"/>
              <a:chOff x="2068822" y="1033500"/>
              <a:chExt cx="316445" cy="401850"/>
            </a:xfrm>
          </p:grpSpPr>
          <p:sp>
            <p:nvSpPr>
              <p:cNvPr id="32" name="Arrow: Right 31">
                <a:extLst>
                  <a:ext uri="{FF2B5EF4-FFF2-40B4-BE49-F238E27FC236}">
                    <a16:creationId xmlns:a16="http://schemas.microsoft.com/office/drawing/2014/main" id="{621C6157-191A-AB8D-33CA-F3962EE897E1}"/>
                  </a:ext>
                </a:extLst>
              </p:cNvPr>
              <p:cNvSpPr/>
              <p:nvPr/>
            </p:nvSpPr>
            <p:spPr>
              <a:xfrm rot="18900000">
                <a:off x="2068822" y="1033500"/>
                <a:ext cx="316445" cy="401850"/>
              </a:xfrm>
              <a:prstGeom prst="rightArrow">
                <a:avLst>
                  <a:gd name="adj1" fmla="val 60000"/>
                  <a:gd name="adj2" fmla="val 50000"/>
                </a:avLst>
              </a:prstGeom>
            </p:spPr>
            <p:style>
              <a:lnRef idx="0">
                <a:schemeClr val="lt1">
                  <a:hueOff val="0"/>
                  <a:satOff val="0"/>
                  <a:lumOff val="0"/>
                  <a:alphaOff val="0"/>
                </a:schemeClr>
              </a:lnRef>
              <a:fillRef idx="1">
                <a:schemeClr val="accent3">
                  <a:hueOff val="11250264"/>
                  <a:satOff val="-16880"/>
                  <a:lumOff val="-2745"/>
                  <a:alphaOff val="0"/>
                </a:schemeClr>
              </a:fillRef>
              <a:effectRef idx="1">
                <a:schemeClr val="accent3">
                  <a:hueOff val="11250264"/>
                  <a:satOff val="-16880"/>
                  <a:lumOff val="-2745"/>
                  <a:alphaOff val="0"/>
                </a:schemeClr>
              </a:effectRef>
              <a:fontRef idx="minor">
                <a:schemeClr val="lt1"/>
              </a:fontRef>
            </p:style>
            <p:txBody>
              <a:bodyPr/>
              <a:lstStyle/>
              <a:p>
                <a:endParaRPr lang="en-CA"/>
              </a:p>
            </p:txBody>
          </p:sp>
          <p:sp>
            <p:nvSpPr>
              <p:cNvPr id="33" name="Arrow: Right 4">
                <a:extLst>
                  <a:ext uri="{FF2B5EF4-FFF2-40B4-BE49-F238E27FC236}">
                    <a16:creationId xmlns:a16="http://schemas.microsoft.com/office/drawing/2014/main" id="{EAF6BB86-64FE-CDD5-2E3D-C8B5044855CA}"/>
                  </a:ext>
                </a:extLst>
              </p:cNvPr>
              <p:cNvSpPr txBox="1"/>
              <p:nvPr/>
            </p:nvSpPr>
            <p:spPr>
              <a:xfrm rot="18900000">
                <a:off x="2082725" y="1147434"/>
                <a:ext cx="221512" cy="24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p:txBody>
          </p:sp>
        </p:grpSp>
      </p:grpSp>
      <p:sp>
        <p:nvSpPr>
          <p:cNvPr id="5" name="Title 4">
            <a:extLst>
              <a:ext uri="{FF2B5EF4-FFF2-40B4-BE49-F238E27FC236}">
                <a16:creationId xmlns:a16="http://schemas.microsoft.com/office/drawing/2014/main" id="{4BB33973-A4B1-8B3C-3ACE-BFDD5CA1C8A1}"/>
              </a:ext>
            </a:extLst>
          </p:cNvPr>
          <p:cNvSpPr>
            <a:spLocks noGrp="1"/>
          </p:cNvSpPr>
          <p:nvPr>
            <p:ph type="title"/>
          </p:nvPr>
        </p:nvSpPr>
        <p:spPr/>
        <p:txBody>
          <a:bodyPr/>
          <a:lstStyle/>
          <a:p>
            <a:r>
              <a:rPr lang="en-CA" dirty="0"/>
              <a:t>Who is Designing the Roof?</a:t>
            </a:r>
          </a:p>
        </p:txBody>
      </p:sp>
      <p:sp>
        <p:nvSpPr>
          <p:cNvPr id="4" name="TextBox 3">
            <a:extLst>
              <a:ext uri="{FF2B5EF4-FFF2-40B4-BE49-F238E27FC236}">
                <a16:creationId xmlns:a16="http://schemas.microsoft.com/office/drawing/2014/main" id="{9C191E0C-6F60-C56E-9966-36837EA4A3E6}"/>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828781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FA9D4-568A-32F5-C704-C17C64F8C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D3BA2-1C2D-123E-7401-6A7C3591B8E8}"/>
              </a:ext>
            </a:extLst>
          </p:cNvPr>
          <p:cNvSpPr>
            <a:spLocks noGrp="1"/>
          </p:cNvSpPr>
          <p:nvPr>
            <p:ph type="title"/>
          </p:nvPr>
        </p:nvSpPr>
        <p:spPr/>
        <p:txBody>
          <a:bodyPr/>
          <a:lstStyle/>
          <a:p>
            <a:r>
              <a:rPr lang="en-CA" dirty="0"/>
              <a:t>Current Procedures for Roofing Design</a:t>
            </a:r>
          </a:p>
        </p:txBody>
      </p:sp>
      <p:sp>
        <p:nvSpPr>
          <p:cNvPr id="6" name="Text Placeholder 7">
            <a:extLst>
              <a:ext uri="{FF2B5EF4-FFF2-40B4-BE49-F238E27FC236}">
                <a16:creationId xmlns:a16="http://schemas.microsoft.com/office/drawing/2014/main" id="{8CFCD905-9257-D1A8-C7E9-3B43A143BF08}"/>
              </a:ext>
            </a:extLst>
          </p:cNvPr>
          <p:cNvSpPr>
            <a:spLocks noGrp="1"/>
          </p:cNvSpPr>
          <p:nvPr>
            <p:ph type="body" sz="quarter" idx="11"/>
          </p:nvPr>
        </p:nvSpPr>
        <p:spPr>
          <a:xfrm>
            <a:off x="932678" y="1298448"/>
            <a:ext cx="10777540" cy="4991362"/>
          </a:xfrm>
        </p:spPr>
        <p:txBody>
          <a:bodyPr/>
          <a:lstStyle/>
          <a:p>
            <a:pPr marL="57150" indent="0">
              <a:buNone/>
            </a:pPr>
            <a:r>
              <a:rPr lang="en-CA" dirty="0">
                <a:solidFill>
                  <a:srgbClr val="00B050"/>
                </a:solidFill>
                <a:latin typeface="Roboto Black" panose="02000000000000000000" pitchFamily="2" charset="0"/>
                <a:ea typeface="Roboto Black" panose="02000000000000000000" pitchFamily="2" charset="0"/>
                <a:cs typeface="Roboto Black" panose="02000000000000000000" pitchFamily="2" charset="0"/>
              </a:rPr>
              <a:t>Architect</a:t>
            </a:r>
            <a:r>
              <a:rPr lang="en-CA" b="1" dirty="0">
                <a:solidFill>
                  <a:srgbClr val="00B050"/>
                </a:solidFill>
                <a:latin typeface="Roboto Black" panose="02000000000000000000" pitchFamily="2" charset="0"/>
                <a:ea typeface="Roboto Black" panose="02000000000000000000" pitchFamily="2" charset="0"/>
                <a:cs typeface="Roboto Black" panose="02000000000000000000" pitchFamily="2" charset="0"/>
              </a:rPr>
              <a:t>: </a:t>
            </a:r>
            <a:r>
              <a:rPr lang="en-CA"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Defines </a:t>
            </a:r>
            <a:r>
              <a:rPr lang="en-CA" dirty="0"/>
              <a:t>performance spec (roof material, aesthetics, durability requirement, testing, warranty, etc</a:t>
            </a:r>
            <a:r>
              <a:rPr lang="en-CA"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p>
            <a:pPr marL="57150" indent="0">
              <a:buNone/>
            </a:pPr>
            <a:endParaRPr lang="en-CA"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57150" indent="0">
              <a:buNone/>
            </a:pPr>
            <a:r>
              <a:rPr lang="en-CA" dirty="0">
                <a:solidFill>
                  <a:srgbClr val="00BFFF"/>
                </a:solidFill>
                <a:latin typeface="Roboto Black" panose="02000000000000000000" pitchFamily="2" charset="0"/>
                <a:ea typeface="Roboto Black" panose="02000000000000000000" pitchFamily="2" charset="0"/>
                <a:cs typeface="Roboto Black" panose="02000000000000000000" pitchFamily="2" charset="0"/>
              </a:rPr>
              <a:t>Envelope Engineer: </a:t>
            </a:r>
            <a:r>
              <a:rPr lang="en-US" dirty="0"/>
              <a:t>Provides technical review of roof details &amp; specs</a:t>
            </a:r>
            <a:endParaRPr lang="en-CA" dirty="0">
              <a:solidFill>
                <a:srgbClr val="C00000"/>
              </a:solidFill>
            </a:endParaRPr>
          </a:p>
          <a:p>
            <a:pPr marL="57150" indent="0">
              <a:buNone/>
            </a:pPr>
            <a:endParaRPr lang="en-CA" sz="1000" b="1" dirty="0">
              <a:solidFill>
                <a:srgbClr val="C00000"/>
              </a:solidFill>
            </a:endParaRPr>
          </a:p>
          <a:p>
            <a:pPr marL="57150" indent="0">
              <a:buNone/>
            </a:pPr>
            <a:r>
              <a:rPr lang="en-CA" dirty="0">
                <a:solidFill>
                  <a:srgbClr val="7030A0"/>
                </a:solidFill>
                <a:latin typeface="Roboto Black" panose="02000000000000000000" pitchFamily="2" charset="0"/>
                <a:ea typeface="Roboto Black" panose="02000000000000000000" pitchFamily="2" charset="0"/>
                <a:cs typeface="Roboto Black" panose="02000000000000000000" pitchFamily="2" charset="0"/>
              </a:rPr>
              <a:t>Structural Engineer: </a:t>
            </a:r>
            <a:r>
              <a:rPr lang="en-CA" dirty="0"/>
              <a:t>Designs the main roof structure</a:t>
            </a:r>
          </a:p>
          <a:p>
            <a:pPr marL="57150" indent="0">
              <a:buNone/>
            </a:pPr>
            <a:endParaRPr lang="en-CA" sz="1000" b="1" dirty="0">
              <a:solidFill>
                <a:schemeClr val="accent1">
                  <a:lumMod val="75000"/>
                </a:schemeClr>
              </a:solidFill>
            </a:endParaRPr>
          </a:p>
          <a:p>
            <a:pPr marL="57150" indent="0">
              <a:buNone/>
            </a:pPr>
            <a:r>
              <a:rPr lang="en-CA" dirty="0">
                <a:solidFill>
                  <a:schemeClr val="accent1">
                    <a:lumMod val="75000"/>
                  </a:schemeClr>
                </a:solidFill>
                <a:latin typeface="Roboto Black" panose="02000000000000000000" pitchFamily="2" charset="0"/>
                <a:ea typeface="Roboto Black" panose="02000000000000000000" pitchFamily="2" charset="0"/>
                <a:cs typeface="Roboto Black" panose="02000000000000000000" pitchFamily="2" charset="0"/>
              </a:rPr>
              <a:t>Contractor: </a:t>
            </a:r>
            <a:r>
              <a:rPr lang="en-CA" dirty="0"/>
              <a:t>Installs the roofing system</a:t>
            </a:r>
          </a:p>
          <a:p>
            <a:pPr marL="57150" indent="0">
              <a:buNone/>
            </a:pPr>
            <a:endParaRPr lang="en-CA" b="1" dirty="0">
              <a:solidFill>
                <a:schemeClr val="accent1">
                  <a:lumMod val="75000"/>
                </a:schemeClr>
              </a:solidFill>
            </a:endParaRPr>
          </a:p>
          <a:p>
            <a:pPr marL="0" indent="0">
              <a:buNone/>
            </a:pPr>
            <a:r>
              <a:rPr lang="en-CA" dirty="0">
                <a:solidFill>
                  <a:srgbClr val="C00000"/>
                </a:solidFill>
                <a:latin typeface="Roboto Black" panose="02000000000000000000" pitchFamily="2" charset="0"/>
                <a:ea typeface="Roboto Black" panose="02000000000000000000" pitchFamily="2" charset="0"/>
                <a:cs typeface="Roboto Black" panose="02000000000000000000" pitchFamily="2" charset="0"/>
              </a:rPr>
              <a:t>Who:</a:t>
            </a:r>
          </a:p>
          <a:p>
            <a:pPr marL="400050">
              <a:buFont typeface="Arial" panose="020B0604020202020204" pitchFamily="34" charset="0"/>
              <a:buChar char="•"/>
            </a:pPr>
            <a:r>
              <a:rPr lang="en-CA"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Step 1: Calculates the specific roof uplift pressures</a:t>
            </a:r>
          </a:p>
          <a:p>
            <a:pPr marL="400050">
              <a:buFont typeface="Arial" panose="020B0604020202020204" pitchFamily="34" charset="0"/>
              <a:buChar char="•"/>
            </a:pPr>
            <a:r>
              <a:rPr lang="en-CA"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Step 2: Designing attachment to resist the design wind pressure</a:t>
            </a:r>
          </a:p>
          <a:p>
            <a:pPr marL="57150" indent="0">
              <a:buNone/>
            </a:pPr>
            <a:endParaRPr lang="en-CA" b="1" dirty="0">
              <a:solidFill>
                <a:schemeClr val="accent1">
                  <a:lumMod val="75000"/>
                </a:schemeClr>
              </a:solidFill>
            </a:endParaRPr>
          </a:p>
          <a:p>
            <a:pPr marL="57150" indent="0">
              <a:buNone/>
            </a:pPr>
            <a:endParaRPr lang="en-CA" sz="1600" b="1" dirty="0">
              <a:solidFill>
                <a:srgbClr val="C00000"/>
              </a:solidFill>
              <a:highlight>
                <a:srgbClr val="FFFF00"/>
              </a:highlight>
            </a:endParaRPr>
          </a:p>
          <a:p>
            <a:pPr marL="57150" indent="0">
              <a:buNone/>
            </a:pPr>
            <a:endParaRPr lang="en-CA" sz="500" dirty="0">
              <a:solidFill>
                <a:srgbClr val="C00000"/>
              </a:solidFill>
            </a:endParaRPr>
          </a:p>
          <a:p>
            <a:pPr marL="57150" indent="0">
              <a:buNone/>
            </a:pPr>
            <a:endParaRPr lang="en-CA" sz="1600" dirty="0">
              <a:solidFill>
                <a:srgbClr val="C00000"/>
              </a:solidFill>
            </a:endParaRPr>
          </a:p>
          <a:p>
            <a:pPr marL="57150" indent="0">
              <a:buNone/>
            </a:pPr>
            <a:endParaRPr lang="en-CA" sz="1600" dirty="0">
              <a:solidFill>
                <a:srgbClr val="C00000"/>
              </a:solidFill>
            </a:endParaRPr>
          </a:p>
          <a:p>
            <a:pPr marL="57150" indent="0">
              <a:buNone/>
            </a:pPr>
            <a:endParaRPr lang="en-CA" dirty="0">
              <a:solidFill>
                <a:srgbClr val="C00000"/>
              </a:solidFill>
            </a:endParaRPr>
          </a:p>
        </p:txBody>
      </p:sp>
      <p:sp>
        <p:nvSpPr>
          <p:cNvPr id="7" name="Text Placeholder 7">
            <a:extLst>
              <a:ext uri="{FF2B5EF4-FFF2-40B4-BE49-F238E27FC236}">
                <a16:creationId xmlns:a16="http://schemas.microsoft.com/office/drawing/2014/main" id="{BDD430EE-D697-DE74-0AD0-C6EB462DB0EC}"/>
              </a:ext>
            </a:extLst>
          </p:cNvPr>
          <p:cNvSpPr txBox="1">
            <a:spLocks/>
          </p:cNvSpPr>
          <p:nvPr/>
        </p:nvSpPr>
        <p:spPr>
          <a:xfrm>
            <a:off x="3861067" y="4665841"/>
            <a:ext cx="7524397" cy="4094163"/>
          </a:xfrm>
          <a:prstGeom prst="rect">
            <a:avLst/>
          </a:prstGeom>
        </p:spPr>
        <p:txBody>
          <a:bodyPr vert="horz"/>
          <a:lstStyle>
            <a:lvl1pPr marL="342900" indent="-342900" algn="l" defTabSz="457200" rtl="0" eaLnBrk="1" latinLnBrk="0" hangingPunct="1">
              <a:spcBef>
                <a:spcPct val="20000"/>
              </a:spcBef>
              <a:buFont typeface="Wingdings" panose="05000000000000000000" pitchFamily="2" charset="2"/>
              <a:buChar char="§"/>
              <a:defRPr sz="2400" b="0" i="0" kern="1200">
                <a:solidFill>
                  <a:srgbClr val="2D2D2D"/>
                </a:solidFill>
                <a:latin typeface="Roboto Light"/>
                <a:ea typeface="+mn-ea"/>
                <a:cs typeface="Roboto Light"/>
              </a:defRPr>
            </a:lvl1pPr>
            <a:lvl2pPr marL="742950" indent="-285750" algn="l" defTabSz="457200" rtl="0" eaLnBrk="1" latinLnBrk="0" hangingPunct="1">
              <a:spcBef>
                <a:spcPct val="20000"/>
              </a:spcBef>
              <a:buFont typeface="Arial"/>
              <a:buChar char="–"/>
              <a:defRPr sz="2000" b="0" i="0" kern="1200">
                <a:solidFill>
                  <a:srgbClr val="2D2D2D"/>
                </a:solidFill>
                <a:latin typeface="Roboto Light"/>
                <a:ea typeface="+mn-ea"/>
                <a:cs typeface="Roboto Light"/>
              </a:defRPr>
            </a:lvl2pPr>
            <a:lvl3pPr marL="1143000" indent="-228600" algn="l" defTabSz="457200" rtl="0" eaLnBrk="1" latinLnBrk="0" hangingPunct="1">
              <a:spcBef>
                <a:spcPct val="20000"/>
              </a:spcBef>
              <a:buFont typeface="Wingdings" panose="05000000000000000000" pitchFamily="2" charset="2"/>
              <a:buChar char="§"/>
              <a:defRPr sz="1800" b="0" i="0" kern="1200">
                <a:solidFill>
                  <a:srgbClr val="2D2D2D"/>
                </a:solidFill>
                <a:latin typeface="Roboto Light"/>
                <a:ea typeface="+mn-ea"/>
                <a:cs typeface="Roboto Light"/>
              </a:defRPr>
            </a:lvl3pPr>
            <a:lvl4pPr marL="1600200" indent="-228600" algn="l" defTabSz="457200" rtl="0" eaLnBrk="1" latinLnBrk="0" hangingPunct="1">
              <a:spcBef>
                <a:spcPct val="20000"/>
              </a:spcBef>
              <a:buFont typeface="Arial"/>
              <a:buChar char="–"/>
              <a:defRPr sz="1600" b="0" i="0" kern="1200">
                <a:solidFill>
                  <a:srgbClr val="2D2D2D"/>
                </a:solidFill>
                <a:latin typeface="Roboto Light"/>
                <a:ea typeface="+mn-ea"/>
                <a:cs typeface="Roboto Light"/>
              </a:defRPr>
            </a:lvl4pPr>
            <a:lvl5pPr marL="2057400" indent="-228600" algn="l" defTabSz="457200" rtl="0" eaLnBrk="1" latinLnBrk="0" hangingPunct="1">
              <a:spcBef>
                <a:spcPct val="20000"/>
              </a:spcBef>
              <a:buFont typeface="Arial"/>
              <a:buChar char="»"/>
              <a:defRPr sz="1400" b="0" i="0" kern="1200">
                <a:solidFill>
                  <a:srgbClr val="2D2D2D"/>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endParaRPr lang="en-US" sz="500" dirty="0"/>
          </a:p>
          <a:p>
            <a:pPr marL="57150" indent="0">
              <a:buNone/>
            </a:pPr>
            <a:endParaRPr lang="en-CA" sz="500" dirty="0"/>
          </a:p>
          <a:p>
            <a:pPr marL="57150" indent="0">
              <a:buNone/>
            </a:pPr>
            <a:endParaRPr lang="en-CA" sz="500" dirty="0"/>
          </a:p>
          <a:p>
            <a:pPr marL="57150" indent="0">
              <a:buNone/>
            </a:pPr>
            <a:endParaRPr lang="en-CA" sz="1400" dirty="0">
              <a:highlight>
                <a:srgbClr val="FFFF00"/>
              </a:highlight>
            </a:endParaRPr>
          </a:p>
          <a:p>
            <a:pPr marL="57150" indent="0">
              <a:buNone/>
            </a:pPr>
            <a:endParaRPr lang="en-CA" sz="500" dirty="0"/>
          </a:p>
          <a:p>
            <a:pPr marL="57150" indent="0">
              <a:buNone/>
            </a:pPr>
            <a:endParaRPr lang="en-CA" sz="500" dirty="0"/>
          </a:p>
          <a:p>
            <a:pPr marL="57150" indent="0">
              <a:buNone/>
            </a:pPr>
            <a:endParaRPr lang="en-CA" sz="800" dirty="0"/>
          </a:p>
          <a:p>
            <a:pPr marL="57150" indent="0">
              <a:buNone/>
            </a:pPr>
            <a:endParaRPr lang="en-CA" dirty="0">
              <a:solidFill>
                <a:srgbClr val="C00000"/>
              </a:solidFill>
            </a:endParaRPr>
          </a:p>
        </p:txBody>
      </p:sp>
      <p:sp>
        <p:nvSpPr>
          <p:cNvPr id="4" name="TextBox 3">
            <a:extLst>
              <a:ext uri="{FF2B5EF4-FFF2-40B4-BE49-F238E27FC236}">
                <a16:creationId xmlns:a16="http://schemas.microsoft.com/office/drawing/2014/main" id="{992C583E-4180-310F-8371-4CC264E5C98F}"/>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24712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 calcmode="lin" valueType="num">
                                      <p:cBhvr additive="base">
                                        <p:cTn id="2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 calcmode="lin" valueType="num">
                                      <p:cBhvr additive="base">
                                        <p:cTn id="3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07D59-2B98-5C25-2FDF-AB182DE37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34991-F8CA-1CD1-C291-E4D24E45C50B}"/>
              </a:ext>
            </a:extLst>
          </p:cNvPr>
          <p:cNvSpPr>
            <a:spLocks noGrp="1"/>
          </p:cNvSpPr>
          <p:nvPr>
            <p:ph type="title"/>
          </p:nvPr>
        </p:nvSpPr>
        <p:spPr/>
        <p:txBody>
          <a:bodyPr/>
          <a:lstStyle/>
          <a:p>
            <a:r>
              <a:rPr lang="en-CA" dirty="0"/>
              <a:t>Proposed Procedures for Roof Design</a:t>
            </a:r>
          </a:p>
        </p:txBody>
      </p:sp>
      <p:sp>
        <p:nvSpPr>
          <p:cNvPr id="8" name="Text Placeholder 7">
            <a:extLst>
              <a:ext uri="{FF2B5EF4-FFF2-40B4-BE49-F238E27FC236}">
                <a16:creationId xmlns:a16="http://schemas.microsoft.com/office/drawing/2014/main" id="{ABC1D983-992E-632C-5146-DCBEC8DD1D2E}"/>
              </a:ext>
            </a:extLst>
          </p:cNvPr>
          <p:cNvSpPr>
            <a:spLocks noGrp="1"/>
          </p:cNvSpPr>
          <p:nvPr>
            <p:ph type="body" sz="quarter" idx="11"/>
          </p:nvPr>
        </p:nvSpPr>
        <p:spPr>
          <a:xfrm>
            <a:off x="932678" y="1298448"/>
            <a:ext cx="10777540" cy="4991362"/>
          </a:xfrm>
        </p:spPr>
        <p:txBody>
          <a:bodyPr/>
          <a:lstStyle/>
          <a:p>
            <a:pPr marL="57150" indent="0">
              <a:buNone/>
            </a:pPr>
            <a:r>
              <a:rPr lang="en-CA" dirty="0">
                <a:solidFill>
                  <a:srgbClr val="00B050"/>
                </a:solidFill>
                <a:latin typeface="Roboto Black" panose="02000000000000000000" pitchFamily="2" charset="0"/>
                <a:ea typeface="Roboto Black" panose="02000000000000000000" pitchFamily="2" charset="0"/>
                <a:cs typeface="Roboto Black" panose="02000000000000000000" pitchFamily="2" charset="0"/>
              </a:rPr>
              <a:t>Architect: </a:t>
            </a:r>
            <a:r>
              <a:rPr lang="en-CA"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Defines </a:t>
            </a:r>
            <a:r>
              <a:rPr lang="en-CA" dirty="0"/>
              <a:t>performance spec (roof material, aesthetics, durability requirement, testing, warranty, etc</a:t>
            </a:r>
            <a:r>
              <a:rPr lang="en-CA"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p>
            <a:pPr marL="57150" indent="0">
              <a:buNone/>
            </a:pPr>
            <a:endParaRPr lang="en-CA"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57150" indent="0">
              <a:buNone/>
            </a:pPr>
            <a:r>
              <a:rPr lang="en-CA" dirty="0">
                <a:solidFill>
                  <a:srgbClr val="00BFFF"/>
                </a:solidFill>
                <a:latin typeface="Roboto Black" panose="02000000000000000000" pitchFamily="2" charset="0"/>
                <a:ea typeface="Roboto Black" panose="02000000000000000000" pitchFamily="2" charset="0"/>
                <a:cs typeface="Roboto Black" panose="02000000000000000000" pitchFamily="2" charset="0"/>
              </a:rPr>
              <a:t>Envelope Engineer: </a:t>
            </a:r>
            <a:r>
              <a:rPr lang="en-US" dirty="0"/>
              <a:t>Provides technical review of roof details &amp; specs</a:t>
            </a:r>
            <a:endParaRPr lang="en-CA" dirty="0">
              <a:solidFill>
                <a:srgbClr val="C00000"/>
              </a:solidFill>
            </a:endParaRPr>
          </a:p>
          <a:p>
            <a:pPr marL="57150" indent="0">
              <a:buNone/>
            </a:pPr>
            <a:endParaRPr lang="en-CA" sz="1000" b="1" dirty="0">
              <a:solidFill>
                <a:srgbClr val="C00000"/>
              </a:solidFill>
            </a:endParaRPr>
          </a:p>
          <a:p>
            <a:pPr marL="57150" indent="0">
              <a:buNone/>
            </a:pPr>
            <a:r>
              <a:rPr lang="en-CA" dirty="0">
                <a:solidFill>
                  <a:srgbClr val="7030A0"/>
                </a:solidFill>
                <a:latin typeface="Roboto Black" panose="02000000000000000000" pitchFamily="2" charset="0"/>
                <a:ea typeface="Roboto Black" panose="02000000000000000000" pitchFamily="2" charset="0"/>
                <a:cs typeface="Roboto Black" panose="02000000000000000000" pitchFamily="2" charset="0"/>
              </a:rPr>
              <a:t>Structural Engineer: </a:t>
            </a:r>
            <a:r>
              <a:rPr lang="en-CA" dirty="0"/>
              <a:t>Designs the main roof structure</a:t>
            </a:r>
          </a:p>
          <a:p>
            <a:pPr marL="57150" indent="0">
              <a:buNone/>
            </a:pPr>
            <a:endParaRPr lang="en-CA" sz="1000" b="1" dirty="0">
              <a:solidFill>
                <a:schemeClr val="accent1">
                  <a:lumMod val="75000"/>
                </a:schemeClr>
              </a:solidFill>
            </a:endParaRPr>
          </a:p>
          <a:p>
            <a:pPr marL="57150" indent="0">
              <a:buNone/>
            </a:pPr>
            <a:r>
              <a:rPr lang="en-CA" dirty="0">
                <a:solidFill>
                  <a:schemeClr val="accent1">
                    <a:lumMod val="75000"/>
                  </a:schemeClr>
                </a:solidFill>
                <a:latin typeface="Roboto Black" panose="02000000000000000000" pitchFamily="2" charset="0"/>
                <a:ea typeface="Roboto Black" panose="02000000000000000000" pitchFamily="2" charset="0"/>
                <a:cs typeface="Roboto Black" panose="02000000000000000000" pitchFamily="2" charset="0"/>
              </a:rPr>
              <a:t>Contractor: </a:t>
            </a:r>
            <a:r>
              <a:rPr lang="en-CA" dirty="0"/>
              <a:t>Installs the roofing system</a:t>
            </a:r>
            <a:endParaRPr lang="en-CA" b="1" dirty="0">
              <a:solidFill>
                <a:srgbClr val="C00000"/>
              </a:solidFill>
              <a:highlight>
                <a:srgbClr val="FFFF00"/>
              </a:highlight>
            </a:endParaRPr>
          </a:p>
          <a:p>
            <a:pPr marL="57150" indent="0">
              <a:buNone/>
            </a:pPr>
            <a:endParaRPr lang="en-CA" dirty="0"/>
          </a:p>
          <a:p>
            <a:pPr marL="57150" indent="0">
              <a:buNone/>
            </a:pPr>
            <a:r>
              <a:rPr lang="en-CA" dirty="0">
                <a:solidFill>
                  <a:srgbClr val="C00000"/>
                </a:solidFill>
                <a:latin typeface="Roboto Black" panose="02000000000000000000" pitchFamily="2" charset="0"/>
                <a:ea typeface="Roboto Black" panose="02000000000000000000" pitchFamily="2" charset="0"/>
                <a:cs typeface="Roboto Black" panose="02000000000000000000" pitchFamily="2" charset="0"/>
              </a:rPr>
              <a:t>Delegated Design Engineer:</a:t>
            </a:r>
          </a:p>
          <a:p>
            <a:pPr marL="400050"/>
            <a:r>
              <a:rPr lang="en-CA" dirty="0">
                <a:solidFill>
                  <a:srgbClr val="C00000"/>
                </a:solidFill>
              </a:rPr>
              <a:t>Step 1: Calculates specific roof uplift pressures</a:t>
            </a:r>
          </a:p>
          <a:p>
            <a:pPr marL="400050"/>
            <a:r>
              <a:rPr lang="en-CA" dirty="0">
                <a:solidFill>
                  <a:srgbClr val="C00000"/>
                </a:solidFill>
              </a:rPr>
              <a:t>Step 2: Designs / verifies attachment details, reviews test data</a:t>
            </a:r>
          </a:p>
          <a:p>
            <a:pPr marL="57150" indent="0">
              <a:buNone/>
            </a:pPr>
            <a:endParaRPr lang="en-CA" b="1" dirty="0">
              <a:solidFill>
                <a:schemeClr val="accent1">
                  <a:lumMod val="75000"/>
                </a:schemeClr>
              </a:solidFill>
            </a:endParaRPr>
          </a:p>
          <a:p>
            <a:pPr marL="57150" indent="0">
              <a:buNone/>
            </a:pPr>
            <a:endParaRPr lang="en-CA" b="1" dirty="0">
              <a:solidFill>
                <a:schemeClr val="accent1">
                  <a:lumMod val="75000"/>
                </a:schemeClr>
              </a:solidFill>
            </a:endParaRPr>
          </a:p>
          <a:p>
            <a:pPr marL="57150" indent="0">
              <a:buNone/>
            </a:pPr>
            <a:endParaRPr lang="en-CA" sz="1600" b="1" dirty="0">
              <a:solidFill>
                <a:srgbClr val="C00000"/>
              </a:solidFill>
              <a:highlight>
                <a:srgbClr val="FFFF00"/>
              </a:highlight>
            </a:endParaRPr>
          </a:p>
          <a:p>
            <a:pPr marL="57150" indent="0">
              <a:buNone/>
            </a:pPr>
            <a:endParaRPr lang="en-CA" sz="500" dirty="0">
              <a:solidFill>
                <a:srgbClr val="C00000"/>
              </a:solidFill>
            </a:endParaRPr>
          </a:p>
          <a:p>
            <a:pPr marL="57150" indent="0">
              <a:buNone/>
            </a:pPr>
            <a:endParaRPr lang="en-CA" sz="1600" dirty="0">
              <a:solidFill>
                <a:srgbClr val="C00000"/>
              </a:solidFill>
            </a:endParaRPr>
          </a:p>
          <a:p>
            <a:pPr marL="57150" indent="0">
              <a:buNone/>
            </a:pPr>
            <a:endParaRPr lang="en-CA" sz="1600" dirty="0">
              <a:solidFill>
                <a:srgbClr val="C00000"/>
              </a:solidFill>
            </a:endParaRPr>
          </a:p>
          <a:p>
            <a:pPr marL="57150" indent="0">
              <a:buNone/>
            </a:pPr>
            <a:endParaRPr lang="en-CA" dirty="0">
              <a:solidFill>
                <a:srgbClr val="C00000"/>
              </a:solidFill>
            </a:endParaRPr>
          </a:p>
        </p:txBody>
      </p:sp>
      <p:sp>
        <p:nvSpPr>
          <p:cNvPr id="9" name="Rectangle: Rounded Corners 8">
            <a:extLst>
              <a:ext uri="{FF2B5EF4-FFF2-40B4-BE49-F238E27FC236}">
                <a16:creationId xmlns:a16="http://schemas.microsoft.com/office/drawing/2014/main" id="{7BEDA1E5-FB26-D5F2-43A3-2DA0690B37F8}"/>
              </a:ext>
            </a:extLst>
          </p:cNvPr>
          <p:cNvSpPr/>
          <p:nvPr/>
        </p:nvSpPr>
        <p:spPr>
          <a:xfrm>
            <a:off x="879872" y="4309048"/>
            <a:ext cx="9292827" cy="1586927"/>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32FF5D13-43A9-011B-C1BD-90C857FC1EF1}"/>
              </a:ext>
            </a:extLst>
          </p:cNvPr>
          <p:cNvSpPr txBox="1"/>
          <p:nvPr/>
        </p:nvSpPr>
        <p:spPr>
          <a:xfrm>
            <a:off x="6222459" y="3528909"/>
            <a:ext cx="5359941" cy="461665"/>
          </a:xfrm>
          <a:prstGeom prst="rect">
            <a:avLst/>
          </a:prstGeom>
          <a:noFill/>
        </p:spPr>
        <p:txBody>
          <a:bodyPr wrap="square">
            <a:spAutoFit/>
          </a:bodyPr>
          <a:lstStyle/>
          <a:p>
            <a:r>
              <a:rPr lang="en-CA" sz="2400" b="1" dirty="0">
                <a:solidFill>
                  <a:srgbClr val="C00000"/>
                </a:solidFill>
                <a:highlight>
                  <a:srgbClr val="FFFF00"/>
                </a:highlight>
                <a:latin typeface="Roboto Light" panose="02000000000000000000" pitchFamily="2" charset="0"/>
                <a:ea typeface="Roboto Light" panose="02000000000000000000" pitchFamily="2" charset="0"/>
                <a:cs typeface="Roboto Light" panose="02000000000000000000" pitchFamily="2" charset="0"/>
              </a:rPr>
              <a:t>according to the project specific design</a:t>
            </a:r>
            <a:endParaRPr lang="en-CA" sz="2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Box 3">
            <a:extLst>
              <a:ext uri="{FF2B5EF4-FFF2-40B4-BE49-F238E27FC236}">
                <a16:creationId xmlns:a16="http://schemas.microsoft.com/office/drawing/2014/main" id="{411D3FD9-5C9B-1348-F28C-B28BDAC5B55D}"/>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3129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 calcmode="lin" valueType="num">
                                      <p:cBhvr additive="base">
                                        <p:cTn id="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anim calcmode="lin" valueType="num">
                                      <p:cBhvr additive="base">
                                        <p:cTn id="1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anim calcmode="lin" valueType="num">
                                      <p:cBhvr additive="base">
                                        <p:cTn id="1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F1C20-EA0C-2817-661F-833DA68CAF5B}"/>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AD9432AE-36D0-F949-A8F6-7C7E3B5D2A48}"/>
              </a:ext>
            </a:extLst>
          </p:cNvPr>
          <p:cNvSpPr>
            <a:spLocks noGrp="1"/>
          </p:cNvSpPr>
          <p:nvPr>
            <p:ph type="body" sz="quarter" idx="10"/>
          </p:nvPr>
        </p:nvSpPr>
        <p:spPr>
          <a:xfrm>
            <a:off x="685427" y="1875767"/>
            <a:ext cx="6153392" cy="4660196"/>
          </a:xfrm>
        </p:spPr>
        <p:txBody>
          <a:bodyPr/>
          <a:lstStyle/>
          <a:p>
            <a:pPr marL="0" indent="0">
              <a:buNone/>
            </a:pPr>
            <a:r>
              <a:rPr lang="en-CA" dirty="0"/>
              <a:t>3.    Wind….</a:t>
            </a:r>
          </a:p>
          <a:p>
            <a:pPr marL="0" indent="0">
              <a:buNone/>
            </a:pPr>
            <a:r>
              <a:rPr lang="en-CA" dirty="0"/>
              <a:t>	- Lacking the attention it deserves...</a:t>
            </a:r>
          </a:p>
          <a:p>
            <a:pPr marL="0" indent="0">
              <a:buNone/>
            </a:pPr>
            <a:r>
              <a:rPr lang="en-CA" dirty="0"/>
              <a:t>	- Difficult Code interpretations...</a:t>
            </a:r>
          </a:p>
          <a:p>
            <a:pPr marL="0" indent="0">
              <a:buNone/>
            </a:pPr>
            <a:r>
              <a:rPr lang="en-CA" dirty="0"/>
              <a:t>	- Has lead to confusion and finger-	    	  	  pointing…</a:t>
            </a:r>
          </a:p>
          <a:p>
            <a:pPr marL="457200" indent="-457200">
              <a:buAutoNum type="arabicPeriod" startAt="4"/>
            </a:pPr>
            <a:endParaRPr lang="en-CA" dirty="0"/>
          </a:p>
          <a:p>
            <a:pPr marL="0" indent="0">
              <a:buNone/>
            </a:pPr>
            <a:r>
              <a:rPr lang="en-CA" dirty="0"/>
              <a:t>4.	We’re hopeful this presentation will 	provide a clearer path, reduce the 	finger-	pointing. </a:t>
            </a:r>
          </a:p>
          <a:p>
            <a:pPr marL="0" indent="0">
              <a:buNone/>
            </a:pPr>
            <a:endParaRPr lang="en-CA" sz="1100" dirty="0"/>
          </a:p>
          <a:p>
            <a:pPr marL="0" indent="0">
              <a:buNone/>
            </a:pPr>
            <a:r>
              <a:rPr lang="en-CA" dirty="0"/>
              <a:t>	</a:t>
            </a:r>
            <a:r>
              <a:rPr lang="en-CA" dirty="0">
                <a:latin typeface="Roboto Black" panose="02000000000000000000" pitchFamily="2" charset="0"/>
                <a:ea typeface="Roboto Black" panose="02000000000000000000" pitchFamily="2" charset="0"/>
                <a:cs typeface="Roboto Black" panose="02000000000000000000" pitchFamily="2" charset="0"/>
              </a:rPr>
              <a:t>and bring back the Teamwork !</a:t>
            </a:r>
          </a:p>
          <a:p>
            <a:pPr marL="0" indent="0">
              <a:buNone/>
            </a:pPr>
            <a:endParaRPr lang="en-CA" dirty="0"/>
          </a:p>
          <a:p>
            <a:pPr marL="457200" indent="-457200">
              <a:buFont typeface="+mj-lt"/>
              <a:buAutoNum type="arabicPeriod"/>
            </a:pPr>
            <a:endParaRPr lang="en-CA" dirty="0"/>
          </a:p>
        </p:txBody>
      </p:sp>
      <p:pic>
        <p:nvPicPr>
          <p:cNvPr id="6" name="Picture 5">
            <a:extLst>
              <a:ext uri="{FF2B5EF4-FFF2-40B4-BE49-F238E27FC236}">
                <a16:creationId xmlns:a16="http://schemas.microsoft.com/office/drawing/2014/main" id="{466AF533-815D-81D9-423C-170ED0D3C36F}"/>
              </a:ext>
            </a:extLst>
          </p:cNvPr>
          <p:cNvPicPr>
            <a:picLocks noChangeAspect="1"/>
          </p:cNvPicPr>
          <p:nvPr/>
        </p:nvPicPr>
        <p:blipFill>
          <a:blip r:embed="rId3"/>
          <a:stretch>
            <a:fillRect/>
          </a:stretch>
        </p:blipFill>
        <p:spPr>
          <a:xfrm>
            <a:off x="7078184" y="1817225"/>
            <a:ext cx="4646970" cy="4718738"/>
          </a:xfrm>
          <a:prstGeom prst="rect">
            <a:avLst/>
          </a:prstGeom>
        </p:spPr>
      </p:pic>
      <p:pic>
        <p:nvPicPr>
          <p:cNvPr id="9" name="Picture 8">
            <a:extLst>
              <a:ext uri="{FF2B5EF4-FFF2-40B4-BE49-F238E27FC236}">
                <a16:creationId xmlns:a16="http://schemas.microsoft.com/office/drawing/2014/main" id="{4896BEE0-5499-332A-2BC2-AA91270B00D0}"/>
              </a:ext>
            </a:extLst>
          </p:cNvPr>
          <p:cNvPicPr>
            <a:picLocks noChangeAspect="1"/>
          </p:cNvPicPr>
          <p:nvPr/>
        </p:nvPicPr>
        <p:blipFill>
          <a:blip r:embed="rId4"/>
          <a:stretch>
            <a:fillRect/>
          </a:stretch>
        </p:blipFill>
        <p:spPr>
          <a:xfrm>
            <a:off x="6838819" y="1747788"/>
            <a:ext cx="4886335" cy="5110212"/>
          </a:xfrm>
          <a:prstGeom prst="rect">
            <a:avLst/>
          </a:prstGeom>
        </p:spPr>
      </p:pic>
      <p:sp>
        <p:nvSpPr>
          <p:cNvPr id="5" name="Title 1">
            <a:extLst>
              <a:ext uri="{FF2B5EF4-FFF2-40B4-BE49-F238E27FC236}">
                <a16:creationId xmlns:a16="http://schemas.microsoft.com/office/drawing/2014/main" id="{4F65534A-CC74-E73A-9091-876B8CA9B3B6}"/>
              </a:ext>
            </a:extLst>
          </p:cNvPr>
          <p:cNvSpPr>
            <a:spLocks noGrp="1"/>
          </p:cNvSpPr>
          <p:nvPr>
            <p:ph type="title"/>
          </p:nvPr>
        </p:nvSpPr>
        <p:spPr>
          <a:xfrm>
            <a:off x="838200" y="365783"/>
            <a:ext cx="10515600" cy="890049"/>
          </a:xfrm>
        </p:spPr>
        <p:txBody>
          <a:bodyPr/>
          <a:lstStyle/>
          <a:p>
            <a:r>
              <a:rPr lang="en-CA" dirty="0"/>
              <a:t>Introduction</a:t>
            </a:r>
          </a:p>
        </p:txBody>
      </p:sp>
      <p:sp>
        <p:nvSpPr>
          <p:cNvPr id="3" name="TextBox 2">
            <a:extLst>
              <a:ext uri="{FF2B5EF4-FFF2-40B4-BE49-F238E27FC236}">
                <a16:creationId xmlns:a16="http://schemas.microsoft.com/office/drawing/2014/main" id="{3DA3C252-4357-28CD-6D29-FEB31FC6D4A7}"/>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33599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down)">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wipe(down)">
                                      <p:cBhvr>
                                        <p:cTn id="39" dur="500"/>
                                        <p:tgtEl>
                                          <p:spTgt spid="8">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07D7-10B2-0AD8-5742-71FC34638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27CDB-DD86-95FF-11B4-54734F94EBD7}"/>
              </a:ext>
            </a:extLst>
          </p:cNvPr>
          <p:cNvSpPr>
            <a:spLocks noGrp="1"/>
          </p:cNvSpPr>
          <p:nvPr>
            <p:ph type="title"/>
          </p:nvPr>
        </p:nvSpPr>
        <p:spPr/>
        <p:txBody>
          <a:bodyPr/>
          <a:lstStyle/>
          <a:p>
            <a:r>
              <a:rPr lang="en-CA" sz="3800" dirty="0"/>
              <a:t>At What Stage Should the Delegated Roofing Engineer be Engaged?</a:t>
            </a:r>
            <a:endParaRPr lang="en-CA" sz="3800" b="1" dirty="0"/>
          </a:p>
        </p:txBody>
      </p:sp>
      <p:sp>
        <p:nvSpPr>
          <p:cNvPr id="6" name="Text Placeholder 7">
            <a:extLst>
              <a:ext uri="{FF2B5EF4-FFF2-40B4-BE49-F238E27FC236}">
                <a16:creationId xmlns:a16="http://schemas.microsoft.com/office/drawing/2014/main" id="{C1FE05C7-6780-9196-A709-E56CCDC12611}"/>
              </a:ext>
            </a:extLst>
          </p:cNvPr>
          <p:cNvSpPr>
            <a:spLocks noGrp="1"/>
          </p:cNvSpPr>
          <p:nvPr>
            <p:ph type="body" sz="quarter" idx="11"/>
          </p:nvPr>
        </p:nvSpPr>
        <p:spPr>
          <a:xfrm>
            <a:off x="933450" y="1809576"/>
            <a:ext cx="10829573" cy="4631467"/>
          </a:xfrm>
        </p:spPr>
        <p:txBody>
          <a:bodyPr/>
          <a:lstStyle/>
          <a:p>
            <a:pPr marL="57150" indent="0">
              <a:buNone/>
            </a:pPr>
            <a:r>
              <a:rPr lang="en-CA" sz="20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rPr>
              <a:t>Approach 1: Early Stage Design</a:t>
            </a:r>
          </a:p>
          <a:p>
            <a:pPr marL="400050"/>
            <a:r>
              <a:rPr lang="en-CA" sz="2000" dirty="0">
                <a:solidFill>
                  <a:schemeClr val="tx1">
                    <a:lumMod val="65000"/>
                    <a:lumOff val="35000"/>
                  </a:schemeClr>
                </a:solidFill>
              </a:rPr>
              <a:t>Delegated Engineer is engaged at the beginning of design phase</a:t>
            </a:r>
          </a:p>
          <a:p>
            <a:pPr marL="400050"/>
            <a:r>
              <a:rPr lang="en-CA" sz="2000" dirty="0">
                <a:solidFill>
                  <a:schemeClr val="tx1">
                    <a:lumMod val="65000"/>
                    <a:lumOff val="35000"/>
                  </a:schemeClr>
                </a:solidFill>
              </a:rPr>
              <a:t>Delegated Engineer calculates wind load requirements and issues details for attachment </a:t>
            </a:r>
          </a:p>
          <a:p>
            <a:pPr marL="400050"/>
            <a:r>
              <a:rPr lang="en-CA" sz="2000" dirty="0">
                <a:solidFill>
                  <a:schemeClr val="tx1">
                    <a:lumMod val="65000"/>
                    <a:lumOff val="35000"/>
                  </a:schemeClr>
                </a:solidFill>
              </a:rPr>
              <a:t>Their design is then incorporated into the Tender package</a:t>
            </a:r>
          </a:p>
          <a:p>
            <a:pPr marL="400050"/>
            <a:r>
              <a:rPr lang="en-CA" sz="2000" dirty="0">
                <a:solidFill>
                  <a:schemeClr val="tx1">
                    <a:lumMod val="65000"/>
                    <a:lumOff val="35000"/>
                  </a:schemeClr>
                </a:solidFill>
              </a:rPr>
              <a:t>Contractors price the work based on the accurate design details</a:t>
            </a:r>
          </a:p>
          <a:p>
            <a:pPr marL="57150" indent="0">
              <a:buNone/>
            </a:pPr>
            <a:r>
              <a:rPr lang="en-CA" sz="2000" i="1" dirty="0">
                <a:solidFill>
                  <a:srgbClr val="00B050"/>
                </a:solidFill>
                <a:latin typeface="Roboto Medium" panose="02000000000000000000" pitchFamily="2" charset="0"/>
                <a:ea typeface="Roboto Medium" panose="02000000000000000000" pitchFamily="2" charset="0"/>
                <a:cs typeface="Roboto Medium" panose="02000000000000000000" pitchFamily="2" charset="0"/>
              </a:rPr>
              <a:t>	Proactive, avoids schedule delays and claims for extra costs</a:t>
            </a:r>
          </a:p>
          <a:p>
            <a:pPr marL="400050"/>
            <a:endParaRPr lang="en-CA" sz="500" dirty="0">
              <a:solidFill>
                <a:schemeClr val="tx1">
                  <a:lumMod val="65000"/>
                  <a:lumOff val="35000"/>
                </a:schemeClr>
              </a:solidFill>
            </a:endParaRPr>
          </a:p>
          <a:p>
            <a:pPr marL="57150" indent="0">
              <a:buFont typeface="Wingdings" panose="05000000000000000000" pitchFamily="2" charset="2"/>
              <a:buNone/>
            </a:pPr>
            <a:r>
              <a:rPr lang="en-CA" sz="2000" b="1" dirty="0">
                <a:solidFill>
                  <a:schemeClr val="tx2"/>
                </a:solidFill>
                <a:latin typeface="Roboto Medium" panose="02000000000000000000" pitchFamily="2" charset="0"/>
                <a:ea typeface="Roboto Medium" panose="02000000000000000000" pitchFamily="2" charset="0"/>
                <a:cs typeface="Roboto Medium" panose="02000000000000000000" pitchFamily="2" charset="0"/>
              </a:rPr>
              <a:t>Approach 2: Later Stage Design</a:t>
            </a:r>
          </a:p>
          <a:p>
            <a:pPr marL="400050"/>
            <a:r>
              <a:rPr lang="en-CA" sz="2000" dirty="0">
                <a:solidFill>
                  <a:schemeClr val="tx1">
                    <a:lumMod val="65000"/>
                    <a:lumOff val="35000"/>
                  </a:schemeClr>
                </a:solidFill>
              </a:rPr>
              <a:t>Contractor prices the work based on conceptual design</a:t>
            </a:r>
          </a:p>
          <a:p>
            <a:pPr marL="400050"/>
            <a:r>
              <a:rPr lang="en-CA" sz="2000" dirty="0">
                <a:solidFill>
                  <a:schemeClr val="tx1">
                    <a:lumMod val="65000"/>
                    <a:lumOff val="35000"/>
                  </a:schemeClr>
                </a:solidFill>
              </a:rPr>
              <a:t>At construction stage, Contractor engages a Delegated Engineer</a:t>
            </a:r>
          </a:p>
          <a:p>
            <a:pPr marL="400050"/>
            <a:r>
              <a:rPr lang="en-CA" sz="2000" dirty="0">
                <a:solidFill>
                  <a:schemeClr val="tx1">
                    <a:lumMod val="65000"/>
                    <a:lumOff val="35000"/>
                  </a:schemeClr>
                </a:solidFill>
              </a:rPr>
              <a:t>Delegated Engineer calculates wind load requirements and issues details for attachment </a:t>
            </a:r>
          </a:p>
          <a:p>
            <a:pPr marL="400050"/>
            <a:r>
              <a:rPr lang="en-CA" sz="2000" dirty="0">
                <a:solidFill>
                  <a:schemeClr val="tx1">
                    <a:lumMod val="65000"/>
                    <a:lumOff val="35000"/>
                  </a:schemeClr>
                </a:solidFill>
              </a:rPr>
              <a:t>Contractor submits Sealed Shop Drawings</a:t>
            </a:r>
          </a:p>
          <a:p>
            <a:pPr marL="57150" indent="0">
              <a:buNone/>
            </a:pPr>
            <a:r>
              <a:rPr lang="en-CA" sz="2000" i="1" dirty="0">
                <a:solidFill>
                  <a:schemeClr val="accent2"/>
                </a:solidFill>
                <a:latin typeface="Roboto Medium" panose="02000000000000000000" pitchFamily="2" charset="0"/>
                <a:ea typeface="Roboto Medium" panose="02000000000000000000" pitchFamily="2" charset="0"/>
                <a:cs typeface="Roboto Medium" panose="02000000000000000000" pitchFamily="2" charset="0"/>
              </a:rPr>
              <a:t>	Slower process, risk of cost increase, possible gaps in design</a:t>
            </a:r>
          </a:p>
          <a:p>
            <a:pPr marL="57150" indent="0">
              <a:buNone/>
            </a:pPr>
            <a:r>
              <a:rPr lang="en-CA" sz="2000" dirty="0">
                <a:solidFill>
                  <a:schemeClr val="tx1">
                    <a:lumMod val="65000"/>
                    <a:lumOff val="35000"/>
                  </a:schemeClr>
                </a:solidFill>
              </a:rPr>
              <a:t> </a:t>
            </a:r>
          </a:p>
        </p:txBody>
      </p:sp>
      <p:pic>
        <p:nvPicPr>
          <p:cNvPr id="8" name="Graphic 7" descr="Fluorescent Light Bulb outline">
            <a:extLst>
              <a:ext uri="{FF2B5EF4-FFF2-40B4-BE49-F238E27FC236}">
                <a16:creationId xmlns:a16="http://schemas.microsoft.com/office/drawing/2014/main" id="{F2FCC68A-FBBA-E0C9-4A50-603518689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728" y="3566090"/>
            <a:ext cx="551140" cy="551140"/>
          </a:xfrm>
          <a:prstGeom prst="rect">
            <a:avLst/>
          </a:prstGeom>
        </p:spPr>
      </p:pic>
      <p:pic>
        <p:nvPicPr>
          <p:cNvPr id="11" name="Graphic 10" descr="Lightbulb with solid fill">
            <a:extLst>
              <a:ext uri="{FF2B5EF4-FFF2-40B4-BE49-F238E27FC236}">
                <a16:creationId xmlns:a16="http://schemas.microsoft.com/office/drawing/2014/main" id="{8C8EEAAA-1258-0EF7-7695-D12CDE8C94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869" y="5883985"/>
            <a:ext cx="480858" cy="480858"/>
          </a:xfrm>
          <a:prstGeom prst="rect">
            <a:avLst/>
          </a:prstGeom>
        </p:spPr>
      </p:pic>
      <p:sp>
        <p:nvSpPr>
          <p:cNvPr id="4" name="TextBox 3">
            <a:extLst>
              <a:ext uri="{FF2B5EF4-FFF2-40B4-BE49-F238E27FC236}">
                <a16:creationId xmlns:a16="http://schemas.microsoft.com/office/drawing/2014/main" id="{8ACB5735-5FA3-C748-E670-73B88793E334}"/>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870146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A11D-3914-A5B3-1FBF-D925E210F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41E87-1AB0-D670-B99A-C74C93BBD275}"/>
              </a:ext>
            </a:extLst>
          </p:cNvPr>
          <p:cNvSpPr>
            <a:spLocks noGrp="1"/>
          </p:cNvSpPr>
          <p:nvPr>
            <p:ph type="title"/>
          </p:nvPr>
        </p:nvSpPr>
        <p:spPr/>
        <p:txBody>
          <a:bodyPr/>
          <a:lstStyle/>
          <a:p>
            <a:r>
              <a:rPr lang="en-CA" dirty="0"/>
              <a:t>Comprehensive Approach</a:t>
            </a:r>
          </a:p>
        </p:txBody>
      </p:sp>
      <p:sp>
        <p:nvSpPr>
          <p:cNvPr id="6" name="Text Placeholder 7">
            <a:extLst>
              <a:ext uri="{FF2B5EF4-FFF2-40B4-BE49-F238E27FC236}">
                <a16:creationId xmlns:a16="http://schemas.microsoft.com/office/drawing/2014/main" id="{6BA01C10-B31E-488A-5D4C-8E1BE1968AE0}"/>
              </a:ext>
            </a:extLst>
          </p:cNvPr>
          <p:cNvSpPr>
            <a:spLocks noGrp="1"/>
          </p:cNvSpPr>
          <p:nvPr>
            <p:ph type="body" sz="quarter" idx="11"/>
          </p:nvPr>
        </p:nvSpPr>
        <p:spPr>
          <a:xfrm>
            <a:off x="933450" y="1298449"/>
            <a:ext cx="10829573" cy="4094163"/>
          </a:xfrm>
        </p:spPr>
        <p:txBody>
          <a:bodyPr/>
          <a:lstStyle/>
          <a:p>
            <a:pPr marL="57150" indent="0">
              <a:buNone/>
            </a:pPr>
            <a:r>
              <a:rPr lang="en-CA" sz="2800" dirty="0">
                <a:solidFill>
                  <a:schemeClr val="tx1">
                    <a:lumMod val="65000"/>
                    <a:lumOff val="35000"/>
                  </a:schemeClr>
                </a:solidFill>
              </a:rPr>
              <a:t>Design should examine all aspects of the roofing </a:t>
            </a:r>
          </a:p>
          <a:p>
            <a:pPr marL="857250" lvl="1" indent="-342900">
              <a:buFont typeface="Courier New" panose="02070309020205020404" pitchFamily="49" charset="0"/>
              <a:buChar char="o"/>
            </a:pPr>
            <a:r>
              <a:rPr lang="en-CA" sz="2400" dirty="0">
                <a:solidFill>
                  <a:schemeClr val="tx1">
                    <a:lumMod val="65000"/>
                    <a:lumOff val="35000"/>
                  </a:schemeClr>
                </a:solidFill>
              </a:rPr>
              <a:t>Membrane, insulation, coverboard, adhesives</a:t>
            </a:r>
          </a:p>
          <a:p>
            <a:pPr marL="857250" lvl="1" indent="-342900">
              <a:buFont typeface="Courier New" panose="02070309020205020404" pitchFamily="49" charset="0"/>
              <a:buChar char="o"/>
            </a:pPr>
            <a:r>
              <a:rPr lang="en-CA" sz="2400" dirty="0">
                <a:solidFill>
                  <a:srgbClr val="C00000"/>
                </a:solidFill>
              </a:rPr>
              <a:t>Parapet flashings</a:t>
            </a:r>
          </a:p>
          <a:p>
            <a:pPr marL="857250" lvl="1" indent="-342900">
              <a:buFont typeface="Courier New" panose="02070309020205020404" pitchFamily="49" charset="0"/>
              <a:buChar char="o"/>
            </a:pPr>
            <a:r>
              <a:rPr lang="en-CA" sz="2400" dirty="0">
                <a:solidFill>
                  <a:srgbClr val="C00000"/>
                </a:solidFill>
              </a:rPr>
              <a:t>Roof ballast</a:t>
            </a:r>
          </a:p>
          <a:p>
            <a:pPr marL="857250" lvl="1" indent="-342900">
              <a:buFont typeface="Courier New" panose="02070309020205020404" pitchFamily="49" charset="0"/>
              <a:buChar char="o"/>
            </a:pPr>
            <a:r>
              <a:rPr lang="en-CA" sz="2400" dirty="0">
                <a:solidFill>
                  <a:srgbClr val="C00000"/>
                </a:solidFill>
              </a:rPr>
              <a:t>Mechanical curbs</a:t>
            </a:r>
          </a:p>
          <a:p>
            <a:pPr marL="857250" lvl="1" indent="-342900">
              <a:buFont typeface="Courier New" panose="02070309020205020404" pitchFamily="49" charset="0"/>
              <a:buChar char="o"/>
            </a:pPr>
            <a:r>
              <a:rPr lang="en-CA" sz="2400" dirty="0">
                <a:solidFill>
                  <a:srgbClr val="C00000"/>
                </a:solidFill>
              </a:rPr>
              <a:t>Pavers and pedestals</a:t>
            </a:r>
          </a:p>
          <a:p>
            <a:pPr marL="857250" lvl="1" indent="-342900">
              <a:buFont typeface="Courier New" panose="02070309020205020404" pitchFamily="49" charset="0"/>
              <a:buChar char="o"/>
            </a:pPr>
            <a:r>
              <a:rPr lang="en-CA" sz="2400" dirty="0">
                <a:solidFill>
                  <a:srgbClr val="C00000"/>
                </a:solidFill>
              </a:rPr>
              <a:t>Screens</a:t>
            </a:r>
          </a:p>
          <a:p>
            <a:pPr marL="857250" lvl="1" indent="-342900">
              <a:buFont typeface="Courier New" panose="02070309020205020404" pitchFamily="49" charset="0"/>
              <a:buChar char="o"/>
            </a:pPr>
            <a:r>
              <a:rPr lang="en-CA" sz="2400" dirty="0">
                <a:solidFill>
                  <a:srgbClr val="C00000"/>
                </a:solidFill>
              </a:rPr>
              <a:t>Architectural overhangs</a:t>
            </a:r>
          </a:p>
          <a:p>
            <a:pPr marL="857250" lvl="1" indent="-342900">
              <a:buFont typeface="Courier New" panose="02070309020205020404" pitchFamily="49" charset="0"/>
              <a:buChar char="o"/>
            </a:pPr>
            <a:r>
              <a:rPr lang="en-CA" sz="2400" dirty="0">
                <a:solidFill>
                  <a:srgbClr val="C00000"/>
                </a:solidFill>
              </a:rPr>
              <a:t>Etc.</a:t>
            </a:r>
          </a:p>
        </p:txBody>
      </p:sp>
      <p:sp>
        <p:nvSpPr>
          <p:cNvPr id="4" name="TextBox 3">
            <a:extLst>
              <a:ext uri="{FF2B5EF4-FFF2-40B4-BE49-F238E27FC236}">
                <a16:creationId xmlns:a16="http://schemas.microsoft.com/office/drawing/2014/main" id="{44E139B6-5D94-4978-67F9-4D5BC186B1C9}"/>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5546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F9377-7D2B-17AC-2389-A7BE60976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0FEC0-F2C4-EB37-2DCD-313CE093F7E2}"/>
              </a:ext>
            </a:extLst>
          </p:cNvPr>
          <p:cNvSpPr>
            <a:spLocks noGrp="1"/>
          </p:cNvSpPr>
          <p:nvPr>
            <p:ph type="title"/>
          </p:nvPr>
        </p:nvSpPr>
        <p:spPr/>
        <p:txBody>
          <a:bodyPr/>
          <a:lstStyle/>
          <a:p>
            <a:r>
              <a:rPr lang="en-CA" dirty="0"/>
              <a:t>Step 1: Determine Wind Load Pressures</a:t>
            </a:r>
            <a:br>
              <a:rPr lang="en-CA" dirty="0"/>
            </a:br>
            <a:endParaRPr lang="en-CA" i="1" dirty="0"/>
          </a:p>
        </p:txBody>
      </p:sp>
      <p:pic>
        <p:nvPicPr>
          <p:cNvPr id="3" name="Picture 2">
            <a:extLst>
              <a:ext uri="{FF2B5EF4-FFF2-40B4-BE49-F238E27FC236}">
                <a16:creationId xmlns:a16="http://schemas.microsoft.com/office/drawing/2014/main" id="{02C4A42D-14FB-D276-47BD-DB8AF828A914}"/>
              </a:ext>
            </a:extLst>
          </p:cNvPr>
          <p:cNvPicPr>
            <a:picLocks noChangeAspect="1"/>
          </p:cNvPicPr>
          <p:nvPr/>
        </p:nvPicPr>
        <p:blipFill>
          <a:blip r:embed="rId3"/>
          <a:stretch>
            <a:fillRect/>
          </a:stretch>
        </p:blipFill>
        <p:spPr>
          <a:xfrm>
            <a:off x="1776412" y="2045437"/>
            <a:ext cx="7434263" cy="3939407"/>
          </a:xfrm>
          <a:prstGeom prst="rect">
            <a:avLst/>
          </a:prstGeom>
        </p:spPr>
      </p:pic>
      <p:sp>
        <p:nvSpPr>
          <p:cNvPr id="7" name="Oval 6">
            <a:extLst>
              <a:ext uri="{FF2B5EF4-FFF2-40B4-BE49-F238E27FC236}">
                <a16:creationId xmlns:a16="http://schemas.microsoft.com/office/drawing/2014/main" id="{A7BB74DF-D513-1F72-B9A5-C756554FE8CB}"/>
              </a:ext>
            </a:extLst>
          </p:cNvPr>
          <p:cNvSpPr/>
          <p:nvPr/>
        </p:nvSpPr>
        <p:spPr>
          <a:xfrm rot="1357207">
            <a:off x="2294849" y="4317484"/>
            <a:ext cx="1259933" cy="602577"/>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A9E5D754-0B0E-D6DE-2E8A-79A314792EF1}"/>
              </a:ext>
            </a:extLst>
          </p:cNvPr>
          <p:cNvSpPr/>
          <p:nvPr/>
        </p:nvSpPr>
        <p:spPr>
          <a:xfrm rot="256683">
            <a:off x="4348979" y="2160815"/>
            <a:ext cx="1376139" cy="858192"/>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Arrow: Down 10">
            <a:extLst>
              <a:ext uri="{FF2B5EF4-FFF2-40B4-BE49-F238E27FC236}">
                <a16:creationId xmlns:a16="http://schemas.microsoft.com/office/drawing/2014/main" id="{384A4EC1-FFE0-D8A3-EBE0-5D384877A7FF}"/>
              </a:ext>
            </a:extLst>
          </p:cNvPr>
          <p:cNvSpPr/>
          <p:nvPr/>
        </p:nvSpPr>
        <p:spPr>
          <a:xfrm>
            <a:off x="7734898" y="3069139"/>
            <a:ext cx="282326" cy="789039"/>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22" name="Group 21">
            <a:extLst>
              <a:ext uri="{FF2B5EF4-FFF2-40B4-BE49-F238E27FC236}">
                <a16:creationId xmlns:a16="http://schemas.microsoft.com/office/drawing/2014/main" id="{4A799F03-34D3-6040-B322-18981FD001E2}"/>
              </a:ext>
            </a:extLst>
          </p:cNvPr>
          <p:cNvGrpSpPr/>
          <p:nvPr/>
        </p:nvGrpSpPr>
        <p:grpSpPr>
          <a:xfrm>
            <a:off x="1507292" y="3234301"/>
            <a:ext cx="5949720" cy="780840"/>
            <a:chOff x="1483694" y="3594162"/>
            <a:chExt cx="5949720" cy="780840"/>
          </a:xfrm>
        </p:grpSpPr>
        <p:grpSp>
          <p:nvGrpSpPr>
            <p:cNvPr id="15" name="Group 14">
              <a:extLst>
                <a:ext uri="{FF2B5EF4-FFF2-40B4-BE49-F238E27FC236}">
                  <a16:creationId xmlns:a16="http://schemas.microsoft.com/office/drawing/2014/main" id="{57123D3B-F689-EA71-E44B-AA05B1B9FDBF}"/>
                </a:ext>
              </a:extLst>
            </p:cNvPr>
            <p:cNvGrpSpPr/>
            <p:nvPr/>
          </p:nvGrpSpPr>
          <p:grpSpPr>
            <a:xfrm>
              <a:off x="3767894" y="3594162"/>
              <a:ext cx="3665520" cy="780840"/>
              <a:chOff x="3767894" y="3594162"/>
              <a:chExt cx="3665520" cy="780840"/>
            </a:xfrm>
          </p:grpSpPr>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B2947D50-D456-0265-06CB-97882184C657}"/>
                      </a:ext>
                    </a:extLst>
                  </p14:cNvPr>
                  <p14:cNvContentPartPr/>
                  <p14:nvPr/>
                </p14:nvContentPartPr>
                <p14:xfrm>
                  <a:off x="3979574" y="3594162"/>
                  <a:ext cx="3453840" cy="624240"/>
                </p14:xfrm>
              </p:contentPart>
            </mc:Choice>
            <mc:Fallback xmlns="">
              <p:pic>
                <p:nvPicPr>
                  <p:cNvPr id="13" name="Ink 12">
                    <a:extLst>
                      <a:ext uri="{FF2B5EF4-FFF2-40B4-BE49-F238E27FC236}">
                        <a16:creationId xmlns:a16="http://schemas.microsoft.com/office/drawing/2014/main" id="{B2947D50-D456-0265-06CB-97882184C657}"/>
                      </a:ext>
                    </a:extLst>
                  </p:cNvPr>
                  <p:cNvPicPr/>
                  <p:nvPr/>
                </p:nvPicPr>
                <p:blipFill>
                  <a:blip r:embed="rId5"/>
                  <a:stretch>
                    <a:fillRect/>
                  </a:stretch>
                </p:blipFill>
                <p:spPr>
                  <a:xfrm>
                    <a:off x="3973454" y="3588042"/>
                    <a:ext cx="3466080" cy="636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A9E16191-2F08-E8A2-3407-CAA7328FC120}"/>
                      </a:ext>
                    </a:extLst>
                  </p14:cNvPr>
                  <p14:cNvContentPartPr/>
                  <p14:nvPr/>
                </p14:nvContentPartPr>
                <p14:xfrm>
                  <a:off x="3767894" y="4103922"/>
                  <a:ext cx="277560" cy="271080"/>
                </p14:xfrm>
              </p:contentPart>
            </mc:Choice>
            <mc:Fallback xmlns="">
              <p:pic>
                <p:nvPicPr>
                  <p:cNvPr id="14" name="Ink 13">
                    <a:extLst>
                      <a:ext uri="{FF2B5EF4-FFF2-40B4-BE49-F238E27FC236}">
                        <a16:creationId xmlns:a16="http://schemas.microsoft.com/office/drawing/2014/main" id="{A9E16191-2F08-E8A2-3407-CAA7328FC120}"/>
                      </a:ext>
                    </a:extLst>
                  </p:cNvPr>
                  <p:cNvPicPr/>
                  <p:nvPr/>
                </p:nvPicPr>
                <p:blipFill>
                  <a:blip r:embed="rId7"/>
                  <a:stretch>
                    <a:fillRect/>
                  </a:stretch>
                </p:blipFill>
                <p:spPr>
                  <a:xfrm>
                    <a:off x="3761774" y="4097802"/>
                    <a:ext cx="289800" cy="283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9CEBF257-3EEF-6429-3C44-D84E98FD76F1}"/>
                    </a:ext>
                  </a:extLst>
                </p14:cNvPr>
                <p14:cNvContentPartPr/>
                <p14:nvPr/>
              </p14:nvContentPartPr>
              <p14:xfrm>
                <a:off x="1483694" y="4066122"/>
                <a:ext cx="1777680" cy="84960"/>
              </p14:xfrm>
            </p:contentPart>
          </mc:Choice>
          <mc:Fallback xmlns="">
            <p:pic>
              <p:nvPicPr>
                <p:cNvPr id="16" name="Ink 15">
                  <a:extLst>
                    <a:ext uri="{FF2B5EF4-FFF2-40B4-BE49-F238E27FC236}">
                      <a16:creationId xmlns:a16="http://schemas.microsoft.com/office/drawing/2014/main" id="{9CEBF257-3EEF-6429-3C44-D84E98FD76F1}"/>
                    </a:ext>
                  </a:extLst>
                </p:cNvPr>
                <p:cNvPicPr/>
                <p:nvPr/>
              </p:nvPicPr>
              <p:blipFill>
                <a:blip r:embed="rId9"/>
                <a:stretch>
                  <a:fillRect/>
                </a:stretch>
              </p:blipFill>
              <p:spPr>
                <a:xfrm>
                  <a:off x="1477574" y="4060002"/>
                  <a:ext cx="17899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48B5B584-54FC-48B1-AA51-DF6FFFA7E203}"/>
                    </a:ext>
                  </a:extLst>
                </p14:cNvPr>
                <p14:cNvContentPartPr/>
                <p14:nvPr/>
              </p14:nvContentPartPr>
              <p14:xfrm>
                <a:off x="1487294" y="4074762"/>
                <a:ext cx="74160" cy="123840"/>
              </p14:xfrm>
            </p:contentPart>
          </mc:Choice>
          <mc:Fallback xmlns="">
            <p:pic>
              <p:nvPicPr>
                <p:cNvPr id="18" name="Ink 17">
                  <a:extLst>
                    <a:ext uri="{FF2B5EF4-FFF2-40B4-BE49-F238E27FC236}">
                      <a16:creationId xmlns:a16="http://schemas.microsoft.com/office/drawing/2014/main" id="{48B5B584-54FC-48B1-AA51-DF6FFFA7E203}"/>
                    </a:ext>
                  </a:extLst>
                </p:cNvPr>
                <p:cNvPicPr/>
                <p:nvPr/>
              </p:nvPicPr>
              <p:blipFill>
                <a:blip r:embed="rId11"/>
                <a:stretch>
                  <a:fillRect/>
                </a:stretch>
              </p:blipFill>
              <p:spPr>
                <a:xfrm>
                  <a:off x="1481174" y="4068642"/>
                  <a:ext cx="864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975085DE-CCCA-E9B3-25C1-97164804542D}"/>
                    </a:ext>
                  </a:extLst>
                </p14:cNvPr>
                <p14:cNvContentPartPr/>
                <p14:nvPr/>
              </p14:nvContentPartPr>
              <p14:xfrm>
                <a:off x="1487294" y="4006722"/>
                <a:ext cx="214920" cy="60120"/>
              </p14:xfrm>
            </p:contentPart>
          </mc:Choice>
          <mc:Fallback xmlns="">
            <p:pic>
              <p:nvPicPr>
                <p:cNvPr id="21" name="Ink 20">
                  <a:extLst>
                    <a:ext uri="{FF2B5EF4-FFF2-40B4-BE49-F238E27FC236}">
                      <a16:creationId xmlns:a16="http://schemas.microsoft.com/office/drawing/2014/main" id="{975085DE-CCCA-E9B3-25C1-97164804542D}"/>
                    </a:ext>
                  </a:extLst>
                </p:cNvPr>
                <p:cNvPicPr/>
                <p:nvPr/>
              </p:nvPicPr>
              <p:blipFill>
                <a:blip r:embed="rId13"/>
                <a:stretch>
                  <a:fillRect/>
                </a:stretch>
              </p:blipFill>
              <p:spPr>
                <a:xfrm>
                  <a:off x="1481174" y="4000602"/>
                  <a:ext cx="227160" cy="72360"/>
                </a:xfrm>
                <a:prstGeom prst="rect">
                  <a:avLst/>
                </a:prstGeom>
              </p:spPr>
            </p:pic>
          </mc:Fallback>
        </mc:AlternateContent>
      </p:grpSp>
      <p:sp>
        <p:nvSpPr>
          <p:cNvPr id="5" name="TextBox 4">
            <a:extLst>
              <a:ext uri="{FF2B5EF4-FFF2-40B4-BE49-F238E27FC236}">
                <a16:creationId xmlns:a16="http://schemas.microsoft.com/office/drawing/2014/main" id="{C75BE319-5F9A-6DA6-2388-72F1928BFFA2}"/>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
        <p:nvSpPr>
          <p:cNvPr id="6" name="TextBox 5">
            <a:extLst>
              <a:ext uri="{FF2B5EF4-FFF2-40B4-BE49-F238E27FC236}">
                <a16:creationId xmlns:a16="http://schemas.microsoft.com/office/drawing/2014/main" id="{833A1BAD-202B-672A-DF09-B156EB0544DB}"/>
              </a:ext>
            </a:extLst>
          </p:cNvPr>
          <p:cNvSpPr txBox="1"/>
          <p:nvPr/>
        </p:nvSpPr>
        <p:spPr>
          <a:xfrm>
            <a:off x="932678" y="1294118"/>
            <a:ext cx="6111348" cy="523220"/>
          </a:xfrm>
          <a:prstGeom prst="rect">
            <a:avLst/>
          </a:prstGeom>
          <a:noFill/>
        </p:spPr>
        <p:txBody>
          <a:bodyPr wrap="square">
            <a:spAutoFit/>
          </a:bodyPr>
          <a:lstStyle/>
          <a:p>
            <a:r>
              <a:rPr lang="en-CA" sz="2800" b="1" dirty="0">
                <a:solidFill>
                  <a:schemeClr val="tx1">
                    <a:lumMod val="65000"/>
                    <a:lumOff val="35000"/>
                  </a:schemeClr>
                </a:solidFill>
                <a:latin typeface="Roboto Light"/>
                <a:cs typeface="Roboto Light"/>
              </a:rPr>
              <a:t>All Roofs are not Equal</a:t>
            </a:r>
          </a:p>
        </p:txBody>
      </p:sp>
    </p:spTree>
    <p:extLst>
      <p:ext uri="{BB962C8B-B14F-4D97-AF65-F5344CB8AC3E}">
        <p14:creationId xmlns:p14="http://schemas.microsoft.com/office/powerpoint/2010/main" val="20884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F6375-F5EA-3B70-ED32-6FCF4A07E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EE6D6-EAA4-89C6-FDF3-FCF8338564BD}"/>
              </a:ext>
            </a:extLst>
          </p:cNvPr>
          <p:cNvSpPr>
            <a:spLocks noGrp="1"/>
          </p:cNvSpPr>
          <p:nvPr>
            <p:ph type="title"/>
          </p:nvPr>
        </p:nvSpPr>
        <p:spPr/>
        <p:txBody>
          <a:bodyPr/>
          <a:lstStyle/>
          <a:p>
            <a:r>
              <a:rPr lang="en-CA" dirty="0" err="1"/>
              <a:t>Eg.</a:t>
            </a:r>
            <a:r>
              <a:rPr lang="en-CA" dirty="0"/>
              <a:t> Step 1: Wind Load Pressures</a:t>
            </a:r>
          </a:p>
        </p:txBody>
      </p:sp>
      <p:pic>
        <p:nvPicPr>
          <p:cNvPr id="5" name="Picture 4">
            <a:extLst>
              <a:ext uri="{FF2B5EF4-FFF2-40B4-BE49-F238E27FC236}">
                <a16:creationId xmlns:a16="http://schemas.microsoft.com/office/drawing/2014/main" id="{53A0A1EC-D605-92F9-273D-F1DD9CB979EA}"/>
              </a:ext>
            </a:extLst>
          </p:cNvPr>
          <p:cNvPicPr>
            <a:picLocks noChangeAspect="1"/>
          </p:cNvPicPr>
          <p:nvPr/>
        </p:nvPicPr>
        <p:blipFill>
          <a:blip r:embed="rId3"/>
          <a:stretch>
            <a:fillRect/>
          </a:stretch>
        </p:blipFill>
        <p:spPr>
          <a:xfrm>
            <a:off x="1140207" y="1253363"/>
            <a:ext cx="9911585" cy="5232227"/>
          </a:xfrm>
          <a:prstGeom prst="rect">
            <a:avLst/>
          </a:prstGeom>
        </p:spPr>
      </p:pic>
      <p:sp>
        <p:nvSpPr>
          <p:cNvPr id="4" name="TextBox 3">
            <a:extLst>
              <a:ext uri="{FF2B5EF4-FFF2-40B4-BE49-F238E27FC236}">
                <a16:creationId xmlns:a16="http://schemas.microsoft.com/office/drawing/2014/main" id="{9BAA6F52-1F62-4839-BE19-F9870B79E7A2}"/>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983660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2E06-F6AA-91D5-9B94-A1AF98F9659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5AEC4DF-9A01-1001-811B-DB2E8DF6813C}"/>
              </a:ext>
            </a:extLst>
          </p:cNvPr>
          <p:cNvPicPr>
            <a:picLocks noChangeAspect="1"/>
          </p:cNvPicPr>
          <p:nvPr/>
        </p:nvPicPr>
        <p:blipFill>
          <a:blip r:embed="rId3"/>
          <a:stretch>
            <a:fillRect/>
          </a:stretch>
        </p:blipFill>
        <p:spPr>
          <a:xfrm>
            <a:off x="258775" y="1217969"/>
            <a:ext cx="7818321" cy="5226002"/>
          </a:xfrm>
          <a:prstGeom prst="rect">
            <a:avLst/>
          </a:prstGeom>
          <a:ln>
            <a:solidFill>
              <a:schemeClr val="tx1"/>
            </a:solidFill>
          </a:ln>
          <a:effectLst/>
        </p:spPr>
      </p:pic>
      <p:sp>
        <p:nvSpPr>
          <p:cNvPr id="2" name="Title 1">
            <a:extLst>
              <a:ext uri="{FF2B5EF4-FFF2-40B4-BE49-F238E27FC236}">
                <a16:creationId xmlns:a16="http://schemas.microsoft.com/office/drawing/2014/main" id="{6B9E6589-0E46-838A-A34D-9E2179C3041B}"/>
              </a:ext>
            </a:extLst>
          </p:cNvPr>
          <p:cNvSpPr>
            <a:spLocks noGrp="1"/>
          </p:cNvSpPr>
          <p:nvPr>
            <p:ph type="title"/>
          </p:nvPr>
        </p:nvSpPr>
        <p:spPr/>
        <p:txBody>
          <a:bodyPr/>
          <a:lstStyle/>
          <a:p>
            <a:r>
              <a:rPr lang="en-CA" dirty="0" err="1"/>
              <a:t>Eg.</a:t>
            </a:r>
            <a:r>
              <a:rPr lang="en-CA" dirty="0"/>
              <a:t> Step 2: Attachment (Custom Engineered)</a:t>
            </a:r>
          </a:p>
        </p:txBody>
      </p:sp>
      <p:sp>
        <p:nvSpPr>
          <p:cNvPr id="6" name="Rectangle 5">
            <a:extLst>
              <a:ext uri="{FF2B5EF4-FFF2-40B4-BE49-F238E27FC236}">
                <a16:creationId xmlns:a16="http://schemas.microsoft.com/office/drawing/2014/main" id="{4452EFAA-B0E6-82EE-52F9-2EEC367B50C3}"/>
              </a:ext>
            </a:extLst>
          </p:cNvPr>
          <p:cNvSpPr/>
          <p:nvPr/>
        </p:nvSpPr>
        <p:spPr>
          <a:xfrm>
            <a:off x="5434059" y="1350937"/>
            <a:ext cx="1532641" cy="300008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D9928A1-AD6D-AE16-C41E-A31DC1904E02}"/>
              </a:ext>
            </a:extLst>
          </p:cNvPr>
          <p:cNvSpPr/>
          <p:nvPr/>
        </p:nvSpPr>
        <p:spPr>
          <a:xfrm>
            <a:off x="429486" y="1360293"/>
            <a:ext cx="4876833" cy="257162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88BBF2F-9BAE-8F90-5D60-1EB5C7CFD3CD}"/>
              </a:ext>
            </a:extLst>
          </p:cNvPr>
          <p:cNvSpPr/>
          <p:nvPr/>
        </p:nvSpPr>
        <p:spPr>
          <a:xfrm>
            <a:off x="2739930" y="4099776"/>
            <a:ext cx="2027012" cy="132603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A0280BB-EF2C-7798-7909-3B9E5F63B510}"/>
              </a:ext>
            </a:extLst>
          </p:cNvPr>
          <p:cNvSpPr/>
          <p:nvPr/>
        </p:nvSpPr>
        <p:spPr>
          <a:xfrm>
            <a:off x="429486" y="5454870"/>
            <a:ext cx="6537214" cy="92307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4A3C793A-86F0-AC9C-9121-E067ABAC5A88}"/>
              </a:ext>
            </a:extLst>
          </p:cNvPr>
          <p:cNvSpPr/>
          <p:nvPr/>
        </p:nvSpPr>
        <p:spPr>
          <a:xfrm>
            <a:off x="437921" y="4103955"/>
            <a:ext cx="2013684" cy="131839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8" name="Picture 17">
            <a:extLst>
              <a:ext uri="{FF2B5EF4-FFF2-40B4-BE49-F238E27FC236}">
                <a16:creationId xmlns:a16="http://schemas.microsoft.com/office/drawing/2014/main" id="{F6DD59F8-BBAD-D012-9B4E-1E1048B83D46}"/>
              </a:ext>
            </a:extLst>
          </p:cNvPr>
          <p:cNvPicPr>
            <a:picLocks noChangeAspect="1"/>
          </p:cNvPicPr>
          <p:nvPr/>
        </p:nvPicPr>
        <p:blipFill>
          <a:blip r:embed="rId4"/>
          <a:stretch>
            <a:fillRect/>
          </a:stretch>
        </p:blipFill>
        <p:spPr>
          <a:xfrm>
            <a:off x="8451125" y="3630995"/>
            <a:ext cx="3311389" cy="2551598"/>
          </a:xfrm>
          <a:prstGeom prst="rect">
            <a:avLst/>
          </a:prstGeom>
          <a:ln w="12700">
            <a:solidFill>
              <a:schemeClr val="tx1"/>
            </a:solidFill>
          </a:ln>
        </p:spPr>
      </p:pic>
      <p:pic>
        <p:nvPicPr>
          <p:cNvPr id="20" name="Picture 19">
            <a:extLst>
              <a:ext uri="{FF2B5EF4-FFF2-40B4-BE49-F238E27FC236}">
                <a16:creationId xmlns:a16="http://schemas.microsoft.com/office/drawing/2014/main" id="{106C39F5-6218-B066-FD65-006FB276681E}"/>
              </a:ext>
            </a:extLst>
          </p:cNvPr>
          <p:cNvPicPr>
            <a:picLocks noChangeAspect="1"/>
          </p:cNvPicPr>
          <p:nvPr/>
        </p:nvPicPr>
        <p:blipFill>
          <a:blip r:embed="rId5"/>
          <a:stretch>
            <a:fillRect/>
          </a:stretch>
        </p:blipFill>
        <p:spPr>
          <a:xfrm>
            <a:off x="8451125" y="1221406"/>
            <a:ext cx="3311390" cy="2207594"/>
          </a:xfrm>
          <a:prstGeom prst="rect">
            <a:avLst/>
          </a:prstGeom>
          <a:ln w="12700">
            <a:solidFill>
              <a:schemeClr val="tx1"/>
            </a:solidFill>
          </a:ln>
        </p:spPr>
      </p:pic>
      <p:grpSp>
        <p:nvGrpSpPr>
          <p:cNvPr id="61" name="Group 60">
            <a:extLst>
              <a:ext uri="{FF2B5EF4-FFF2-40B4-BE49-F238E27FC236}">
                <a16:creationId xmlns:a16="http://schemas.microsoft.com/office/drawing/2014/main" id="{53D6E5D3-3A99-A841-900D-79AA88ADBAD2}"/>
              </a:ext>
            </a:extLst>
          </p:cNvPr>
          <p:cNvGrpSpPr/>
          <p:nvPr/>
        </p:nvGrpSpPr>
        <p:grpSpPr>
          <a:xfrm>
            <a:off x="640837" y="1700853"/>
            <a:ext cx="4187198" cy="2035084"/>
            <a:chOff x="640837" y="1700853"/>
            <a:chExt cx="4187198" cy="2035084"/>
          </a:xfrm>
        </p:grpSpPr>
        <p:grpSp>
          <p:nvGrpSpPr>
            <p:cNvPr id="56" name="Group 55">
              <a:extLst>
                <a:ext uri="{FF2B5EF4-FFF2-40B4-BE49-F238E27FC236}">
                  <a16:creationId xmlns:a16="http://schemas.microsoft.com/office/drawing/2014/main" id="{55356536-647E-4AC2-5C6C-94BE74543FAF}"/>
                </a:ext>
              </a:extLst>
            </p:cNvPr>
            <p:cNvGrpSpPr/>
            <p:nvPr/>
          </p:nvGrpSpPr>
          <p:grpSpPr>
            <a:xfrm>
              <a:off x="640837" y="1700853"/>
              <a:ext cx="3618619" cy="689526"/>
              <a:chOff x="647644" y="1692614"/>
              <a:chExt cx="3618619" cy="689526"/>
            </a:xfrm>
          </p:grpSpPr>
          <p:sp>
            <p:nvSpPr>
              <p:cNvPr id="49" name="Rectangle 48">
                <a:extLst>
                  <a:ext uri="{FF2B5EF4-FFF2-40B4-BE49-F238E27FC236}">
                    <a16:creationId xmlns:a16="http://schemas.microsoft.com/office/drawing/2014/main" id="{A35FC39C-DCD5-32E6-1060-23CEBDD5A8B5}"/>
                  </a:ext>
                </a:extLst>
              </p:cNvPr>
              <p:cNvSpPr/>
              <p:nvPr/>
            </p:nvSpPr>
            <p:spPr>
              <a:xfrm rot="5400000">
                <a:off x="2186965" y="302251"/>
                <a:ext cx="542894" cy="3474361"/>
              </a:xfrm>
              <a:prstGeom prst="rect">
                <a:avLst/>
              </a:prstGeom>
              <a:solidFill>
                <a:schemeClr val="accent3">
                  <a:alpha val="25098"/>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B8263E7C-00D4-9B9D-9547-1EEE6197F609}"/>
                  </a:ext>
                </a:extLst>
              </p:cNvPr>
              <p:cNvSpPr/>
              <p:nvPr/>
            </p:nvSpPr>
            <p:spPr>
              <a:xfrm>
                <a:off x="719847" y="1698963"/>
                <a:ext cx="3463047" cy="68093"/>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25BA6B9-90C2-CC5C-53C4-9596EF96FCDF}"/>
                  </a:ext>
                </a:extLst>
              </p:cNvPr>
              <p:cNvSpPr/>
              <p:nvPr/>
            </p:nvSpPr>
            <p:spPr>
              <a:xfrm rot="5400000">
                <a:off x="3963895" y="1995741"/>
                <a:ext cx="530891" cy="67495"/>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3C5110C3-32D0-9A7E-1797-70CA7EA6FF4E}"/>
                  </a:ext>
                </a:extLst>
              </p:cNvPr>
              <p:cNvSpPr/>
              <p:nvPr/>
            </p:nvSpPr>
            <p:spPr>
              <a:xfrm rot="5400000">
                <a:off x="645122" y="1701051"/>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66DF933C-B8C4-0E73-976D-89BD8C400637}"/>
                  </a:ext>
                </a:extLst>
              </p:cNvPr>
              <p:cNvSpPr/>
              <p:nvPr/>
            </p:nvSpPr>
            <p:spPr>
              <a:xfrm rot="5400000">
                <a:off x="645122" y="2297965"/>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C765CED6-8948-593C-8B67-A013AEAAF228}"/>
                  </a:ext>
                </a:extLst>
              </p:cNvPr>
              <p:cNvSpPr/>
              <p:nvPr/>
            </p:nvSpPr>
            <p:spPr>
              <a:xfrm rot="5400000">
                <a:off x="4179349" y="1695136"/>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7DEA128F-A885-FACD-CFF6-BF676E8653A2}"/>
                  </a:ext>
                </a:extLst>
              </p:cNvPr>
              <p:cNvSpPr/>
              <p:nvPr/>
            </p:nvSpPr>
            <p:spPr>
              <a:xfrm rot="5400000">
                <a:off x="4182524" y="2298400"/>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56615DF-18A5-BEAE-62C6-938FD6684D7B}"/>
                  </a:ext>
                </a:extLst>
              </p:cNvPr>
              <p:cNvSpPr/>
              <p:nvPr/>
            </p:nvSpPr>
            <p:spPr>
              <a:xfrm rot="5400000">
                <a:off x="416460" y="1998475"/>
                <a:ext cx="534657" cy="71099"/>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0625DBE-40C7-3CDA-11B0-5FE40317A7D5}"/>
                  </a:ext>
                </a:extLst>
              </p:cNvPr>
              <p:cNvSpPr/>
              <p:nvPr/>
            </p:nvSpPr>
            <p:spPr>
              <a:xfrm>
                <a:off x="723021" y="2310877"/>
                <a:ext cx="3463047" cy="68093"/>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grpSp>
            <p:nvGrpSpPr>
              <p:cNvPr id="55" name="Group 54">
                <a:extLst>
                  <a:ext uri="{FF2B5EF4-FFF2-40B4-BE49-F238E27FC236}">
                    <a16:creationId xmlns:a16="http://schemas.microsoft.com/office/drawing/2014/main" id="{1E7438D5-EF01-4E73-D6AC-991192F7C11F}"/>
                  </a:ext>
                </a:extLst>
              </p:cNvPr>
              <p:cNvGrpSpPr/>
              <p:nvPr/>
            </p:nvGrpSpPr>
            <p:grpSpPr>
              <a:xfrm>
                <a:off x="2280441" y="1766036"/>
                <a:ext cx="281857" cy="544844"/>
                <a:chOff x="2280441" y="1766036"/>
                <a:chExt cx="281857" cy="544844"/>
              </a:xfrm>
            </p:grpSpPr>
            <p:sp>
              <p:nvSpPr>
                <p:cNvPr id="38" name="Rectangle 37">
                  <a:extLst>
                    <a:ext uri="{FF2B5EF4-FFF2-40B4-BE49-F238E27FC236}">
                      <a16:creationId xmlns:a16="http://schemas.microsoft.com/office/drawing/2014/main" id="{1A236B02-DBEB-5B3D-9030-6D88C116DA83}"/>
                    </a:ext>
                  </a:extLst>
                </p:cNvPr>
                <p:cNvSpPr/>
                <p:nvPr/>
              </p:nvSpPr>
              <p:spPr>
                <a:xfrm rot="5400000">
                  <a:off x="2432789" y="1917657"/>
                  <a:ext cx="52219" cy="206799"/>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3812FCD8-3342-54D1-8952-89808B9F6AF7}"/>
                    </a:ext>
                  </a:extLst>
                </p:cNvPr>
                <p:cNvSpPr/>
                <p:nvPr/>
              </p:nvSpPr>
              <p:spPr>
                <a:xfrm rot="5400000">
                  <a:off x="2494557" y="1946804"/>
                  <a:ext cx="63433" cy="45856"/>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65477B15-8476-739F-AD5B-38DC3A3F9F0A}"/>
                    </a:ext>
                  </a:extLst>
                </p:cNvPr>
                <p:cNvSpPr/>
                <p:nvPr/>
              </p:nvSpPr>
              <p:spPr>
                <a:xfrm rot="5400000">
                  <a:off x="2365184" y="1858831"/>
                  <a:ext cx="48430" cy="206799"/>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C52500BB-C78B-3B31-5913-99FD4BD5DFC8}"/>
                    </a:ext>
                  </a:extLst>
                </p:cNvPr>
                <p:cNvSpPr/>
                <p:nvPr/>
              </p:nvSpPr>
              <p:spPr>
                <a:xfrm rot="5400000">
                  <a:off x="2278867" y="1980036"/>
                  <a:ext cx="68093" cy="64945"/>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3" name="Rectangle 42">
                  <a:extLst>
                    <a:ext uri="{FF2B5EF4-FFF2-40B4-BE49-F238E27FC236}">
                      <a16:creationId xmlns:a16="http://schemas.microsoft.com/office/drawing/2014/main" id="{47862053-EEE4-81AE-037E-1CF1D0E62CF1}"/>
                    </a:ext>
                  </a:extLst>
                </p:cNvPr>
                <p:cNvSpPr/>
                <p:nvPr/>
              </p:nvSpPr>
              <p:spPr>
                <a:xfrm rot="5400000">
                  <a:off x="2415761" y="2204898"/>
                  <a:ext cx="45719" cy="166246"/>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4" name="Rectangle 43">
                  <a:extLst>
                    <a:ext uri="{FF2B5EF4-FFF2-40B4-BE49-F238E27FC236}">
                      <a16:creationId xmlns:a16="http://schemas.microsoft.com/office/drawing/2014/main" id="{3762A6DA-AF6F-F399-9CF6-5F4564947989}"/>
                    </a:ext>
                  </a:extLst>
                </p:cNvPr>
                <p:cNvSpPr/>
                <p:nvPr/>
              </p:nvSpPr>
              <p:spPr>
                <a:xfrm rot="10800000">
                  <a:off x="2355966" y="2053130"/>
                  <a:ext cx="45719" cy="212030"/>
                </a:xfrm>
                <a:prstGeom prst="rect">
                  <a:avLst/>
                </a:prstGeom>
                <a:solidFill>
                  <a:srgbClr val="558ED5"/>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C2E05770-9D0A-619B-C050-028A63C2B0C9}"/>
                    </a:ext>
                  </a:extLst>
                </p:cNvPr>
                <p:cNvSpPr/>
                <p:nvPr/>
              </p:nvSpPr>
              <p:spPr>
                <a:xfrm rot="10800000">
                  <a:off x="2292523" y="2049727"/>
                  <a:ext cx="45719" cy="257980"/>
                </a:xfrm>
                <a:prstGeom prst="rect">
                  <a:avLst/>
                </a:prstGeom>
                <a:solidFill>
                  <a:srgbClr val="558ED5"/>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7" name="Rectangle 46">
                  <a:extLst>
                    <a:ext uri="{FF2B5EF4-FFF2-40B4-BE49-F238E27FC236}">
                      <a16:creationId xmlns:a16="http://schemas.microsoft.com/office/drawing/2014/main" id="{06BF7A65-50A4-F0AD-6AFE-FB387010FC11}"/>
                    </a:ext>
                  </a:extLst>
                </p:cNvPr>
                <p:cNvSpPr/>
                <p:nvPr/>
              </p:nvSpPr>
              <p:spPr>
                <a:xfrm rot="10800000">
                  <a:off x="2431275" y="1766036"/>
                  <a:ext cx="54380" cy="166015"/>
                </a:xfrm>
                <a:prstGeom prst="rect">
                  <a:avLst/>
                </a:prstGeom>
                <a:solidFill>
                  <a:srgbClr val="558ED5"/>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48" name="Rectangle 47">
                  <a:extLst>
                    <a:ext uri="{FF2B5EF4-FFF2-40B4-BE49-F238E27FC236}">
                      <a16:creationId xmlns:a16="http://schemas.microsoft.com/office/drawing/2014/main" id="{CF513407-497F-8EDA-EFB8-A018ADC8EAEA}"/>
                    </a:ext>
                  </a:extLst>
                </p:cNvPr>
                <p:cNvSpPr/>
                <p:nvPr/>
              </p:nvSpPr>
              <p:spPr>
                <a:xfrm rot="10800000">
                  <a:off x="2500446" y="1766667"/>
                  <a:ext cx="54380" cy="166015"/>
                </a:xfrm>
                <a:prstGeom prst="rect">
                  <a:avLst/>
                </a:prstGeom>
                <a:solidFill>
                  <a:srgbClr val="558ED5"/>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grpSp>
        </p:grpSp>
        <p:grpSp>
          <p:nvGrpSpPr>
            <p:cNvPr id="57" name="Group 56">
              <a:extLst>
                <a:ext uri="{FF2B5EF4-FFF2-40B4-BE49-F238E27FC236}">
                  <a16:creationId xmlns:a16="http://schemas.microsoft.com/office/drawing/2014/main" id="{87F914A7-F7FA-2253-6042-866C43BECD53}"/>
                </a:ext>
              </a:extLst>
            </p:cNvPr>
            <p:cNvGrpSpPr/>
            <p:nvPr/>
          </p:nvGrpSpPr>
          <p:grpSpPr>
            <a:xfrm>
              <a:off x="650363" y="3033711"/>
              <a:ext cx="4173312" cy="702226"/>
              <a:chOff x="650363" y="3033711"/>
              <a:chExt cx="4173312" cy="702226"/>
            </a:xfrm>
          </p:grpSpPr>
          <p:sp>
            <p:nvSpPr>
              <p:cNvPr id="5" name="Rectangle 4">
                <a:extLst>
                  <a:ext uri="{FF2B5EF4-FFF2-40B4-BE49-F238E27FC236}">
                    <a16:creationId xmlns:a16="http://schemas.microsoft.com/office/drawing/2014/main" id="{43950B3B-F122-8798-8D35-D9EE36A4DA82}"/>
                  </a:ext>
                </a:extLst>
              </p:cNvPr>
              <p:cNvSpPr/>
              <p:nvPr/>
            </p:nvSpPr>
            <p:spPr>
              <a:xfrm>
                <a:off x="827653" y="3038331"/>
                <a:ext cx="3938022" cy="68093"/>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3CABF850-D44E-F998-0F18-238C8A1A2FBA}"/>
                  </a:ext>
                </a:extLst>
              </p:cNvPr>
              <p:cNvSpPr/>
              <p:nvPr/>
            </p:nvSpPr>
            <p:spPr>
              <a:xfrm>
                <a:off x="826987" y="3669572"/>
                <a:ext cx="3941864" cy="66365"/>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41F38ED9-DE64-3F35-7CA6-9510584E89DD}"/>
                  </a:ext>
                </a:extLst>
              </p:cNvPr>
              <p:cNvSpPr/>
              <p:nvPr/>
            </p:nvSpPr>
            <p:spPr>
              <a:xfrm rot="5400000">
                <a:off x="498890" y="3363455"/>
                <a:ext cx="369253" cy="66307"/>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886E9B18-F86D-099D-B432-7CD53F477949}"/>
                  </a:ext>
                </a:extLst>
              </p:cNvPr>
              <p:cNvSpPr/>
              <p:nvPr/>
            </p:nvSpPr>
            <p:spPr>
              <a:xfrm rot="5400000">
                <a:off x="640841" y="3143458"/>
                <a:ext cx="86264" cy="66308"/>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4F076998-57A0-B10E-79D8-F83D7B06EA84}"/>
                  </a:ext>
                </a:extLst>
              </p:cNvPr>
              <p:cNvSpPr/>
              <p:nvPr/>
            </p:nvSpPr>
            <p:spPr>
              <a:xfrm rot="5400000">
                <a:off x="4500229" y="3351672"/>
                <a:ext cx="563149" cy="66306"/>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0" name="Rectangle 49">
                <a:extLst>
                  <a:ext uri="{FF2B5EF4-FFF2-40B4-BE49-F238E27FC236}">
                    <a16:creationId xmlns:a16="http://schemas.microsoft.com/office/drawing/2014/main" id="{D3B812AF-16E9-89CA-DAC8-1CBC3A783056}"/>
                  </a:ext>
                </a:extLst>
              </p:cNvPr>
              <p:cNvSpPr/>
              <p:nvPr/>
            </p:nvSpPr>
            <p:spPr>
              <a:xfrm rot="5400000">
                <a:off x="2457803" y="1359634"/>
                <a:ext cx="564255" cy="4051487"/>
              </a:xfrm>
              <a:prstGeom prst="rect">
                <a:avLst/>
              </a:prstGeom>
              <a:solidFill>
                <a:schemeClr val="accent3">
                  <a:alpha val="25098"/>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0E5E9CAC-6CC3-E228-5956-7B1E71B343D5}"/>
                  </a:ext>
                </a:extLst>
              </p:cNvPr>
              <p:cNvSpPr/>
              <p:nvPr/>
            </p:nvSpPr>
            <p:spPr>
              <a:xfrm rot="5400000">
                <a:off x="760650" y="3036915"/>
                <a:ext cx="66364" cy="66308"/>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E5FB48D3-AFD2-FB44-3F1D-98C35F245223}"/>
                  </a:ext>
                </a:extLst>
              </p:cNvPr>
              <p:cNvSpPr/>
              <p:nvPr/>
            </p:nvSpPr>
            <p:spPr>
              <a:xfrm rot="2796906">
                <a:off x="693058" y="3048351"/>
                <a:ext cx="99240" cy="154336"/>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dirty="0"/>
              </a:p>
            </p:txBody>
          </p:sp>
          <p:grpSp>
            <p:nvGrpSpPr>
              <p:cNvPr id="36" name="Group 35">
                <a:extLst>
                  <a:ext uri="{FF2B5EF4-FFF2-40B4-BE49-F238E27FC236}">
                    <a16:creationId xmlns:a16="http://schemas.microsoft.com/office/drawing/2014/main" id="{144D1859-A5CD-79BF-6385-F8C474CD230C}"/>
                  </a:ext>
                </a:extLst>
              </p:cNvPr>
              <p:cNvGrpSpPr/>
              <p:nvPr/>
            </p:nvGrpSpPr>
            <p:grpSpPr>
              <a:xfrm rot="16200000">
                <a:off x="662151" y="3557472"/>
                <a:ext cx="169817" cy="186034"/>
                <a:chOff x="809569" y="3189287"/>
                <a:chExt cx="169817" cy="186034"/>
              </a:xfrm>
            </p:grpSpPr>
            <p:sp>
              <p:nvSpPr>
                <p:cNvPr id="34" name="Rectangle 33">
                  <a:extLst>
                    <a:ext uri="{FF2B5EF4-FFF2-40B4-BE49-F238E27FC236}">
                      <a16:creationId xmlns:a16="http://schemas.microsoft.com/office/drawing/2014/main" id="{806621E3-5F2A-4667-A232-C9EC4492565E}"/>
                    </a:ext>
                  </a:extLst>
                </p:cNvPr>
                <p:cNvSpPr/>
                <p:nvPr/>
              </p:nvSpPr>
              <p:spPr>
                <a:xfrm rot="5400000">
                  <a:off x="913050" y="3189315"/>
                  <a:ext cx="66364" cy="66308"/>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655FAEBA-5676-CF25-B801-F0E8DE883716}"/>
                    </a:ext>
                  </a:extLst>
                </p:cNvPr>
                <p:cNvSpPr/>
                <p:nvPr/>
              </p:nvSpPr>
              <p:spPr>
                <a:xfrm rot="5400000">
                  <a:off x="799591" y="3299035"/>
                  <a:ext cx="86264" cy="66308"/>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3" name="Rectangle 32">
                  <a:extLst>
                    <a:ext uri="{FF2B5EF4-FFF2-40B4-BE49-F238E27FC236}">
                      <a16:creationId xmlns:a16="http://schemas.microsoft.com/office/drawing/2014/main" id="{89E6137E-47FC-69F6-3A3A-FE05DC7432F2}"/>
                    </a:ext>
                  </a:extLst>
                </p:cNvPr>
                <p:cNvSpPr/>
                <p:nvPr/>
              </p:nvSpPr>
              <p:spPr>
                <a:xfrm rot="2796906">
                  <a:off x="845458" y="3200751"/>
                  <a:ext cx="99240" cy="154336"/>
                </a:xfrm>
                <a:prstGeom prst="rect">
                  <a:avLst/>
                </a:prstGeom>
                <a:solidFill>
                  <a:srgbClr val="E46C0A"/>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dirty="0"/>
                </a:p>
              </p:txBody>
            </p:sp>
          </p:grpSp>
          <p:sp>
            <p:nvSpPr>
              <p:cNvPr id="24" name="Rectangle 23">
                <a:extLst>
                  <a:ext uri="{FF2B5EF4-FFF2-40B4-BE49-F238E27FC236}">
                    <a16:creationId xmlns:a16="http://schemas.microsoft.com/office/drawing/2014/main" id="{37C838B5-61B5-DF16-4249-3A9D4EE2B329}"/>
                  </a:ext>
                </a:extLst>
              </p:cNvPr>
              <p:cNvSpPr/>
              <p:nvPr/>
            </p:nvSpPr>
            <p:spPr>
              <a:xfrm rot="5400000">
                <a:off x="4739936" y="3652197"/>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51CD5719-173E-E2BF-7ABD-33023711FA7B}"/>
                  </a:ext>
                </a:extLst>
              </p:cNvPr>
              <p:cNvSpPr/>
              <p:nvPr/>
            </p:nvSpPr>
            <p:spPr>
              <a:xfrm rot="5400000">
                <a:off x="4739936" y="3036233"/>
                <a:ext cx="86262" cy="81217"/>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1" name="Rectangle 50">
                <a:extLst>
                  <a:ext uri="{FF2B5EF4-FFF2-40B4-BE49-F238E27FC236}">
                    <a16:creationId xmlns:a16="http://schemas.microsoft.com/office/drawing/2014/main" id="{33F622D0-EAA1-AB83-0BCA-3F76C24C0599}"/>
                  </a:ext>
                </a:extLst>
              </p:cNvPr>
              <p:cNvSpPr/>
              <p:nvPr/>
            </p:nvSpPr>
            <p:spPr>
              <a:xfrm rot="5400000">
                <a:off x="1650620" y="3366235"/>
                <a:ext cx="444551" cy="66306"/>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2" name="Rectangle 51">
                <a:extLst>
                  <a:ext uri="{FF2B5EF4-FFF2-40B4-BE49-F238E27FC236}">
                    <a16:creationId xmlns:a16="http://schemas.microsoft.com/office/drawing/2014/main" id="{FED40964-9AD6-3334-98BA-136188BC4DEC}"/>
                  </a:ext>
                </a:extLst>
              </p:cNvPr>
              <p:cNvSpPr/>
              <p:nvPr/>
            </p:nvSpPr>
            <p:spPr>
              <a:xfrm rot="5400000">
                <a:off x="1796771" y="3452244"/>
                <a:ext cx="284218" cy="54626"/>
              </a:xfrm>
              <a:prstGeom prst="rect">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3" name="Rectangle 52">
                <a:extLst>
                  <a:ext uri="{FF2B5EF4-FFF2-40B4-BE49-F238E27FC236}">
                    <a16:creationId xmlns:a16="http://schemas.microsoft.com/office/drawing/2014/main" id="{AE1F98A0-9357-0110-5618-D5918986CCA9}"/>
                  </a:ext>
                </a:extLst>
              </p:cNvPr>
              <p:cNvSpPr/>
              <p:nvPr/>
            </p:nvSpPr>
            <p:spPr>
              <a:xfrm rot="5400000">
                <a:off x="1832561" y="3040890"/>
                <a:ext cx="140810" cy="126451"/>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4" name="Rectangle 53">
                <a:extLst>
                  <a:ext uri="{FF2B5EF4-FFF2-40B4-BE49-F238E27FC236}">
                    <a16:creationId xmlns:a16="http://schemas.microsoft.com/office/drawing/2014/main" id="{454124B0-650B-CB0B-EF54-61237E8AD56B}"/>
                  </a:ext>
                </a:extLst>
              </p:cNvPr>
              <p:cNvSpPr/>
              <p:nvPr/>
            </p:nvSpPr>
            <p:spPr>
              <a:xfrm rot="5400000">
                <a:off x="1848441" y="3611807"/>
                <a:ext cx="120733" cy="126451"/>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grpSp>
        <p:sp>
          <p:nvSpPr>
            <p:cNvPr id="58" name="Rectangle 57">
              <a:extLst>
                <a:ext uri="{FF2B5EF4-FFF2-40B4-BE49-F238E27FC236}">
                  <a16:creationId xmlns:a16="http://schemas.microsoft.com/office/drawing/2014/main" id="{95B34C74-E514-4564-2323-F63113F4A6A4}"/>
                </a:ext>
              </a:extLst>
            </p:cNvPr>
            <p:cNvSpPr/>
            <p:nvPr/>
          </p:nvSpPr>
          <p:spPr>
            <a:xfrm rot="5400000">
              <a:off x="4760088" y="2068306"/>
              <a:ext cx="45957" cy="89936"/>
            </a:xfrm>
            <a:prstGeom prst="rect">
              <a:avLst/>
            </a:prstGeom>
            <a:solidFill>
              <a:schemeClr val="accent6">
                <a:lumMod val="75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59" name="Rectangle 58">
              <a:extLst>
                <a:ext uri="{FF2B5EF4-FFF2-40B4-BE49-F238E27FC236}">
                  <a16:creationId xmlns:a16="http://schemas.microsoft.com/office/drawing/2014/main" id="{328F7600-FB84-C763-4C1D-D61020847058}"/>
                </a:ext>
              </a:extLst>
            </p:cNvPr>
            <p:cNvSpPr/>
            <p:nvPr/>
          </p:nvSpPr>
          <p:spPr>
            <a:xfrm rot="5400000">
              <a:off x="4760088" y="1815718"/>
              <a:ext cx="45957" cy="89936"/>
            </a:xfrm>
            <a:prstGeom prst="rect">
              <a:avLst/>
            </a:prstGeom>
            <a:solidFill>
              <a:srgbClr val="558ED5"/>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60" name="Rectangle 59">
              <a:extLst>
                <a:ext uri="{FF2B5EF4-FFF2-40B4-BE49-F238E27FC236}">
                  <a16:creationId xmlns:a16="http://schemas.microsoft.com/office/drawing/2014/main" id="{70794C9F-AE39-9106-8AB9-C198C3F38D0A}"/>
                </a:ext>
              </a:extLst>
            </p:cNvPr>
            <p:cNvSpPr/>
            <p:nvPr/>
          </p:nvSpPr>
          <p:spPr>
            <a:xfrm rot="5400000">
              <a:off x="4760088" y="1939540"/>
              <a:ext cx="45957" cy="89936"/>
            </a:xfrm>
            <a:prstGeom prst="rect">
              <a:avLst/>
            </a:prstGeom>
            <a:solidFill>
              <a:srgbClr val="9BBB59">
                <a:alpha val="30196"/>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grpSp>
      <p:sp>
        <p:nvSpPr>
          <p:cNvPr id="63" name="TextBox 62">
            <a:extLst>
              <a:ext uri="{FF2B5EF4-FFF2-40B4-BE49-F238E27FC236}">
                <a16:creationId xmlns:a16="http://schemas.microsoft.com/office/drawing/2014/main" id="{1BDD8601-16B5-3F49-D475-CC8FDCCA2C7A}"/>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164585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59AD-1745-7244-6894-51A3749C7E67}"/>
              </a:ext>
            </a:extLst>
          </p:cNvPr>
          <p:cNvSpPr>
            <a:spLocks noGrp="1"/>
          </p:cNvSpPr>
          <p:nvPr>
            <p:ph type="title"/>
          </p:nvPr>
        </p:nvSpPr>
        <p:spPr/>
        <p:txBody>
          <a:bodyPr/>
          <a:lstStyle/>
          <a:p>
            <a:r>
              <a:rPr lang="en-CA" dirty="0"/>
              <a:t>Why?</a:t>
            </a:r>
          </a:p>
        </p:txBody>
      </p:sp>
      <p:pic>
        <p:nvPicPr>
          <p:cNvPr id="1026" name="Picture 2" descr="Roof Wind Damage: Identification Guide (With Pictures)">
            <a:extLst>
              <a:ext uri="{FF2B5EF4-FFF2-40B4-BE49-F238E27FC236}">
                <a16:creationId xmlns:a16="http://schemas.microsoft.com/office/drawing/2014/main" id="{D0B8FF73-8281-561F-54FA-AB44A9DBC8A7}"/>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8244" r="18244"/>
          <a:stretch>
            <a:fillRect/>
          </a:stretch>
        </p:blipFill>
        <p:spPr bwMode="auto">
          <a:xfrm>
            <a:off x="954008" y="2002941"/>
            <a:ext cx="5141992" cy="4046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 Design For Roofing: Misconceptions and consequences - Construction  Canada">
            <a:extLst>
              <a:ext uri="{FF2B5EF4-FFF2-40B4-BE49-F238E27FC236}">
                <a16:creationId xmlns:a16="http://schemas.microsoft.com/office/drawing/2014/main" id="{04F067FF-3204-8065-FFE9-E428B79EF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711" y="1999880"/>
            <a:ext cx="5399599" cy="4049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9E5719-99BE-C3B7-FA16-5B50862F9242}"/>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261794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EA952-D571-C13E-C568-BAA02091A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D4228-3168-4343-6989-30711CF04B7C}"/>
              </a:ext>
            </a:extLst>
          </p:cNvPr>
          <p:cNvSpPr>
            <a:spLocks noGrp="1"/>
          </p:cNvSpPr>
          <p:nvPr>
            <p:ph type="title"/>
          </p:nvPr>
        </p:nvSpPr>
        <p:spPr/>
        <p:txBody>
          <a:bodyPr/>
          <a:lstStyle/>
          <a:p>
            <a:r>
              <a:rPr lang="en-CA" dirty="0"/>
              <a:t>Our Professional Responsibility</a:t>
            </a:r>
          </a:p>
        </p:txBody>
      </p:sp>
      <p:pic>
        <p:nvPicPr>
          <p:cNvPr id="3" name="Picture 2" descr="Fania Roofing | Vented Roof Systems Perform in Extreme Wind, Keeping  Commercial Roofs in Place |">
            <a:extLst>
              <a:ext uri="{FF2B5EF4-FFF2-40B4-BE49-F238E27FC236}">
                <a16:creationId xmlns:a16="http://schemas.microsoft.com/office/drawing/2014/main" id="{5C4600BF-E1DC-2EA6-F821-04D88A1492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95120" y="1667112"/>
            <a:ext cx="5407916" cy="352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oof Torn Off From Inside">
            <a:extLst>
              <a:ext uri="{FF2B5EF4-FFF2-40B4-BE49-F238E27FC236}">
                <a16:creationId xmlns:a16="http://schemas.microsoft.com/office/drawing/2014/main" id="{14251C80-05F5-0C9C-C148-AAE3FED2FF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05546" y="2186186"/>
            <a:ext cx="6124177" cy="30620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79614C-D033-2D96-50F9-D33CBB967318}"/>
              </a:ext>
            </a:extLst>
          </p:cNvPr>
          <p:cNvSpPr txBox="1"/>
          <p:nvPr/>
        </p:nvSpPr>
        <p:spPr>
          <a:xfrm>
            <a:off x="0" y="6441043"/>
            <a:ext cx="34575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Sameer Hasham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shasham@rjc.ca </a:t>
            </a:r>
          </a:p>
        </p:txBody>
      </p:sp>
    </p:spTree>
    <p:extLst>
      <p:ext uri="{BB962C8B-B14F-4D97-AF65-F5344CB8AC3E}">
        <p14:creationId xmlns:p14="http://schemas.microsoft.com/office/powerpoint/2010/main" val="308934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CA" dirty="0"/>
            </a:br>
            <a:br>
              <a:rPr lang="en-CA" dirty="0"/>
            </a:br>
            <a:br>
              <a:rPr lang="en-CA" dirty="0"/>
            </a:br>
            <a:br>
              <a:rPr lang="en-CA" dirty="0"/>
            </a:br>
            <a:r>
              <a:rPr lang="en-CA" dirty="0"/>
              <a:t>Questions?</a:t>
            </a:r>
          </a:p>
        </p:txBody>
      </p:sp>
    </p:spTree>
    <p:extLst>
      <p:ext uri="{BB962C8B-B14F-4D97-AF65-F5344CB8AC3E}">
        <p14:creationId xmlns:p14="http://schemas.microsoft.com/office/powerpoint/2010/main" val="2364533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B3B3-F39D-1962-E25F-EB0522E03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DAEFD-573A-4D60-553C-92077E155821}"/>
              </a:ext>
            </a:extLst>
          </p:cNvPr>
          <p:cNvSpPr>
            <a:spLocks noGrp="1"/>
          </p:cNvSpPr>
          <p:nvPr>
            <p:ph type="title"/>
          </p:nvPr>
        </p:nvSpPr>
        <p:spPr>
          <a:xfrm>
            <a:off x="709383" y="1139690"/>
            <a:ext cx="9163822" cy="2289310"/>
          </a:xfrm>
        </p:spPr>
        <p:txBody>
          <a:bodyPr/>
          <a:lstStyle/>
          <a:p>
            <a:r>
              <a:rPr lang="en-CA" sz="6000" dirty="0"/>
              <a:t>The Why</a:t>
            </a:r>
            <a:br>
              <a:rPr lang="en-CA" dirty="0"/>
            </a:br>
            <a:br>
              <a:rPr lang="en-CA" dirty="0"/>
            </a:br>
            <a:r>
              <a:rPr lang="en-CA" dirty="0"/>
              <a:t>Why do we care about the building code and wind load requirements ?</a:t>
            </a:r>
          </a:p>
        </p:txBody>
      </p:sp>
    </p:spTree>
    <p:extLst>
      <p:ext uri="{BB962C8B-B14F-4D97-AF65-F5344CB8AC3E}">
        <p14:creationId xmlns:p14="http://schemas.microsoft.com/office/powerpoint/2010/main" val="304183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4AFC7-8134-7C0E-2CD9-A3B2BF0D8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14C05-3085-EB31-0A7F-59DC60E7D938}"/>
              </a:ext>
            </a:extLst>
          </p:cNvPr>
          <p:cNvSpPr>
            <a:spLocks noGrp="1"/>
          </p:cNvSpPr>
          <p:nvPr>
            <p:ph type="title"/>
          </p:nvPr>
        </p:nvSpPr>
        <p:spPr>
          <a:xfrm>
            <a:off x="838200" y="383324"/>
            <a:ext cx="10515600" cy="971662"/>
          </a:xfrm>
        </p:spPr>
        <p:txBody>
          <a:bodyPr/>
          <a:lstStyle/>
          <a:p>
            <a:r>
              <a:rPr lang="en-CA" dirty="0"/>
              <a:t>The Why | Why do we care?</a:t>
            </a:r>
          </a:p>
        </p:txBody>
      </p:sp>
      <p:pic>
        <p:nvPicPr>
          <p:cNvPr id="4" name="Picture 3">
            <a:extLst>
              <a:ext uri="{FF2B5EF4-FFF2-40B4-BE49-F238E27FC236}">
                <a16:creationId xmlns:a16="http://schemas.microsoft.com/office/drawing/2014/main" id="{DACEB94D-1E00-F51A-1919-051BC5F70ADE}"/>
              </a:ext>
            </a:extLst>
          </p:cNvPr>
          <p:cNvPicPr>
            <a:picLocks noChangeAspect="1"/>
          </p:cNvPicPr>
          <p:nvPr/>
        </p:nvPicPr>
        <p:blipFill>
          <a:blip r:embed="rId3"/>
          <a:stretch>
            <a:fillRect/>
          </a:stretch>
        </p:blipFill>
        <p:spPr>
          <a:xfrm>
            <a:off x="933451" y="2666623"/>
            <a:ext cx="2845306" cy="3744889"/>
          </a:xfrm>
          <a:prstGeom prst="rect">
            <a:avLst/>
          </a:prstGeom>
        </p:spPr>
      </p:pic>
      <p:pic>
        <p:nvPicPr>
          <p:cNvPr id="5" name="Picture 4">
            <a:extLst>
              <a:ext uri="{FF2B5EF4-FFF2-40B4-BE49-F238E27FC236}">
                <a16:creationId xmlns:a16="http://schemas.microsoft.com/office/drawing/2014/main" id="{56D7771F-983D-8421-1F9A-ADA7CB35505C}"/>
              </a:ext>
            </a:extLst>
          </p:cNvPr>
          <p:cNvPicPr>
            <a:picLocks noChangeAspect="1"/>
          </p:cNvPicPr>
          <p:nvPr/>
        </p:nvPicPr>
        <p:blipFill>
          <a:blip r:embed="rId4"/>
          <a:stretch>
            <a:fillRect/>
          </a:stretch>
        </p:blipFill>
        <p:spPr>
          <a:xfrm>
            <a:off x="4498426" y="2536825"/>
            <a:ext cx="2845306" cy="3741314"/>
          </a:xfrm>
          <a:prstGeom prst="rect">
            <a:avLst/>
          </a:prstGeom>
          <a:ln>
            <a:solidFill>
              <a:schemeClr val="tx1"/>
            </a:solidFill>
          </a:ln>
        </p:spPr>
      </p:pic>
      <p:sp>
        <p:nvSpPr>
          <p:cNvPr id="8" name="Text Placeholder 2">
            <a:extLst>
              <a:ext uri="{FF2B5EF4-FFF2-40B4-BE49-F238E27FC236}">
                <a16:creationId xmlns:a16="http://schemas.microsoft.com/office/drawing/2014/main" id="{33728993-DAE9-60F5-9E21-AC445AABF891}"/>
              </a:ext>
            </a:extLst>
          </p:cNvPr>
          <p:cNvSpPr>
            <a:spLocks noGrp="1"/>
          </p:cNvSpPr>
          <p:nvPr>
            <p:ph type="body" sz="quarter" idx="10"/>
          </p:nvPr>
        </p:nvSpPr>
        <p:spPr>
          <a:xfrm>
            <a:off x="933451" y="1955959"/>
            <a:ext cx="10828867" cy="685641"/>
          </a:xfrm>
        </p:spPr>
        <p:txBody>
          <a:bodyPr/>
          <a:lstStyle/>
          <a:p>
            <a:pPr marL="457200" indent="-457200">
              <a:buFont typeface="+mj-lt"/>
              <a:buAutoNum type="arabicPeriod"/>
            </a:pPr>
            <a:r>
              <a:rPr lang="en-CA" dirty="0"/>
              <a:t>Because we have to…it’s the law!    </a:t>
            </a:r>
          </a:p>
          <a:p>
            <a:pPr marL="0" indent="0">
              <a:buNone/>
            </a:pPr>
            <a:endParaRPr lang="en-CA" dirty="0"/>
          </a:p>
          <a:p>
            <a:pPr marL="0" indent="0">
              <a:buNone/>
            </a:pPr>
            <a:endParaRPr lang="en-CA" dirty="0"/>
          </a:p>
          <a:p>
            <a:pPr marL="457200" indent="-457200">
              <a:buFont typeface="+mj-lt"/>
              <a:buAutoNum type="arabicPeriod" startAt="3"/>
            </a:pPr>
            <a:endParaRPr lang="en-CA" dirty="0"/>
          </a:p>
          <a:p>
            <a:pPr marL="1714500" lvl="3" indent="-457200">
              <a:buAutoNum type="arabicPeriod" startAt="3"/>
            </a:pPr>
            <a:endParaRPr lang="en-CA" dirty="0"/>
          </a:p>
          <a:p>
            <a:pPr marL="457200" indent="-457200">
              <a:buAutoNum type="arabicPeriod" startAt="3"/>
            </a:pPr>
            <a:endParaRPr lang="en-CA" dirty="0"/>
          </a:p>
          <a:p>
            <a:pPr marL="457200" indent="-457200">
              <a:buFont typeface="+mj-lt"/>
              <a:buAutoNum type="arabicPeriod"/>
            </a:pPr>
            <a:endParaRPr lang="en-CA" dirty="0"/>
          </a:p>
          <a:p>
            <a:pPr marL="457200" indent="-457200">
              <a:buFont typeface="+mj-lt"/>
              <a:buAutoNum type="arabicPeriod"/>
            </a:pPr>
            <a:endParaRPr lang="en-CA" dirty="0"/>
          </a:p>
        </p:txBody>
      </p:sp>
      <p:pic>
        <p:nvPicPr>
          <p:cNvPr id="11" name="Picture 10">
            <a:extLst>
              <a:ext uri="{FF2B5EF4-FFF2-40B4-BE49-F238E27FC236}">
                <a16:creationId xmlns:a16="http://schemas.microsoft.com/office/drawing/2014/main" id="{9A084A65-0731-CDEB-7B7F-AC32855501AF}"/>
              </a:ext>
            </a:extLst>
          </p:cNvPr>
          <p:cNvPicPr>
            <a:picLocks noChangeAspect="1"/>
          </p:cNvPicPr>
          <p:nvPr/>
        </p:nvPicPr>
        <p:blipFill>
          <a:blip r:embed="rId5"/>
          <a:stretch>
            <a:fillRect/>
          </a:stretch>
        </p:blipFill>
        <p:spPr>
          <a:xfrm>
            <a:off x="7858503" y="2536825"/>
            <a:ext cx="3495297" cy="3505200"/>
          </a:xfrm>
          <a:prstGeom prst="rect">
            <a:avLst/>
          </a:prstGeom>
        </p:spPr>
      </p:pic>
      <p:sp>
        <p:nvSpPr>
          <p:cNvPr id="6" name="TextBox 5">
            <a:extLst>
              <a:ext uri="{FF2B5EF4-FFF2-40B4-BE49-F238E27FC236}">
                <a16:creationId xmlns:a16="http://schemas.microsoft.com/office/drawing/2014/main" id="{2D445FF9-F663-5276-8CDA-D9BC1C50A301}"/>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339949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4"/>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2B510-A6A3-EEE2-B452-5EB8A9B1D0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37250E-6A6C-5010-F0DB-3AE12D145697}"/>
              </a:ext>
            </a:extLst>
          </p:cNvPr>
          <p:cNvPicPr>
            <a:picLocks noChangeAspect="1"/>
          </p:cNvPicPr>
          <p:nvPr/>
        </p:nvPicPr>
        <p:blipFill>
          <a:blip r:embed="rId3"/>
          <a:stretch>
            <a:fillRect/>
          </a:stretch>
        </p:blipFill>
        <p:spPr>
          <a:xfrm>
            <a:off x="500123" y="1806846"/>
            <a:ext cx="5399108" cy="4929621"/>
          </a:xfrm>
          <a:prstGeom prst="rect">
            <a:avLst/>
          </a:prstGeom>
        </p:spPr>
      </p:pic>
      <p:sp>
        <p:nvSpPr>
          <p:cNvPr id="2" name="Title 1">
            <a:extLst>
              <a:ext uri="{FF2B5EF4-FFF2-40B4-BE49-F238E27FC236}">
                <a16:creationId xmlns:a16="http://schemas.microsoft.com/office/drawing/2014/main" id="{BF249279-7B2D-4430-47C5-AACD983E94E3}"/>
              </a:ext>
            </a:extLst>
          </p:cNvPr>
          <p:cNvSpPr>
            <a:spLocks noGrp="1"/>
          </p:cNvSpPr>
          <p:nvPr>
            <p:ph type="title"/>
          </p:nvPr>
        </p:nvSpPr>
        <p:spPr>
          <a:xfrm>
            <a:off x="838200" y="354551"/>
            <a:ext cx="10515600" cy="991649"/>
          </a:xfrm>
        </p:spPr>
        <p:txBody>
          <a:bodyPr/>
          <a:lstStyle/>
          <a:p>
            <a:r>
              <a:rPr lang="en-CA" dirty="0"/>
              <a:t>The Why | The Parts of the Building Code</a:t>
            </a:r>
          </a:p>
        </p:txBody>
      </p:sp>
      <p:pic>
        <p:nvPicPr>
          <p:cNvPr id="6" name="Picture 5">
            <a:extLst>
              <a:ext uri="{FF2B5EF4-FFF2-40B4-BE49-F238E27FC236}">
                <a16:creationId xmlns:a16="http://schemas.microsoft.com/office/drawing/2014/main" id="{2CA0F7C9-EDE5-4E2F-798F-C5040F5A1999}"/>
              </a:ext>
            </a:extLst>
          </p:cNvPr>
          <p:cNvPicPr>
            <a:picLocks noChangeAspect="1"/>
          </p:cNvPicPr>
          <p:nvPr/>
        </p:nvPicPr>
        <p:blipFill>
          <a:blip r:embed="rId4"/>
          <a:stretch>
            <a:fillRect/>
          </a:stretch>
        </p:blipFill>
        <p:spPr>
          <a:xfrm>
            <a:off x="5840753" y="1929853"/>
            <a:ext cx="6227826" cy="437835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B346BFD-7C48-44B8-59B5-BDEBFE33295E}"/>
                  </a:ext>
                </a:extLst>
              </p14:cNvPr>
              <p14:cNvContentPartPr/>
              <p14:nvPr/>
            </p14:nvContentPartPr>
            <p14:xfrm>
              <a:off x="6163869" y="2667871"/>
              <a:ext cx="4565863" cy="48010"/>
            </p14:xfrm>
          </p:contentPart>
        </mc:Choice>
        <mc:Fallback xmlns="">
          <p:pic>
            <p:nvPicPr>
              <p:cNvPr id="12" name="Ink 11">
                <a:extLst>
                  <a:ext uri="{FF2B5EF4-FFF2-40B4-BE49-F238E27FC236}">
                    <a16:creationId xmlns:a16="http://schemas.microsoft.com/office/drawing/2014/main" id="{EB346BFD-7C48-44B8-59B5-BDEBFE33295E}"/>
                  </a:ext>
                </a:extLst>
              </p:cNvPr>
              <p:cNvPicPr/>
              <p:nvPr/>
            </p:nvPicPr>
            <p:blipFill>
              <a:blip r:embed="rId6"/>
              <a:stretch>
                <a:fillRect/>
              </a:stretch>
            </p:blipFill>
            <p:spPr>
              <a:xfrm>
                <a:off x="6109873" y="2559578"/>
                <a:ext cx="4673494" cy="2642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33FF2B6F-E9B9-C574-9C37-52A0A5ACF10B}"/>
                  </a:ext>
                </a:extLst>
              </p14:cNvPr>
              <p14:cNvContentPartPr/>
              <p14:nvPr/>
            </p14:nvContentPartPr>
            <p14:xfrm>
              <a:off x="6163869" y="2822590"/>
              <a:ext cx="2465844" cy="45719"/>
            </p14:xfrm>
          </p:contentPart>
        </mc:Choice>
        <mc:Fallback xmlns="">
          <p:pic>
            <p:nvPicPr>
              <p:cNvPr id="13" name="Ink 12">
                <a:extLst>
                  <a:ext uri="{FF2B5EF4-FFF2-40B4-BE49-F238E27FC236}">
                    <a16:creationId xmlns:a16="http://schemas.microsoft.com/office/drawing/2014/main" id="{33FF2B6F-E9B9-C574-9C37-52A0A5ACF10B}"/>
                  </a:ext>
                </a:extLst>
              </p:cNvPr>
              <p:cNvPicPr/>
              <p:nvPr/>
            </p:nvPicPr>
            <p:blipFill>
              <a:blip r:embed="rId8"/>
              <a:stretch>
                <a:fillRect/>
              </a:stretch>
            </p:blipFill>
            <p:spPr>
              <a:xfrm>
                <a:off x="6109865" y="2713735"/>
                <a:ext cx="2573493"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19F42F0-79DF-888A-A675-9E4D5C1C81E7}"/>
                  </a:ext>
                </a:extLst>
              </p14:cNvPr>
              <p14:cNvContentPartPr/>
              <p14:nvPr/>
            </p14:nvContentPartPr>
            <p14:xfrm>
              <a:off x="6163870" y="3073123"/>
              <a:ext cx="2864384" cy="45719"/>
            </p14:xfrm>
          </p:contentPart>
        </mc:Choice>
        <mc:Fallback xmlns="">
          <p:pic>
            <p:nvPicPr>
              <p:cNvPr id="14" name="Ink 13">
                <a:extLst>
                  <a:ext uri="{FF2B5EF4-FFF2-40B4-BE49-F238E27FC236}">
                    <a16:creationId xmlns:a16="http://schemas.microsoft.com/office/drawing/2014/main" id="{B19F42F0-79DF-888A-A675-9E4D5C1C81E7}"/>
                  </a:ext>
                </a:extLst>
              </p:cNvPr>
              <p:cNvPicPr/>
              <p:nvPr/>
            </p:nvPicPr>
            <p:blipFill>
              <a:blip r:embed="rId10"/>
              <a:stretch>
                <a:fillRect/>
              </a:stretch>
            </p:blipFill>
            <p:spPr>
              <a:xfrm>
                <a:off x="6109873" y="-10642577"/>
                <a:ext cx="2972019"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E41022C1-FAFD-10D2-56E7-187854A0FB9E}"/>
                  </a:ext>
                </a:extLst>
              </p14:cNvPr>
              <p14:cNvContentPartPr/>
              <p14:nvPr/>
            </p14:nvContentPartPr>
            <p14:xfrm>
              <a:off x="6331491" y="4063703"/>
              <a:ext cx="5648306" cy="85657"/>
            </p14:xfrm>
          </p:contentPart>
        </mc:Choice>
        <mc:Fallback xmlns="">
          <p:pic>
            <p:nvPicPr>
              <p:cNvPr id="15" name="Ink 14">
                <a:extLst>
                  <a:ext uri="{FF2B5EF4-FFF2-40B4-BE49-F238E27FC236}">
                    <a16:creationId xmlns:a16="http://schemas.microsoft.com/office/drawing/2014/main" id="{E41022C1-FAFD-10D2-56E7-187854A0FB9E}"/>
                  </a:ext>
                </a:extLst>
              </p:cNvPr>
              <p:cNvPicPr/>
              <p:nvPr/>
            </p:nvPicPr>
            <p:blipFill>
              <a:blip r:embed="rId12"/>
              <a:stretch>
                <a:fillRect/>
              </a:stretch>
            </p:blipFill>
            <p:spPr>
              <a:xfrm>
                <a:off x="6277488" y="3955732"/>
                <a:ext cx="5755951" cy="30123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6EA64A84-4A39-D8B3-D69F-3DC330DF6A1E}"/>
                  </a:ext>
                </a:extLst>
              </p14:cNvPr>
              <p14:cNvContentPartPr/>
              <p14:nvPr/>
            </p14:nvContentPartPr>
            <p14:xfrm flipV="1">
              <a:off x="6331491" y="3867933"/>
              <a:ext cx="3014755" cy="45719"/>
            </p14:xfrm>
          </p:contentPart>
        </mc:Choice>
        <mc:Fallback xmlns="">
          <p:pic>
            <p:nvPicPr>
              <p:cNvPr id="7" name="Ink 6">
                <a:extLst>
                  <a:ext uri="{FF2B5EF4-FFF2-40B4-BE49-F238E27FC236}">
                    <a16:creationId xmlns:a16="http://schemas.microsoft.com/office/drawing/2014/main" id="{6EA64A84-4A39-D8B3-D69F-3DC330DF6A1E}"/>
                  </a:ext>
                </a:extLst>
              </p:cNvPr>
              <p:cNvPicPr/>
              <p:nvPr/>
            </p:nvPicPr>
            <p:blipFill>
              <a:blip r:embed="rId14"/>
              <a:stretch>
                <a:fillRect/>
              </a:stretch>
            </p:blipFill>
            <p:spPr>
              <a:xfrm flipV="1">
                <a:off x="6277495" y="3759935"/>
                <a:ext cx="3122386"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4B42416A-398B-EE04-25F9-A378C50EAB85}"/>
                  </a:ext>
                </a:extLst>
              </p14:cNvPr>
              <p14:cNvContentPartPr/>
              <p14:nvPr/>
            </p14:nvContentPartPr>
            <p14:xfrm flipV="1">
              <a:off x="6374944" y="6233664"/>
              <a:ext cx="2653310" cy="49546"/>
            </p14:xfrm>
          </p:contentPart>
        </mc:Choice>
        <mc:Fallback xmlns="">
          <p:pic>
            <p:nvPicPr>
              <p:cNvPr id="8" name="Ink 7">
                <a:extLst>
                  <a:ext uri="{FF2B5EF4-FFF2-40B4-BE49-F238E27FC236}">
                    <a16:creationId xmlns:a16="http://schemas.microsoft.com/office/drawing/2014/main" id="{4B42416A-398B-EE04-25F9-A378C50EAB85}"/>
                  </a:ext>
                </a:extLst>
              </p:cNvPr>
              <p:cNvPicPr/>
              <p:nvPr/>
            </p:nvPicPr>
            <p:blipFill>
              <a:blip r:embed="rId16"/>
              <a:stretch>
                <a:fillRect/>
              </a:stretch>
            </p:blipFill>
            <p:spPr>
              <a:xfrm flipV="1">
                <a:off x="6320949" y="6124371"/>
                <a:ext cx="2760940" cy="267767"/>
              </a:xfrm>
              <a:prstGeom prst="rect">
                <a:avLst/>
              </a:prstGeom>
            </p:spPr>
          </p:pic>
        </mc:Fallback>
      </mc:AlternateContent>
    </p:spTree>
    <p:extLst>
      <p:ext uri="{BB962C8B-B14F-4D97-AF65-F5344CB8AC3E}">
        <p14:creationId xmlns:p14="http://schemas.microsoft.com/office/powerpoint/2010/main" val="21432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81E3-7515-979A-EBED-99858B0F1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66582-8EF5-1C43-2D38-44A06C02CE36}"/>
              </a:ext>
            </a:extLst>
          </p:cNvPr>
          <p:cNvSpPr>
            <a:spLocks noGrp="1"/>
          </p:cNvSpPr>
          <p:nvPr>
            <p:ph type="title"/>
          </p:nvPr>
        </p:nvSpPr>
        <p:spPr>
          <a:xfrm>
            <a:off x="838200" y="383324"/>
            <a:ext cx="10515600" cy="971662"/>
          </a:xfrm>
        </p:spPr>
        <p:txBody>
          <a:bodyPr/>
          <a:lstStyle/>
          <a:p>
            <a:r>
              <a:rPr lang="en-CA" dirty="0"/>
              <a:t>The Why | Supporting Information</a:t>
            </a:r>
          </a:p>
        </p:txBody>
      </p:sp>
      <p:sp>
        <p:nvSpPr>
          <p:cNvPr id="8" name="Text Placeholder 2">
            <a:extLst>
              <a:ext uri="{FF2B5EF4-FFF2-40B4-BE49-F238E27FC236}">
                <a16:creationId xmlns:a16="http://schemas.microsoft.com/office/drawing/2014/main" id="{EF6F7D4E-D904-32A6-8A44-BED48A273826}"/>
              </a:ext>
            </a:extLst>
          </p:cNvPr>
          <p:cNvSpPr>
            <a:spLocks noGrp="1"/>
          </p:cNvSpPr>
          <p:nvPr>
            <p:ph type="body" sz="quarter" idx="10"/>
          </p:nvPr>
        </p:nvSpPr>
        <p:spPr>
          <a:xfrm>
            <a:off x="933451" y="1955959"/>
            <a:ext cx="10828867" cy="685641"/>
          </a:xfrm>
        </p:spPr>
        <p:txBody>
          <a:bodyPr/>
          <a:lstStyle/>
          <a:p>
            <a:pPr marL="457200" indent="-457200">
              <a:buFont typeface="+mj-lt"/>
              <a:buAutoNum type="arabicPeriod"/>
            </a:pPr>
            <a:r>
              <a:rPr lang="en-CA" dirty="0"/>
              <a:t>Code Referenced standards and design guides for New &amp; Existing Bldgs.</a:t>
            </a:r>
          </a:p>
          <a:p>
            <a:pPr marL="0" indent="0">
              <a:buNone/>
            </a:pPr>
            <a:endParaRPr lang="en-CA" dirty="0"/>
          </a:p>
          <a:p>
            <a:pPr marL="457200" indent="-457200">
              <a:buFont typeface="+mj-lt"/>
              <a:buAutoNum type="arabicPeriod" startAt="3"/>
            </a:pPr>
            <a:endParaRPr lang="en-CA" dirty="0"/>
          </a:p>
          <a:p>
            <a:pPr marL="0" indent="0">
              <a:buNone/>
            </a:pPr>
            <a:endParaRPr lang="en-CA" dirty="0"/>
          </a:p>
          <a:p>
            <a:pPr marL="457200" indent="-457200">
              <a:buFont typeface="+mj-lt"/>
              <a:buAutoNum type="arabicPeriod"/>
            </a:pPr>
            <a:endParaRPr lang="en-CA" dirty="0"/>
          </a:p>
        </p:txBody>
      </p:sp>
      <p:pic>
        <p:nvPicPr>
          <p:cNvPr id="6" name="Picture 5">
            <a:extLst>
              <a:ext uri="{FF2B5EF4-FFF2-40B4-BE49-F238E27FC236}">
                <a16:creationId xmlns:a16="http://schemas.microsoft.com/office/drawing/2014/main" id="{99A94889-AC83-463F-957C-444B2D37DC87}"/>
              </a:ext>
            </a:extLst>
          </p:cNvPr>
          <p:cNvPicPr>
            <a:picLocks noChangeAspect="1"/>
          </p:cNvPicPr>
          <p:nvPr/>
        </p:nvPicPr>
        <p:blipFill>
          <a:blip r:embed="rId3"/>
          <a:stretch>
            <a:fillRect/>
          </a:stretch>
        </p:blipFill>
        <p:spPr>
          <a:xfrm>
            <a:off x="231680" y="2825209"/>
            <a:ext cx="2713888" cy="3540666"/>
          </a:xfrm>
          <a:prstGeom prst="rect">
            <a:avLst/>
          </a:prstGeom>
        </p:spPr>
      </p:pic>
      <p:pic>
        <p:nvPicPr>
          <p:cNvPr id="7" name="Picture 6">
            <a:extLst>
              <a:ext uri="{FF2B5EF4-FFF2-40B4-BE49-F238E27FC236}">
                <a16:creationId xmlns:a16="http://schemas.microsoft.com/office/drawing/2014/main" id="{9455EB9B-8F86-8324-DADB-C7DB794BFC58}"/>
              </a:ext>
            </a:extLst>
          </p:cNvPr>
          <p:cNvPicPr>
            <a:picLocks noChangeAspect="1"/>
          </p:cNvPicPr>
          <p:nvPr/>
        </p:nvPicPr>
        <p:blipFill>
          <a:blip r:embed="rId4"/>
          <a:stretch>
            <a:fillRect/>
          </a:stretch>
        </p:blipFill>
        <p:spPr>
          <a:xfrm>
            <a:off x="6095999" y="2856960"/>
            <a:ext cx="2740473" cy="3458046"/>
          </a:xfrm>
          <a:prstGeom prst="rect">
            <a:avLst/>
          </a:prstGeom>
          <a:ln>
            <a:solidFill>
              <a:schemeClr val="tx1"/>
            </a:solidFill>
          </a:ln>
        </p:spPr>
      </p:pic>
      <p:pic>
        <p:nvPicPr>
          <p:cNvPr id="12" name="Picture 11">
            <a:extLst>
              <a:ext uri="{FF2B5EF4-FFF2-40B4-BE49-F238E27FC236}">
                <a16:creationId xmlns:a16="http://schemas.microsoft.com/office/drawing/2014/main" id="{7CE7344E-F5CF-F1F2-36C3-C9CCF99AC2EB}"/>
              </a:ext>
            </a:extLst>
          </p:cNvPr>
          <p:cNvPicPr>
            <a:picLocks noChangeAspect="1"/>
          </p:cNvPicPr>
          <p:nvPr/>
        </p:nvPicPr>
        <p:blipFill>
          <a:blip r:embed="rId5"/>
          <a:stretch>
            <a:fillRect/>
          </a:stretch>
        </p:blipFill>
        <p:spPr>
          <a:xfrm>
            <a:off x="9080300" y="2856960"/>
            <a:ext cx="2650560" cy="3458046"/>
          </a:xfrm>
          <a:prstGeom prst="rect">
            <a:avLst/>
          </a:prstGeom>
          <a:ln>
            <a:solidFill>
              <a:schemeClr val="tx1"/>
            </a:solidFill>
          </a:ln>
        </p:spPr>
      </p:pic>
      <p:pic>
        <p:nvPicPr>
          <p:cNvPr id="4" name="Picture 3">
            <a:extLst>
              <a:ext uri="{FF2B5EF4-FFF2-40B4-BE49-F238E27FC236}">
                <a16:creationId xmlns:a16="http://schemas.microsoft.com/office/drawing/2014/main" id="{8859DFCD-A6A4-380A-2DD6-3F30DC8B22A3}"/>
              </a:ext>
            </a:extLst>
          </p:cNvPr>
          <p:cNvPicPr>
            <a:picLocks noChangeAspect="1"/>
          </p:cNvPicPr>
          <p:nvPr/>
        </p:nvPicPr>
        <p:blipFill>
          <a:blip r:embed="rId6"/>
          <a:stretch>
            <a:fillRect/>
          </a:stretch>
        </p:blipFill>
        <p:spPr>
          <a:xfrm>
            <a:off x="3201611" y="2856959"/>
            <a:ext cx="2650560" cy="3476793"/>
          </a:xfrm>
          <a:prstGeom prst="rect">
            <a:avLst/>
          </a:prstGeom>
          <a:ln>
            <a:solidFill>
              <a:schemeClr val="tx1"/>
            </a:solidFill>
          </a:ln>
        </p:spPr>
      </p:pic>
      <p:sp>
        <p:nvSpPr>
          <p:cNvPr id="5" name="TextBox 4">
            <a:extLst>
              <a:ext uri="{FF2B5EF4-FFF2-40B4-BE49-F238E27FC236}">
                <a16:creationId xmlns:a16="http://schemas.microsoft.com/office/drawing/2014/main" id="{15086344-2BCF-3638-14D6-E3722B6B5939}"/>
              </a:ext>
            </a:extLst>
          </p:cNvPr>
          <p:cNvSpPr txBox="1"/>
          <p:nvPr/>
        </p:nvSpPr>
        <p:spPr>
          <a:xfrm>
            <a:off x="0" y="6441043"/>
            <a:ext cx="3267075" cy="338554"/>
          </a:xfrm>
          <a:prstGeom prst="rect">
            <a:avLst/>
          </a:prstGeom>
          <a:noFill/>
        </p:spPr>
        <p:txBody>
          <a:bodyPr wrap="square" rtlCol="0">
            <a:spAutoFit/>
          </a:bodyPr>
          <a:lstStyle/>
          <a:p>
            <a:r>
              <a:rPr lang="en-CA" sz="16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Jason Guldin | </a:t>
            </a:r>
            <a:r>
              <a:rPr lang="en-CA"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jguldin@rjc.ca </a:t>
            </a:r>
          </a:p>
        </p:txBody>
      </p:sp>
    </p:spTree>
    <p:extLst>
      <p:ext uri="{BB962C8B-B14F-4D97-AF65-F5344CB8AC3E}">
        <p14:creationId xmlns:p14="http://schemas.microsoft.com/office/powerpoint/2010/main" val="42721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4"/>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9C1BB9E-3F6F-4B54-836C-BD2E6093D59D}" vid="{13854BF8-3EF0-4A3E-85E6-B8805F2960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RJC_Powerpoint Template_widescreen</Template>
  <TotalTime>11286</TotalTime>
  <Words>7425</Words>
  <Application>Microsoft Office PowerPoint</Application>
  <PresentationFormat>Widescreen</PresentationFormat>
  <Paragraphs>792</Paragraphs>
  <Slides>57</Slides>
  <Notes>52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1_Office Theme</vt:lpstr>
      <vt:lpstr>From Code to Construction</vt:lpstr>
      <vt:lpstr>Agenda</vt:lpstr>
      <vt:lpstr>Introduction</vt:lpstr>
      <vt:lpstr>Introduction</vt:lpstr>
      <vt:lpstr>Introduction</vt:lpstr>
      <vt:lpstr>The Why  Why do we care about the building code and wind load requirements ?</vt:lpstr>
      <vt:lpstr>The Why | Why do we care?</vt:lpstr>
      <vt:lpstr>The Why | The Parts of the Building Code</vt:lpstr>
      <vt:lpstr>The Why | Supporting Information</vt:lpstr>
      <vt:lpstr>The Why | Supporting Information</vt:lpstr>
      <vt:lpstr>The Why | Know your Design Category / Quadrant </vt:lpstr>
      <vt:lpstr>The Why | Choosing a Category / Quadrant          (New Builds – Part 9 and 3)</vt:lpstr>
      <vt:lpstr>PowerPoint Presentation</vt:lpstr>
      <vt:lpstr>The Why | Choosing a Category / Quadrant  (Existing Building Upgrades – Parts 9 and 3)</vt:lpstr>
      <vt:lpstr>The Why | Choosing a Category (Existing           Building Upgrades – Parts 9 and 3)</vt:lpstr>
      <vt:lpstr>The Why | Choosing a Category (Existing              Building Upgrades – Parts 9 and 3)</vt:lpstr>
      <vt:lpstr>The Why | How to perform the      “Don’t make it worse analysis”</vt:lpstr>
      <vt:lpstr>The Who  Who is responsible to complete Wind load design ?</vt:lpstr>
      <vt:lpstr>The Who | Wind load design for New Builds (Parts 9 &amp; 3)</vt:lpstr>
      <vt:lpstr>The Who | Wind load design for New Builds  (Part 3/4)</vt:lpstr>
      <vt:lpstr>The Who | Wind load design for New Builds (Part 3/4)</vt:lpstr>
      <vt:lpstr>PowerPoint Presentation</vt:lpstr>
      <vt:lpstr>The How  How to complete Code Compliant Wind Load Design</vt:lpstr>
      <vt:lpstr>The How | How to Perform Wind load design</vt:lpstr>
      <vt:lpstr>The How | Step 1: Part 4 - Wind load design</vt:lpstr>
      <vt:lpstr>The How | Step 1: Part 4 - Wind load design</vt:lpstr>
      <vt:lpstr>The How | Step 1: Part 4 - Wind load design</vt:lpstr>
      <vt:lpstr>The How | Step 2: Part 4/5  Design the Attachment</vt:lpstr>
      <vt:lpstr>The How | Step 2:   Part 4/5 Design the Attachment</vt:lpstr>
      <vt:lpstr>The How | Step 2: Part 4/5 Design the Attachment</vt:lpstr>
      <vt:lpstr>The How | Step 2: Part 4/5 Design the Attachment</vt:lpstr>
      <vt:lpstr>A Possible Misunderstanding…</vt:lpstr>
      <vt:lpstr>Over to Sameer</vt:lpstr>
      <vt:lpstr>   Putting Code into Practice  Extending Established Design Procedures to Roofing Practices </vt:lpstr>
      <vt:lpstr>Practical Challenges</vt:lpstr>
      <vt:lpstr>Who’s Doing the Roof Design?</vt:lpstr>
      <vt:lpstr>Letters of Assurance</vt:lpstr>
      <vt:lpstr>Key Questions to Consider</vt:lpstr>
      <vt:lpstr>   What are Architectural Components and how do we distinguish them from the Structural Components? </vt:lpstr>
      <vt:lpstr>Components: Wall Cladding and Glazing</vt:lpstr>
      <vt:lpstr>Components: Roofing</vt:lpstr>
      <vt:lpstr>   Why does the structural attachment of Architectural Components not fall under the Structural Engineer’s scope of work? </vt:lpstr>
      <vt:lpstr>Structural Analysis</vt:lpstr>
      <vt:lpstr>Structural Design – Practice Area</vt:lpstr>
      <vt:lpstr>Design Responsibility</vt:lpstr>
      <vt:lpstr>   How can we ensure Architectural Components—specifically the roof—receives the attention it requires? </vt:lpstr>
      <vt:lpstr>Who is Designing the Roof?</vt:lpstr>
      <vt:lpstr>Current Procedures for Roofing Design</vt:lpstr>
      <vt:lpstr>Proposed Procedures for Roof Design</vt:lpstr>
      <vt:lpstr>At What Stage Should the Delegated Roofing Engineer be Engaged?</vt:lpstr>
      <vt:lpstr>Comprehensive Approach</vt:lpstr>
      <vt:lpstr>Step 1: Determine Wind Load Pressures </vt:lpstr>
      <vt:lpstr>Eg. Step 1: Wind Load Pressures</vt:lpstr>
      <vt:lpstr>Eg. Step 2: Attachment (Custom Engineered)</vt:lpstr>
      <vt:lpstr>Why?</vt:lpstr>
      <vt:lpstr>Our Professional Responsibility</vt:lpstr>
      <vt:lpstr>    Questions?</vt:lpstr>
    </vt:vector>
  </TitlesOfParts>
  <Company>Read Jones Christoffersen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Priti Panchal</dc:creator>
  <cp:lastModifiedBy>Sameer Hasham</cp:lastModifiedBy>
  <cp:revision>72</cp:revision>
  <dcterms:created xsi:type="dcterms:W3CDTF">2020-01-10T16:58:21Z</dcterms:created>
  <dcterms:modified xsi:type="dcterms:W3CDTF">2025-11-14T06:25:32Z</dcterms:modified>
</cp:coreProperties>
</file>