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315" r:id="rId2"/>
    <p:sldId id="317" r:id="rId3"/>
    <p:sldId id="316" r:id="rId4"/>
    <p:sldId id="318" r:id="rId5"/>
    <p:sldId id="319" r:id="rId6"/>
    <p:sldId id="320" r:id="rId7"/>
    <p:sldId id="321" r:id="rId8"/>
    <p:sldId id="322" r:id="rId9"/>
    <p:sldId id="323" r:id="rId10"/>
    <p:sldId id="336" r:id="rId11"/>
    <p:sldId id="324" r:id="rId12"/>
    <p:sldId id="325" r:id="rId13"/>
    <p:sldId id="337" r:id="rId14"/>
    <p:sldId id="338" r:id="rId15"/>
    <p:sldId id="326" r:id="rId16"/>
    <p:sldId id="343" r:id="rId17"/>
    <p:sldId id="355" r:id="rId18"/>
    <p:sldId id="327" r:id="rId19"/>
    <p:sldId id="328" r:id="rId20"/>
    <p:sldId id="351" r:id="rId21"/>
    <p:sldId id="354" r:id="rId22"/>
    <p:sldId id="352" r:id="rId23"/>
    <p:sldId id="329" r:id="rId24"/>
    <p:sldId id="335" r:id="rId2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1723"/>
    <a:srgbClr val="EAEDFC"/>
    <a:srgbClr val="FFFF99"/>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9" autoAdjust="0"/>
    <p:restoredTop sz="80199" autoAdjust="0"/>
  </p:normalViewPr>
  <p:slideViewPr>
    <p:cSldViewPr snapToGrid="0">
      <p:cViewPr varScale="1">
        <p:scale>
          <a:sx n="69" d="100"/>
          <a:sy n="69" d="100"/>
        </p:scale>
        <p:origin x="1747" y="72"/>
      </p:cViewPr>
      <p:guideLst/>
    </p:cSldViewPr>
  </p:slideViewPr>
  <p:notesTextViewPr>
    <p:cViewPr>
      <p:scale>
        <a:sx n="1" d="1"/>
        <a:sy n="1" d="1"/>
      </p:scale>
      <p:origin x="0" y="0"/>
    </p:cViewPr>
  </p:notesTextViewPr>
  <p:notesViewPr>
    <p:cSldViewPr snapToGrid="0">
      <p:cViewPr varScale="1">
        <p:scale>
          <a:sx n="50" d="100"/>
          <a:sy n="50" d="100"/>
        </p:scale>
        <p:origin x="2814"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atin typeface="Nobile"/>
              </a:defRPr>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atin typeface="Nobile"/>
              </a:defRPr>
            </a:lvl1pPr>
          </a:lstStyle>
          <a:p>
            <a:fld id="{2EE4D285-6573-461B-ACB6-B594AB250C48}" type="datetimeFigureOut">
              <a:rPr lang="en-US" smtClean="0"/>
              <a:pPr/>
              <a:t>11/14/2024</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atin typeface="Nobile"/>
              </a:defRPr>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atin typeface="Nobile"/>
              </a:defRPr>
            </a:lvl1pPr>
          </a:lstStyle>
          <a:p>
            <a:fld id="{26B7739B-6A72-4A11-A7B5-AE7126A9FDE6}" type="slidenum">
              <a:rPr lang="en-US" smtClean="0"/>
              <a:pPr/>
              <a:t>‹#›</a:t>
            </a:fld>
            <a:endParaRPr lang="en-US" dirty="0"/>
          </a:p>
        </p:txBody>
      </p:sp>
    </p:spTree>
    <p:extLst>
      <p:ext uri="{BB962C8B-B14F-4D97-AF65-F5344CB8AC3E}">
        <p14:creationId xmlns:p14="http://schemas.microsoft.com/office/powerpoint/2010/main" val="2134484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obile"/>
        <a:ea typeface="+mn-ea"/>
        <a:cs typeface="+mn-cs"/>
      </a:defRPr>
    </a:lvl1pPr>
    <a:lvl2pPr marL="457200" algn="l" defTabSz="914400" rtl="0" eaLnBrk="1" latinLnBrk="0" hangingPunct="1">
      <a:defRPr sz="1200" kern="1200">
        <a:solidFill>
          <a:schemeClr val="tx1"/>
        </a:solidFill>
        <a:latin typeface="Nobile"/>
        <a:ea typeface="+mn-ea"/>
        <a:cs typeface="+mn-cs"/>
      </a:defRPr>
    </a:lvl2pPr>
    <a:lvl3pPr marL="914400" algn="l" defTabSz="914400" rtl="0" eaLnBrk="1" latinLnBrk="0" hangingPunct="1">
      <a:defRPr sz="1200" kern="1200">
        <a:solidFill>
          <a:schemeClr val="tx1"/>
        </a:solidFill>
        <a:latin typeface="Nobile"/>
        <a:ea typeface="+mn-ea"/>
        <a:cs typeface="+mn-cs"/>
      </a:defRPr>
    </a:lvl3pPr>
    <a:lvl4pPr marL="1371600" algn="l" defTabSz="914400" rtl="0" eaLnBrk="1" latinLnBrk="0" hangingPunct="1">
      <a:defRPr sz="1200" kern="1200">
        <a:solidFill>
          <a:schemeClr val="tx1"/>
        </a:solidFill>
        <a:latin typeface="Nobile"/>
        <a:ea typeface="+mn-ea"/>
        <a:cs typeface="+mn-cs"/>
      </a:defRPr>
    </a:lvl4pPr>
    <a:lvl5pPr marL="1828800" algn="l" defTabSz="914400" rtl="0" eaLnBrk="1" latinLnBrk="0" hangingPunct="1">
      <a:defRPr sz="1200" kern="1200">
        <a:solidFill>
          <a:schemeClr val="tx1"/>
        </a:solidFill>
        <a:latin typeface="Nobile"/>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Nobile"/>
                <a:ea typeface="+mn-ea"/>
                <a:cs typeface="+mn-cs"/>
              </a:rPr>
              <a:t>Good morning, everyone! My name is Nazanin </a:t>
            </a:r>
            <a:r>
              <a:rPr lang="en-US" sz="1200" kern="1200" dirty="0" err="1">
                <a:solidFill>
                  <a:schemeClr val="tx1"/>
                </a:solidFill>
                <a:effectLst/>
                <a:latin typeface="Nobile"/>
                <a:ea typeface="+mn-ea"/>
                <a:cs typeface="+mn-cs"/>
              </a:rPr>
              <a:t>Souri</a:t>
            </a:r>
            <a:r>
              <a:rPr lang="en-US" sz="1200" kern="1200" dirty="0">
                <a:solidFill>
                  <a:schemeClr val="tx1"/>
                </a:solidFill>
                <a:effectLst/>
                <a:latin typeface="Nobile"/>
                <a:ea typeface="+mn-ea"/>
                <a:cs typeface="+mn-cs"/>
              </a:rPr>
              <a:t>, and I am thrilled to be here today to present my Master’s thesis titled “Introducing the BCIT Hybrid Test Method for Assessing Sound Insulation by Windows” </a:t>
            </a:r>
          </a:p>
          <a:p>
            <a:r>
              <a:rPr lang="en-US" sz="1200" kern="1200" dirty="0">
                <a:solidFill>
                  <a:schemeClr val="tx1"/>
                </a:solidFill>
                <a:effectLst/>
                <a:latin typeface="Nobile"/>
                <a:ea typeface="+mn-ea"/>
                <a:cs typeface="+mn-cs"/>
              </a:rPr>
              <a:t>As a recent graduate with a Master of Applied Science in Building Science from BCIT, I am eager to share my research and its potential impact on our industry.</a:t>
            </a:r>
          </a:p>
          <a:p>
            <a:r>
              <a:rPr lang="en-US" sz="1200" kern="1200" dirty="0">
                <a:solidFill>
                  <a:schemeClr val="tx1"/>
                </a:solidFill>
                <a:effectLst/>
                <a:latin typeface="Nobile"/>
                <a:ea typeface="+mn-ea"/>
                <a:cs typeface="+mn-cs"/>
              </a:rPr>
              <a:t> </a:t>
            </a:r>
          </a:p>
          <a:p>
            <a:r>
              <a:rPr lang="en-US" sz="1200" kern="1200" dirty="0">
                <a:solidFill>
                  <a:schemeClr val="tx1"/>
                </a:solidFill>
                <a:effectLst/>
                <a:latin typeface="Nobile"/>
                <a:ea typeface="+mn-ea"/>
                <a:cs typeface="+mn-cs"/>
              </a:rPr>
              <a:t>Currently, I am working at </a:t>
            </a:r>
            <a:r>
              <a:rPr lang="en-US" sz="1200" kern="1200" dirty="0" err="1">
                <a:solidFill>
                  <a:schemeClr val="tx1"/>
                </a:solidFill>
                <a:effectLst/>
                <a:latin typeface="Nobile"/>
                <a:ea typeface="+mn-ea"/>
                <a:cs typeface="+mn-cs"/>
              </a:rPr>
              <a:t>Bendini</a:t>
            </a:r>
            <a:r>
              <a:rPr lang="en-US" sz="1200" kern="1200" dirty="0">
                <a:solidFill>
                  <a:schemeClr val="tx1"/>
                </a:solidFill>
                <a:effectLst/>
                <a:latin typeface="Nobile"/>
                <a:ea typeface="+mn-ea"/>
                <a:cs typeface="+mn-cs"/>
              </a:rPr>
              <a:t> as a Project Manager, for supplying and installation of aluminum windows. Additionally, I am an NFRC ACE-approved calculator</a:t>
            </a:r>
          </a:p>
          <a:p>
            <a:r>
              <a:rPr lang="en-US" sz="1200" kern="1200" dirty="0">
                <a:solidFill>
                  <a:schemeClr val="tx1"/>
                </a:solidFill>
                <a:effectLst/>
                <a:latin typeface="Nobile"/>
                <a:ea typeface="+mn-ea"/>
                <a:cs typeface="+mn-cs"/>
              </a:rPr>
              <a:t>I appreciate your time and look forward to any discussion following the presentation. Thank you!</a:t>
            </a:r>
          </a:p>
          <a:p>
            <a:endParaRPr lang="en-US" sz="1200" kern="1200" dirty="0">
              <a:solidFill>
                <a:schemeClr val="tx1"/>
              </a:solidFill>
              <a:effectLst/>
              <a:latin typeface="Nobile"/>
              <a:ea typeface="+mn-ea"/>
              <a:cs typeface="+mn-cs"/>
            </a:endParaRPr>
          </a:p>
          <a:p>
            <a:endParaRPr lang="en-US" dirty="0"/>
          </a:p>
        </p:txBody>
      </p:sp>
      <p:sp>
        <p:nvSpPr>
          <p:cNvPr id="4" name="Slide Number Placeholder 3"/>
          <p:cNvSpPr>
            <a:spLocks noGrp="1"/>
          </p:cNvSpPr>
          <p:nvPr>
            <p:ph type="sldNum" sz="quarter" idx="5"/>
          </p:nvPr>
        </p:nvSpPr>
        <p:spPr/>
        <p:txBody>
          <a:bodyPr/>
          <a:lstStyle/>
          <a:p>
            <a:fld id="{26B7739B-6A72-4A11-A7B5-AE7126A9FDE6}" type="slidenum">
              <a:rPr lang="en-US" smtClean="0"/>
              <a:t>1</a:t>
            </a:fld>
            <a:endParaRPr lang="en-US"/>
          </a:p>
        </p:txBody>
      </p:sp>
    </p:spTree>
    <p:extLst>
      <p:ext uri="{BB962C8B-B14F-4D97-AF65-F5344CB8AC3E}">
        <p14:creationId xmlns:p14="http://schemas.microsoft.com/office/powerpoint/2010/main" val="2230201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Nobile"/>
                <a:ea typeface="+mn-ea"/>
                <a:cs typeface="+mn-cs"/>
              </a:rPr>
              <a:t>On the </a:t>
            </a:r>
            <a:r>
              <a:rPr lang="en-US" sz="1200" b="1" kern="1200" dirty="0">
                <a:solidFill>
                  <a:schemeClr val="tx1"/>
                </a:solidFill>
                <a:effectLst/>
                <a:latin typeface="Nobile"/>
                <a:ea typeface="+mn-ea"/>
                <a:cs typeface="+mn-cs"/>
              </a:rPr>
              <a:t>interior side</a:t>
            </a:r>
            <a:r>
              <a:rPr lang="en-US" sz="1200" kern="1200" dirty="0">
                <a:solidFill>
                  <a:schemeClr val="tx1"/>
                </a:solidFill>
                <a:effectLst/>
                <a:latin typeface="Nobile"/>
                <a:ea typeface="+mn-ea"/>
                <a:cs typeface="+mn-cs"/>
              </a:rPr>
              <a:t>, as depicted in the Figure, a partial enclosure was constructed, consisting of two side partitions and a ceiling. This enclosure was designed to reduce irrelevant noise and reflections and to have a semi anechoic chamber.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Nobil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Nobile"/>
                <a:ea typeface="+mn-ea"/>
                <a:cs typeface="+mn-cs"/>
              </a:rPr>
              <a:t>The method </a:t>
            </a:r>
            <a:r>
              <a:rPr lang="en-US" sz="1200" kern="1200" dirty="0">
                <a:solidFill>
                  <a:schemeClr val="tx1"/>
                </a:solidFill>
                <a:effectLst/>
                <a:latin typeface="Nobile"/>
                <a:ea typeface="+mn-ea"/>
                <a:cs typeface="+mn-cs"/>
              </a:rPr>
              <a:t>can be divided to </a:t>
            </a:r>
            <a:r>
              <a:rPr lang="en-US" sz="1200" b="1" kern="1200" dirty="0">
                <a:solidFill>
                  <a:schemeClr val="tx1"/>
                </a:solidFill>
                <a:effectLst/>
                <a:latin typeface="Nobile"/>
                <a:ea typeface="+mn-ea"/>
                <a:cs typeface="+mn-cs"/>
              </a:rPr>
              <a:t>two</a:t>
            </a:r>
            <a:r>
              <a:rPr lang="en-US" sz="1200" kern="1200" dirty="0">
                <a:solidFill>
                  <a:schemeClr val="tx1"/>
                </a:solidFill>
                <a:effectLst/>
                <a:latin typeface="Nobile"/>
                <a:ea typeface="+mn-ea"/>
                <a:cs typeface="+mn-cs"/>
              </a:rPr>
              <a:t> main sections :exterior measurements and the interior measurements that are done sequentially.</a:t>
            </a:r>
            <a:endParaRPr lang="en-CA" dirty="0"/>
          </a:p>
          <a:p>
            <a:r>
              <a:rPr lang="en-US" dirty="0"/>
              <a:t>For the source side measurements we need a speaker and a microphone and for  the receiving side measurements we need an intensity probe. </a:t>
            </a:r>
          </a:p>
          <a:p>
            <a:pPr marL="0" indent="0">
              <a:buFont typeface="Arial" panose="020B0604020202020204" pitchFamily="34" charset="0"/>
              <a:buNone/>
            </a:pPr>
            <a:r>
              <a:rPr lang="en-US" dirty="0"/>
              <a:t>All the transducers were connected to a 4-channel </a:t>
            </a:r>
            <a:r>
              <a:rPr lang="en-US" dirty="0" err="1"/>
              <a:t>Soundbook</a:t>
            </a:r>
            <a:r>
              <a:rPr lang="en-US" dirty="0"/>
              <a:t>, and we used SAMURAI software for measurement and data analyses.</a:t>
            </a:r>
          </a:p>
          <a:p>
            <a:endParaRPr lang="en-US" dirty="0"/>
          </a:p>
        </p:txBody>
      </p:sp>
      <p:sp>
        <p:nvSpPr>
          <p:cNvPr id="4" name="Slide Number Placeholder 3"/>
          <p:cNvSpPr>
            <a:spLocks noGrp="1"/>
          </p:cNvSpPr>
          <p:nvPr>
            <p:ph type="sldNum" sz="quarter" idx="5"/>
          </p:nvPr>
        </p:nvSpPr>
        <p:spPr/>
        <p:txBody>
          <a:bodyPr/>
          <a:lstStyle/>
          <a:p>
            <a:fld id="{26B7739B-6A72-4A11-A7B5-AE7126A9FDE6}" type="slidenum">
              <a:rPr lang="en-US" smtClean="0"/>
              <a:t>10</a:t>
            </a:fld>
            <a:endParaRPr lang="en-US"/>
          </a:p>
        </p:txBody>
      </p:sp>
    </p:spTree>
    <p:extLst>
      <p:ext uri="{BB962C8B-B14F-4D97-AF65-F5344CB8AC3E}">
        <p14:creationId xmlns:p14="http://schemas.microsoft.com/office/powerpoint/2010/main" val="383735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r>
              <a:rPr lang="en-US" dirty="0"/>
              <a:t>For the source side measurements and to accurately determine the loudspeaker positions for each sound incidence angle as per the ASTM E966 standard, these factors were considered and checked: …</a:t>
            </a:r>
          </a:p>
        </p:txBody>
      </p:sp>
      <p:sp>
        <p:nvSpPr>
          <p:cNvPr id="4" name="Slide Number Placeholder 3"/>
          <p:cNvSpPr>
            <a:spLocks noGrp="1"/>
          </p:cNvSpPr>
          <p:nvPr>
            <p:ph type="sldNum" sz="quarter" idx="5"/>
          </p:nvPr>
        </p:nvSpPr>
        <p:spPr/>
        <p:txBody>
          <a:bodyPr/>
          <a:lstStyle/>
          <a:p>
            <a:fld id="{26B7739B-6A72-4A11-A7B5-AE7126A9FDE6}" type="slidenum">
              <a:rPr lang="en-US" smtClean="0"/>
              <a:t>11</a:t>
            </a:fld>
            <a:endParaRPr lang="en-US"/>
          </a:p>
        </p:txBody>
      </p:sp>
    </p:spTree>
    <p:extLst>
      <p:ext uri="{BB962C8B-B14F-4D97-AF65-F5344CB8AC3E}">
        <p14:creationId xmlns:p14="http://schemas.microsoft.com/office/powerpoint/2010/main" val="378956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 our outside measurements:</a:t>
            </a:r>
            <a:endParaRPr lang="en-US" dirty="0"/>
          </a:p>
          <a:p>
            <a:r>
              <a:rPr lang="en-US" dirty="0"/>
              <a:t> Multiple sound incidence angles for the source side were considered to be able to compare our results with those obtained in a diffuse sound field, as mentioned in the ASTM standard.</a:t>
            </a:r>
          </a:p>
          <a:p>
            <a:r>
              <a:rPr lang="en-US" dirty="0"/>
              <a:t>Also, the volume of the speaker was adjusted to achieve at least 10 dB above the ambient noise on the receiving side.</a:t>
            </a:r>
          </a:p>
        </p:txBody>
      </p:sp>
      <p:sp>
        <p:nvSpPr>
          <p:cNvPr id="4" name="Slide Number Placeholder 3"/>
          <p:cNvSpPr>
            <a:spLocks noGrp="1"/>
          </p:cNvSpPr>
          <p:nvPr>
            <p:ph type="sldNum" sz="quarter" idx="5"/>
          </p:nvPr>
        </p:nvSpPr>
        <p:spPr/>
        <p:txBody>
          <a:bodyPr/>
          <a:lstStyle/>
          <a:p>
            <a:fld id="{26B7739B-6A72-4A11-A7B5-AE7126A9FDE6}" type="slidenum">
              <a:rPr lang="en-US" smtClean="0"/>
              <a:t>12</a:t>
            </a:fld>
            <a:endParaRPr lang="en-US"/>
          </a:p>
        </p:txBody>
      </p:sp>
    </p:spTree>
    <p:extLst>
      <p:ext uri="{BB962C8B-B14F-4D97-AF65-F5344CB8AC3E}">
        <p14:creationId xmlns:p14="http://schemas.microsoft.com/office/powerpoint/2010/main" val="4070116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flush microphone method, as described in the ASTM E966 standard, was used for positioning the microphone. This method is noted for its repeatability.</a:t>
            </a:r>
          </a:p>
        </p:txBody>
      </p:sp>
      <p:sp>
        <p:nvSpPr>
          <p:cNvPr id="4" name="Slide Number Placeholder 3"/>
          <p:cNvSpPr>
            <a:spLocks noGrp="1"/>
          </p:cNvSpPr>
          <p:nvPr>
            <p:ph type="sldNum" sz="quarter" idx="5"/>
          </p:nvPr>
        </p:nvSpPr>
        <p:spPr/>
        <p:txBody>
          <a:bodyPr/>
          <a:lstStyle/>
          <a:p>
            <a:fld id="{26B7739B-6A72-4A11-A7B5-AE7126A9FDE6}" type="slidenum">
              <a:rPr lang="en-US" smtClean="0"/>
              <a:t>13</a:t>
            </a:fld>
            <a:endParaRPr lang="en-US"/>
          </a:p>
        </p:txBody>
      </p:sp>
    </p:spTree>
    <p:extLst>
      <p:ext uri="{BB962C8B-B14F-4D97-AF65-F5344CB8AC3E}">
        <p14:creationId xmlns:p14="http://schemas.microsoft.com/office/powerpoint/2010/main" val="3089728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Nobile"/>
                <a:ea typeface="+mn-ea"/>
                <a:cs typeface="+mn-cs"/>
              </a:rPr>
              <a:t>Last step, measurements were conducted and averaged, </a:t>
            </a:r>
            <a:r>
              <a:rPr lang="en-US" dirty="0"/>
              <a:t>to obtain the source side sound pressure level for each speaker position.</a:t>
            </a:r>
            <a:endParaRPr lang="en-US" sz="1200" kern="1200" dirty="0">
              <a:solidFill>
                <a:schemeClr val="tx1"/>
              </a:solidFill>
              <a:effectLst/>
              <a:latin typeface="Nobile"/>
              <a:ea typeface="+mn-ea"/>
              <a:cs typeface="+mn-cs"/>
            </a:endParaRPr>
          </a:p>
          <a:p>
            <a:endParaRPr lang="en-US" dirty="0"/>
          </a:p>
        </p:txBody>
      </p:sp>
      <p:sp>
        <p:nvSpPr>
          <p:cNvPr id="4" name="Slide Number Placeholder 3"/>
          <p:cNvSpPr>
            <a:spLocks noGrp="1"/>
          </p:cNvSpPr>
          <p:nvPr>
            <p:ph type="sldNum" sz="quarter" idx="5"/>
          </p:nvPr>
        </p:nvSpPr>
        <p:spPr/>
        <p:txBody>
          <a:bodyPr/>
          <a:lstStyle/>
          <a:p>
            <a:fld id="{26B7739B-6A72-4A11-A7B5-AE7126A9FDE6}" type="slidenum">
              <a:rPr lang="en-US" smtClean="0"/>
              <a:t>14</a:t>
            </a:fld>
            <a:endParaRPr lang="en-US"/>
          </a:p>
        </p:txBody>
      </p:sp>
    </p:spTree>
    <p:extLst>
      <p:ext uri="{BB962C8B-B14F-4D97-AF65-F5344CB8AC3E}">
        <p14:creationId xmlns:p14="http://schemas.microsoft.com/office/powerpoint/2010/main" val="1847083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lumMod val="75000"/>
                  </a:schemeClr>
                </a:solidFill>
                <a:latin typeface="Cambria" panose="02040503050406030204" pitchFamily="18" charset="0"/>
              </a:rPr>
              <a:t>For our interior measurements, we used an intensity probe and Scanning method was applied</a:t>
            </a:r>
          </a:p>
          <a:p>
            <a:pPr marL="0" lvl="3" algn="justLow">
              <a:lnSpc>
                <a:spcPct val="107000"/>
              </a:lnSpc>
              <a:spcBef>
                <a:spcPct val="20000"/>
              </a:spcBef>
              <a:spcAft>
                <a:spcPts val="800"/>
              </a:spcAft>
              <a:buClr>
                <a:schemeClr val="tx2"/>
              </a:buClr>
            </a:pPr>
            <a:r>
              <a:rPr lang="en-US" sz="2800" b="1" dirty="0">
                <a:solidFill>
                  <a:schemeClr val="tx2">
                    <a:lumMod val="75000"/>
                  </a:schemeClr>
                </a:solidFill>
                <a:latin typeface="Cambria" panose="02040503050406030204" pitchFamily="18" charset="0"/>
              </a:rPr>
              <a:t>All the requirements of ISO 15186 have been verified in the receiving side measurements as follows:</a:t>
            </a:r>
          </a:p>
          <a:p>
            <a:pPr marL="0" lvl="3" indent="0" algn="justLow">
              <a:lnSpc>
                <a:spcPct val="107000"/>
              </a:lnSpc>
              <a:spcBef>
                <a:spcPct val="20000"/>
              </a:spcBef>
              <a:spcAft>
                <a:spcPts val="800"/>
              </a:spcAft>
              <a:buClr>
                <a:schemeClr val="tx2"/>
              </a:buClr>
              <a:buFont typeface="Arial" panose="020B0604020202020204" pitchFamily="34" charset="0"/>
              <a:buNone/>
            </a:pPr>
            <a:r>
              <a:rPr lang="en-US" sz="2800" dirty="0">
                <a:solidFill>
                  <a:schemeClr val="tx2">
                    <a:lumMod val="75000"/>
                  </a:schemeClr>
                </a:solidFill>
                <a:latin typeface="Cambria" panose="02040503050406030204" pitchFamily="18" charset="0"/>
              </a:rPr>
              <a:t>Distance of the measurement surface from the window, Distance between measurement lines, Probe movement speed and direction, Operator positioning relative to window and probe, Interior background noise level, Surface pressure-intensity indicator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2">
                  <a:lumMod val="75000"/>
                </a:schemeClr>
              </a:solidFill>
              <a:latin typeface="Cambria" panose="02040503050406030204" pitchFamily="18" charset="0"/>
            </a:endParaRPr>
          </a:p>
        </p:txBody>
      </p:sp>
      <p:sp>
        <p:nvSpPr>
          <p:cNvPr id="4" name="Slide Number Placeholder 3"/>
          <p:cNvSpPr>
            <a:spLocks noGrp="1"/>
          </p:cNvSpPr>
          <p:nvPr>
            <p:ph type="sldNum" sz="quarter" idx="5"/>
          </p:nvPr>
        </p:nvSpPr>
        <p:spPr/>
        <p:txBody>
          <a:bodyPr/>
          <a:lstStyle/>
          <a:p>
            <a:fld id="{26B7739B-6A72-4A11-A7B5-AE7126A9FDE6}" type="slidenum">
              <a:rPr lang="en-US" smtClean="0"/>
              <a:t>15</a:t>
            </a:fld>
            <a:endParaRPr lang="en-US"/>
          </a:p>
        </p:txBody>
      </p:sp>
    </p:spTree>
    <p:extLst>
      <p:ext uri="{BB962C8B-B14F-4D97-AF65-F5344CB8AC3E}">
        <p14:creationId xmlns:p14="http://schemas.microsoft.com/office/powerpoint/2010/main" val="447926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verified the initial data against ISO 15186-1 to ensure consistency. Once all criteria were met, we averaged the measurements to get the final interior sound intensity level for each speaker position.</a:t>
            </a:r>
          </a:p>
        </p:txBody>
      </p:sp>
      <p:sp>
        <p:nvSpPr>
          <p:cNvPr id="4" name="Slide Number Placeholder 3"/>
          <p:cNvSpPr>
            <a:spLocks noGrp="1"/>
          </p:cNvSpPr>
          <p:nvPr>
            <p:ph type="sldNum" sz="quarter" idx="5"/>
          </p:nvPr>
        </p:nvSpPr>
        <p:spPr/>
        <p:txBody>
          <a:bodyPr/>
          <a:lstStyle/>
          <a:p>
            <a:fld id="{26B7739B-6A72-4A11-A7B5-AE7126A9FDE6}" type="slidenum">
              <a:rPr lang="en-US" smtClean="0"/>
              <a:t>16</a:t>
            </a:fld>
            <a:endParaRPr lang="en-US"/>
          </a:p>
        </p:txBody>
      </p:sp>
    </p:spTree>
    <p:extLst>
      <p:ext uri="{BB962C8B-B14F-4D97-AF65-F5344CB8AC3E}">
        <p14:creationId xmlns:p14="http://schemas.microsoft.com/office/powerpoint/2010/main" val="589794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completing all source side and receiving side measurements and calculations, we derived the transmission loss curve for the tested window. and methodology is done</a:t>
            </a:r>
          </a:p>
        </p:txBody>
      </p:sp>
      <p:sp>
        <p:nvSpPr>
          <p:cNvPr id="4" name="Slide Number Placeholder 3"/>
          <p:cNvSpPr>
            <a:spLocks noGrp="1"/>
          </p:cNvSpPr>
          <p:nvPr>
            <p:ph type="sldNum" sz="quarter" idx="5"/>
          </p:nvPr>
        </p:nvSpPr>
        <p:spPr/>
        <p:txBody>
          <a:bodyPr/>
          <a:lstStyle/>
          <a:p>
            <a:fld id="{26B7739B-6A72-4A11-A7B5-AE7126A9FDE6}" type="slidenum">
              <a:rPr lang="en-US" smtClean="0"/>
              <a:pPr/>
              <a:t>17</a:t>
            </a:fld>
            <a:endParaRPr lang="en-US" dirty="0"/>
          </a:p>
        </p:txBody>
      </p:sp>
    </p:spTree>
    <p:extLst>
      <p:ext uri="{BB962C8B-B14F-4D97-AF65-F5344CB8AC3E}">
        <p14:creationId xmlns:p14="http://schemas.microsoft.com/office/powerpoint/2010/main" val="91823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list of tested windows used in this thesis and were provided by </a:t>
            </a:r>
            <a:r>
              <a:rPr lang="en-US" dirty="0" err="1"/>
              <a:t>Centra</a:t>
            </a:r>
            <a:r>
              <a:rPr lang="en-US" dirty="0"/>
              <a:t> Windows. The aim was to verify that the BCIT Hybrid Test Method is consistent with theoretical predictions and previous studies regarding: critical frequency, mass air mass resonance frequency, glass thickness, distance between the glass panes, laminated glass, and symmetrical glazing.</a:t>
            </a:r>
          </a:p>
        </p:txBody>
      </p:sp>
      <p:sp>
        <p:nvSpPr>
          <p:cNvPr id="4" name="Slide Number Placeholder 3"/>
          <p:cNvSpPr>
            <a:spLocks noGrp="1"/>
          </p:cNvSpPr>
          <p:nvPr>
            <p:ph type="sldNum" sz="quarter" idx="5"/>
          </p:nvPr>
        </p:nvSpPr>
        <p:spPr/>
        <p:txBody>
          <a:bodyPr/>
          <a:lstStyle/>
          <a:p>
            <a:fld id="{26B7739B-6A72-4A11-A7B5-AE7126A9FDE6}" type="slidenum">
              <a:rPr lang="en-US" smtClean="0"/>
              <a:t>18</a:t>
            </a:fld>
            <a:endParaRPr lang="en-US"/>
          </a:p>
        </p:txBody>
      </p:sp>
    </p:spTree>
    <p:extLst>
      <p:ext uri="{BB962C8B-B14F-4D97-AF65-F5344CB8AC3E}">
        <p14:creationId xmlns:p14="http://schemas.microsoft.com/office/powerpoint/2010/main" val="3397570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sound transmission loss curves of the tested windows is displayed here. Also, mass-air-mass resonance frequency and the critical frequency of each window, calculated based on Quirt's equations, are indicated on the graphs. These results show a notable consistency between our measurements and the theoretical predictions.</a:t>
            </a:r>
          </a:p>
        </p:txBody>
      </p:sp>
      <p:sp>
        <p:nvSpPr>
          <p:cNvPr id="4" name="Slide Number Placeholder 3"/>
          <p:cNvSpPr>
            <a:spLocks noGrp="1"/>
          </p:cNvSpPr>
          <p:nvPr>
            <p:ph type="sldNum" sz="quarter" idx="5"/>
          </p:nvPr>
        </p:nvSpPr>
        <p:spPr/>
        <p:txBody>
          <a:bodyPr/>
          <a:lstStyle/>
          <a:p>
            <a:fld id="{26B7739B-6A72-4A11-A7B5-AE7126A9FDE6}" type="slidenum">
              <a:rPr lang="en-US" smtClean="0"/>
              <a:t>19</a:t>
            </a:fld>
            <a:endParaRPr lang="en-US"/>
          </a:p>
        </p:txBody>
      </p:sp>
    </p:spTree>
    <p:extLst>
      <p:ext uri="{BB962C8B-B14F-4D97-AF65-F5344CB8AC3E}">
        <p14:creationId xmlns:p14="http://schemas.microsoft.com/office/powerpoint/2010/main" val="1409618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Noise pollution isn’t just an inconvenience - it’s a health risk. To combat this, related organizations have established regulations to keep noise at safe levels for all.</a:t>
            </a:r>
          </a:p>
          <a:p>
            <a:endParaRPr lang="en-US" dirty="0"/>
          </a:p>
        </p:txBody>
      </p:sp>
      <p:sp>
        <p:nvSpPr>
          <p:cNvPr id="4" name="Slide Number Placeholder 3"/>
          <p:cNvSpPr>
            <a:spLocks noGrp="1"/>
          </p:cNvSpPr>
          <p:nvPr>
            <p:ph type="sldNum" sz="quarter" idx="5"/>
          </p:nvPr>
        </p:nvSpPr>
        <p:spPr/>
        <p:txBody>
          <a:bodyPr/>
          <a:lstStyle/>
          <a:p>
            <a:fld id="{26B7739B-6A72-4A11-A7B5-AE7126A9FDE6}" type="slidenum">
              <a:rPr lang="en-US" smtClean="0"/>
              <a:t>2</a:t>
            </a:fld>
            <a:endParaRPr lang="en-US"/>
          </a:p>
        </p:txBody>
      </p:sp>
    </p:spTree>
    <p:extLst>
      <p:ext uri="{BB962C8B-B14F-4D97-AF65-F5344CB8AC3E}">
        <p14:creationId xmlns:p14="http://schemas.microsoft.com/office/powerpoint/2010/main" val="4051162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slide, we compared these two tested windows. Window 2 depicted by yellow color in the graph, had greater mass and a thicker glass pane. The result showed better performance between the mass air mass resonance frequency and critical frequency for this window. This complied with mass law.</a:t>
            </a:r>
          </a:p>
          <a:p>
            <a:r>
              <a:rPr lang="en-US" dirty="0"/>
              <a:t>This window had symmetric glass panes, same glass thickness. Our </a:t>
            </a:r>
            <a:r>
              <a:rPr lang="en-US" dirty="0" err="1"/>
              <a:t>measurenment</a:t>
            </a:r>
            <a:r>
              <a:rPr lang="en-US" dirty="0"/>
              <a:t> </a:t>
            </a:r>
            <a:r>
              <a:rPr lang="en-US" dirty="0" err="1"/>
              <a:t>esults</a:t>
            </a:r>
            <a:r>
              <a:rPr lang="en-US" dirty="0"/>
              <a:t> showed lower transmission loss in both mass air mass resonance frequency and critical frequency. This complied with the previous studies.</a:t>
            </a:r>
          </a:p>
        </p:txBody>
      </p:sp>
      <p:sp>
        <p:nvSpPr>
          <p:cNvPr id="4" name="Slide Number Placeholder 3"/>
          <p:cNvSpPr>
            <a:spLocks noGrp="1"/>
          </p:cNvSpPr>
          <p:nvPr>
            <p:ph type="sldNum" sz="quarter" idx="5"/>
          </p:nvPr>
        </p:nvSpPr>
        <p:spPr/>
        <p:txBody>
          <a:bodyPr/>
          <a:lstStyle/>
          <a:p>
            <a:fld id="{26B7739B-6A72-4A11-A7B5-AE7126A9FDE6}" type="slidenum">
              <a:rPr lang="en-US" smtClean="0"/>
              <a:t>20</a:t>
            </a:fld>
            <a:endParaRPr lang="en-US"/>
          </a:p>
        </p:txBody>
      </p:sp>
    </p:spTree>
    <p:extLst>
      <p:ext uri="{BB962C8B-B14F-4D97-AF65-F5344CB8AC3E}">
        <p14:creationId xmlns:p14="http://schemas.microsoft.com/office/powerpoint/2010/main" val="20574745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comparing Window 2 and Window 3, we can see from the table that both windows are identical, except that Window 3 has a laminated glass pane. Theoretically, this improves performance around the critical frequency due to its damping effect. Our measurements obtained the same result.</a:t>
            </a:r>
          </a:p>
        </p:txBody>
      </p:sp>
      <p:sp>
        <p:nvSpPr>
          <p:cNvPr id="4" name="Slide Number Placeholder 3"/>
          <p:cNvSpPr>
            <a:spLocks noGrp="1"/>
          </p:cNvSpPr>
          <p:nvPr>
            <p:ph type="sldNum" sz="quarter" idx="5"/>
          </p:nvPr>
        </p:nvSpPr>
        <p:spPr/>
        <p:txBody>
          <a:bodyPr/>
          <a:lstStyle/>
          <a:p>
            <a:fld id="{26B7739B-6A72-4A11-A7B5-AE7126A9FDE6}" type="slidenum">
              <a:rPr lang="en-US" smtClean="0"/>
              <a:t>21</a:t>
            </a:fld>
            <a:endParaRPr lang="en-US"/>
          </a:p>
        </p:txBody>
      </p:sp>
    </p:spTree>
    <p:extLst>
      <p:ext uri="{BB962C8B-B14F-4D97-AF65-F5344CB8AC3E}">
        <p14:creationId xmlns:p14="http://schemas.microsoft.com/office/powerpoint/2010/main" val="22548162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terms of method repeatability, Windows 3 and 6 have identical specifications for their IGUs and frames. Our measurements show that the sound transmission loss graphs for these two windows are almost identical. This demonstrates the repeatability and reliability of our testing method.</a:t>
            </a:r>
          </a:p>
        </p:txBody>
      </p:sp>
      <p:sp>
        <p:nvSpPr>
          <p:cNvPr id="4" name="Slide Number Placeholder 3"/>
          <p:cNvSpPr>
            <a:spLocks noGrp="1"/>
          </p:cNvSpPr>
          <p:nvPr>
            <p:ph type="sldNum" sz="quarter" idx="5"/>
          </p:nvPr>
        </p:nvSpPr>
        <p:spPr/>
        <p:txBody>
          <a:bodyPr/>
          <a:lstStyle/>
          <a:p>
            <a:fld id="{26B7739B-6A72-4A11-A7B5-AE7126A9FDE6}" type="slidenum">
              <a:rPr lang="en-US" smtClean="0"/>
              <a:t>22</a:t>
            </a:fld>
            <a:endParaRPr lang="en-US"/>
          </a:p>
        </p:txBody>
      </p:sp>
    </p:spTree>
    <p:extLst>
      <p:ext uri="{BB962C8B-B14F-4D97-AF65-F5344CB8AC3E}">
        <p14:creationId xmlns:p14="http://schemas.microsoft.com/office/powerpoint/2010/main" val="29522527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study showed that the BCIT Hybrid Test Method accurately depicts the effects of key variables for double-glazed windows. Therefore, the BCIT Hybrid Test Method is a reliable, cost-effective, and accessible method for testing sound transmission loss in the early stages of product development.</a:t>
            </a:r>
          </a:p>
          <a:p>
            <a:r>
              <a:rPr lang="en-US" dirty="0"/>
              <a:t>Thanks to our new ASTM E90 chambers at BCIT, I am continuing to work with BCIT to enhance this method and directly compare its results with the ASTM E90 standard for double and triple windows.</a:t>
            </a:r>
          </a:p>
        </p:txBody>
      </p:sp>
      <p:sp>
        <p:nvSpPr>
          <p:cNvPr id="4" name="Slide Number Placeholder 3"/>
          <p:cNvSpPr>
            <a:spLocks noGrp="1"/>
          </p:cNvSpPr>
          <p:nvPr>
            <p:ph type="sldNum" sz="quarter" idx="5"/>
          </p:nvPr>
        </p:nvSpPr>
        <p:spPr/>
        <p:txBody>
          <a:bodyPr/>
          <a:lstStyle/>
          <a:p>
            <a:fld id="{26B7739B-6A72-4A11-A7B5-AE7126A9FDE6}" type="slidenum">
              <a:rPr lang="en-US" smtClean="0"/>
              <a:t>23</a:t>
            </a:fld>
            <a:endParaRPr lang="en-US"/>
          </a:p>
        </p:txBody>
      </p:sp>
    </p:spTree>
    <p:extLst>
      <p:ext uri="{BB962C8B-B14F-4D97-AF65-F5344CB8AC3E}">
        <p14:creationId xmlns:p14="http://schemas.microsoft.com/office/powerpoint/2010/main" val="20818343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time and attention today. I look forward to any questions or further discussions.</a:t>
            </a:r>
          </a:p>
        </p:txBody>
      </p:sp>
      <p:sp>
        <p:nvSpPr>
          <p:cNvPr id="4" name="Slide Number Placeholder 3"/>
          <p:cNvSpPr>
            <a:spLocks noGrp="1"/>
          </p:cNvSpPr>
          <p:nvPr>
            <p:ph type="sldNum" sz="quarter" idx="5"/>
          </p:nvPr>
        </p:nvSpPr>
        <p:spPr/>
        <p:txBody>
          <a:bodyPr/>
          <a:lstStyle/>
          <a:p>
            <a:fld id="{26B7739B-6A72-4A11-A7B5-AE7126A9FDE6}" type="slidenum">
              <a:rPr lang="en-US" smtClean="0"/>
              <a:t>24</a:t>
            </a:fld>
            <a:endParaRPr lang="en-US"/>
          </a:p>
        </p:txBody>
      </p:sp>
    </p:spTree>
    <p:extLst>
      <p:ext uri="{BB962C8B-B14F-4D97-AF65-F5344CB8AC3E}">
        <p14:creationId xmlns:p14="http://schemas.microsoft.com/office/powerpoint/2010/main" val="2409530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building and architectural acoustics, Single‐number ratings such as STC and OITC, have been widely used to evaluate the sound transmission properties of windows.</a:t>
            </a:r>
          </a:p>
          <a:p>
            <a:r>
              <a:rPr lang="en-US" dirty="0"/>
              <a:t>In order to calculate these single-number ratings we need to obtain the transmission loss data over some specific length of the frequency spectrum</a:t>
            </a:r>
            <a:endParaRPr lang="en-CA" dirty="0"/>
          </a:p>
          <a:p>
            <a:endParaRPr lang="en-US" dirty="0"/>
          </a:p>
        </p:txBody>
      </p:sp>
      <p:sp>
        <p:nvSpPr>
          <p:cNvPr id="4" name="Slide Number Placeholder 3"/>
          <p:cNvSpPr>
            <a:spLocks noGrp="1"/>
          </p:cNvSpPr>
          <p:nvPr>
            <p:ph type="sldNum" sz="quarter" idx="5"/>
          </p:nvPr>
        </p:nvSpPr>
        <p:spPr/>
        <p:txBody>
          <a:bodyPr/>
          <a:lstStyle/>
          <a:p>
            <a:fld id="{26B7739B-6A72-4A11-A7B5-AE7126A9FDE6}" type="slidenum">
              <a:rPr lang="en-US" smtClean="0"/>
              <a:t>3</a:t>
            </a:fld>
            <a:endParaRPr lang="en-US"/>
          </a:p>
        </p:txBody>
      </p:sp>
    </p:spTree>
    <p:extLst>
      <p:ext uri="{BB962C8B-B14F-4D97-AF65-F5344CB8AC3E}">
        <p14:creationId xmlns:p14="http://schemas.microsoft.com/office/powerpoint/2010/main" val="1759375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sound transmission loss (STL) shows how well the building element blocks sound. It is influenced by several factors such as material properties, the sound frequency and angle of incidence. </a:t>
            </a:r>
          </a:p>
          <a:p>
            <a:endParaRPr lang="en-US" dirty="0"/>
          </a:p>
        </p:txBody>
      </p:sp>
      <p:sp>
        <p:nvSpPr>
          <p:cNvPr id="4" name="Slide Number Placeholder 3"/>
          <p:cNvSpPr>
            <a:spLocks noGrp="1"/>
          </p:cNvSpPr>
          <p:nvPr>
            <p:ph type="sldNum" sz="quarter" idx="5"/>
          </p:nvPr>
        </p:nvSpPr>
        <p:spPr/>
        <p:txBody>
          <a:bodyPr/>
          <a:lstStyle/>
          <a:p>
            <a:fld id="{26B7739B-6A72-4A11-A7B5-AE7126A9FDE6}" type="slidenum">
              <a:rPr lang="en-US" smtClean="0"/>
              <a:t>4</a:t>
            </a:fld>
            <a:endParaRPr lang="en-US"/>
          </a:p>
        </p:txBody>
      </p:sp>
    </p:spTree>
    <p:extLst>
      <p:ext uri="{BB962C8B-B14F-4D97-AF65-F5344CB8AC3E}">
        <p14:creationId xmlns:p14="http://schemas.microsoft.com/office/powerpoint/2010/main" val="4279380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Nobile"/>
                <a:ea typeface="+mn-ea"/>
                <a:cs typeface="+mn-cs"/>
              </a:rPr>
              <a:t>This data can be derived from </a:t>
            </a:r>
            <a:r>
              <a:rPr lang="en-US" dirty="0"/>
              <a:t>the theoretical modeling methods, or obtained from standard test methods such as two reverberation room methods, sound intensity methods, or Field measurement methods</a:t>
            </a:r>
          </a:p>
        </p:txBody>
      </p:sp>
      <p:sp>
        <p:nvSpPr>
          <p:cNvPr id="4" name="Slide Number Placeholder 3"/>
          <p:cNvSpPr>
            <a:spLocks noGrp="1"/>
          </p:cNvSpPr>
          <p:nvPr>
            <p:ph type="sldNum" sz="quarter" idx="5"/>
          </p:nvPr>
        </p:nvSpPr>
        <p:spPr/>
        <p:txBody>
          <a:bodyPr/>
          <a:lstStyle/>
          <a:p>
            <a:fld id="{26B7739B-6A72-4A11-A7B5-AE7126A9FDE6}" type="slidenum">
              <a:rPr lang="en-US" smtClean="0"/>
              <a:t>5</a:t>
            </a:fld>
            <a:endParaRPr lang="en-US"/>
          </a:p>
        </p:txBody>
      </p:sp>
    </p:spTree>
    <p:extLst>
      <p:ext uri="{BB962C8B-B14F-4D97-AF65-F5344CB8AC3E}">
        <p14:creationId xmlns:p14="http://schemas.microsoft.com/office/powerpoint/2010/main" val="2027461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time of my thesis, only one facility in Canada, in Ottawa, was available to perform the ASTM E90 standard test. </a:t>
            </a:r>
            <a:r>
              <a:rPr lang="en-US" sz="1200" kern="1200" dirty="0">
                <a:solidFill>
                  <a:schemeClr val="tx1"/>
                </a:solidFill>
                <a:effectLst/>
                <a:latin typeface="Nobile"/>
                <a:ea typeface="+mn-ea"/>
                <a:cs typeface="+mn-cs"/>
              </a:rPr>
              <a:t>Very recently we have this facility at BCIT as well.</a:t>
            </a:r>
          </a:p>
          <a:p>
            <a:r>
              <a:rPr lang="en-US" dirty="0"/>
              <a:t>Other methods such as field measurement methods or intensity methods, required one reverberation room or enclosure in either the source or the receiving side.</a:t>
            </a:r>
          </a:p>
          <a:p>
            <a:endParaRPr lang="en-US" dirty="0"/>
          </a:p>
        </p:txBody>
      </p:sp>
      <p:sp>
        <p:nvSpPr>
          <p:cNvPr id="4" name="Slide Number Placeholder 3"/>
          <p:cNvSpPr>
            <a:spLocks noGrp="1"/>
          </p:cNvSpPr>
          <p:nvPr>
            <p:ph type="sldNum" sz="quarter" idx="5"/>
          </p:nvPr>
        </p:nvSpPr>
        <p:spPr/>
        <p:txBody>
          <a:bodyPr/>
          <a:lstStyle/>
          <a:p>
            <a:fld id="{26B7739B-6A72-4A11-A7B5-AE7126A9FDE6}" type="slidenum">
              <a:rPr lang="en-US" smtClean="0"/>
              <a:t>6</a:t>
            </a:fld>
            <a:endParaRPr lang="en-US"/>
          </a:p>
        </p:txBody>
      </p:sp>
    </p:spTree>
    <p:extLst>
      <p:ext uri="{BB962C8B-B14F-4D97-AF65-F5344CB8AC3E}">
        <p14:creationId xmlns:p14="http://schemas.microsoft.com/office/powerpoint/2010/main" val="94829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Using the standard test methods have the following limitations: ………..</a:t>
            </a:r>
            <a:r>
              <a:rPr lang="fa-IR" sz="1200" dirty="0"/>
              <a:t>بالا یادت نره</a:t>
            </a:r>
            <a:endParaRPr lang="en-US" sz="1200" dirty="0"/>
          </a:p>
          <a:p>
            <a:r>
              <a:rPr lang="en-US" sz="1200" dirty="0"/>
              <a:t>Therefore, we decided to create our hybrid test method at least for the early stage of the researches.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method was originally suggested by my first supervisor, Dr. Maureen Connelly and it’d been used in some research projects and master theses before me.</a:t>
            </a:r>
            <a:endParaRPr lang="en-CA" dirty="0"/>
          </a:p>
          <a:p>
            <a:endParaRPr lang="en-CA" dirty="0"/>
          </a:p>
          <a:p>
            <a:endParaRPr lang="en-US" dirty="0"/>
          </a:p>
        </p:txBody>
      </p:sp>
      <p:sp>
        <p:nvSpPr>
          <p:cNvPr id="4" name="Slide Number Placeholder 3"/>
          <p:cNvSpPr>
            <a:spLocks noGrp="1"/>
          </p:cNvSpPr>
          <p:nvPr>
            <p:ph type="sldNum" sz="quarter" idx="5"/>
          </p:nvPr>
        </p:nvSpPr>
        <p:spPr/>
        <p:txBody>
          <a:bodyPr/>
          <a:lstStyle/>
          <a:p>
            <a:fld id="{26B7739B-6A72-4A11-A7B5-AE7126A9FDE6}" type="slidenum">
              <a:rPr lang="en-US" smtClean="0"/>
              <a:t>7</a:t>
            </a:fld>
            <a:endParaRPr lang="en-US"/>
          </a:p>
        </p:txBody>
      </p:sp>
    </p:spTree>
    <p:extLst>
      <p:ext uri="{BB962C8B-B14F-4D97-AF65-F5344CB8AC3E}">
        <p14:creationId xmlns:p14="http://schemas.microsoft.com/office/powerpoint/2010/main" val="1911512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BCIT hybrid test method is not completely new. It integrates two standard methods for the receiving side and the source side.</a:t>
            </a:r>
          </a:p>
          <a:p>
            <a:r>
              <a:rPr lang="en-US" sz="1200" dirty="0"/>
              <a:t>It Eliminates the requirements for diffused field and sound absorption measurement on the receiving side by using the Intensity measurement method according to ISO 15186-2.</a:t>
            </a:r>
          </a:p>
          <a:p>
            <a:pPr marL="0" indent="0">
              <a:buNone/>
            </a:pPr>
            <a:endParaRPr lang="en-US" sz="1200" dirty="0"/>
          </a:p>
          <a:p>
            <a:r>
              <a:rPr lang="en-US" sz="1200" dirty="0"/>
              <a:t> and Eliminate the requirements for diffused field at the source side by using the ASTM E966 method</a:t>
            </a:r>
            <a:endParaRPr lang="en-CA" dirty="0"/>
          </a:p>
          <a:p>
            <a:endParaRPr lang="en-US" dirty="0"/>
          </a:p>
        </p:txBody>
      </p:sp>
      <p:sp>
        <p:nvSpPr>
          <p:cNvPr id="4" name="Slide Number Placeholder 3"/>
          <p:cNvSpPr>
            <a:spLocks noGrp="1"/>
          </p:cNvSpPr>
          <p:nvPr>
            <p:ph type="sldNum" sz="quarter" idx="5"/>
          </p:nvPr>
        </p:nvSpPr>
        <p:spPr/>
        <p:txBody>
          <a:bodyPr/>
          <a:lstStyle/>
          <a:p>
            <a:fld id="{26B7739B-6A72-4A11-A7B5-AE7126A9FDE6}" type="slidenum">
              <a:rPr lang="en-US" smtClean="0"/>
              <a:t>8</a:t>
            </a:fld>
            <a:endParaRPr lang="en-US"/>
          </a:p>
        </p:txBody>
      </p:sp>
    </p:spTree>
    <p:extLst>
      <p:ext uri="{BB962C8B-B14F-4D97-AF65-F5344CB8AC3E}">
        <p14:creationId xmlns:p14="http://schemas.microsoft.com/office/powerpoint/2010/main" val="3322017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step-by-step procedure for our hybrid test method : We had a 7’ by 8’ garage door opening at our loading bay in our lab.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we made a frame inside that opening, Then, the frame was acoustically sealed and isolated from the rest of the building by using rubber and elastic materials. Then we built an oversized high-performance filler wall inside the opening and the window installed on this wall. we tested the filler wall to make sure the sound transmission loss through the filler wall is at least 10dB more than the windows in all frequencies. </a:t>
            </a:r>
          </a:p>
        </p:txBody>
      </p:sp>
      <p:sp>
        <p:nvSpPr>
          <p:cNvPr id="4" name="Slide Number Placeholder 3"/>
          <p:cNvSpPr>
            <a:spLocks noGrp="1"/>
          </p:cNvSpPr>
          <p:nvPr>
            <p:ph type="sldNum" sz="quarter" idx="5"/>
          </p:nvPr>
        </p:nvSpPr>
        <p:spPr/>
        <p:txBody>
          <a:bodyPr/>
          <a:lstStyle/>
          <a:p>
            <a:fld id="{26B7739B-6A72-4A11-A7B5-AE7126A9FDE6}" type="slidenum">
              <a:rPr lang="en-US" smtClean="0"/>
              <a:t>9</a:t>
            </a:fld>
            <a:endParaRPr lang="en-US"/>
          </a:p>
        </p:txBody>
      </p:sp>
    </p:spTree>
    <p:extLst>
      <p:ext uri="{BB962C8B-B14F-4D97-AF65-F5344CB8AC3E}">
        <p14:creationId xmlns:p14="http://schemas.microsoft.com/office/powerpoint/2010/main" val="1609826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630EEE-165A-42EC-80A0-688177A21CCF}" type="datetime1">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95A63D-A7EA-4BFF-8797-956204A2C29C}" type="slidenum">
              <a:rPr lang="en-US" smtClean="0"/>
              <a:t>‹#›</a:t>
            </a:fld>
            <a:endParaRPr lang="en-US"/>
          </a:p>
        </p:txBody>
      </p:sp>
    </p:spTree>
    <p:extLst>
      <p:ext uri="{BB962C8B-B14F-4D97-AF65-F5344CB8AC3E}">
        <p14:creationId xmlns:p14="http://schemas.microsoft.com/office/powerpoint/2010/main" val="3919944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7D3DE0-FAC9-4607-BB4C-2FFEC52F4C68}" type="datetime1">
              <a:rPr lang="en-US" smtClean="0"/>
              <a:t>11/14/2024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95A63D-A7EA-4BFF-8797-956204A2C29C}" type="slidenum">
              <a:rPr lang="en-US" smtClean="0"/>
              <a:t>‹#›</a:t>
            </a:fld>
            <a:endParaRPr lang="en-US"/>
          </a:p>
        </p:txBody>
      </p:sp>
    </p:spTree>
    <p:extLst>
      <p:ext uri="{BB962C8B-B14F-4D97-AF65-F5344CB8AC3E}">
        <p14:creationId xmlns:p14="http://schemas.microsoft.com/office/powerpoint/2010/main" val="3182378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95B8BC-0F53-45BA-860D-9E1F6A0EB7B4}" type="datetime1">
              <a:rPr lang="en-US" smtClean="0"/>
              <a:t>11/14/2024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95A63D-A7EA-4BFF-8797-956204A2C29C}" type="slidenum">
              <a:rPr lang="en-US" smtClean="0"/>
              <a:t>‹#›</a:t>
            </a:fld>
            <a:endParaRPr lang="en-US"/>
          </a:p>
        </p:txBody>
      </p:sp>
    </p:spTree>
    <p:extLst>
      <p:ext uri="{BB962C8B-B14F-4D97-AF65-F5344CB8AC3E}">
        <p14:creationId xmlns:p14="http://schemas.microsoft.com/office/powerpoint/2010/main" val="1425111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BB9DC7-CD79-4015-B725-51DC6068E37F}" type="datetime1">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95A63D-A7EA-4BFF-8797-956204A2C29C}" type="slidenum">
              <a:rPr lang="en-US" smtClean="0"/>
              <a:t>‹#›</a:t>
            </a:fld>
            <a:endParaRPr lang="en-US"/>
          </a:p>
        </p:txBody>
      </p:sp>
    </p:spTree>
    <p:extLst>
      <p:ext uri="{BB962C8B-B14F-4D97-AF65-F5344CB8AC3E}">
        <p14:creationId xmlns:p14="http://schemas.microsoft.com/office/powerpoint/2010/main" val="2353892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9E4321-007C-494B-8749-938359426312}" type="datetime1">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95A63D-A7EA-4BFF-8797-956204A2C29C}" type="slidenum">
              <a:rPr lang="en-US" smtClean="0"/>
              <a:t>‹#›</a:t>
            </a:fld>
            <a:endParaRPr lang="en-US"/>
          </a:p>
        </p:txBody>
      </p:sp>
    </p:spTree>
    <p:extLst>
      <p:ext uri="{BB962C8B-B14F-4D97-AF65-F5344CB8AC3E}">
        <p14:creationId xmlns:p14="http://schemas.microsoft.com/office/powerpoint/2010/main" val="1967491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430D7F08-B2F1-4057-99DA-DB73133DB37B}" type="datetime1">
              <a:rPr lang="en-US" smtClean="0"/>
              <a:t>11/14/2024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0B95A63D-A7EA-4BFF-8797-956204A2C29C}" type="slidenum">
              <a:rPr lang="en-US" smtClean="0"/>
              <a:t>‹#›</a:t>
            </a:fld>
            <a:endParaRPr lang="en-US"/>
          </a:p>
        </p:txBody>
      </p:sp>
    </p:spTree>
    <p:extLst>
      <p:ext uri="{BB962C8B-B14F-4D97-AF65-F5344CB8AC3E}">
        <p14:creationId xmlns:p14="http://schemas.microsoft.com/office/powerpoint/2010/main" val="2134546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129B481C-53DB-43CF-90E3-E0471163C4A4}" type="datetime1">
              <a:rPr lang="en-US" smtClean="0"/>
              <a:t>11/14/2024</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0B95A63D-A7EA-4BFF-8797-956204A2C29C}" type="slidenum">
              <a:rPr lang="en-US" smtClean="0"/>
              <a:t>‹#›</a:t>
            </a:fld>
            <a:endParaRPr lang="en-US"/>
          </a:p>
        </p:txBody>
      </p:sp>
    </p:spTree>
    <p:extLst>
      <p:ext uri="{BB962C8B-B14F-4D97-AF65-F5344CB8AC3E}">
        <p14:creationId xmlns:p14="http://schemas.microsoft.com/office/powerpoint/2010/main" val="898179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B2D7E25A-9E6D-4269-A409-9C089C002634}" type="datetime1">
              <a:rPr lang="en-US" smtClean="0"/>
              <a:t>11/14/2024</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0B95A63D-A7EA-4BFF-8797-956204A2C29C}" type="slidenum">
              <a:rPr lang="en-US" smtClean="0"/>
              <a:t>‹#›</a:t>
            </a:fld>
            <a:endParaRPr lang="en-US"/>
          </a:p>
        </p:txBody>
      </p:sp>
    </p:spTree>
    <p:extLst>
      <p:ext uri="{BB962C8B-B14F-4D97-AF65-F5344CB8AC3E}">
        <p14:creationId xmlns:p14="http://schemas.microsoft.com/office/powerpoint/2010/main" val="2063201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A40E00F-0419-4011-BFC7-447945E9B7CC}" type="datetime1">
              <a:rPr lang="en-US" smtClean="0"/>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95A63D-A7EA-4BFF-8797-956204A2C29C}" type="slidenum">
              <a:rPr lang="en-US" smtClean="0"/>
              <a:t>‹#›</a:t>
            </a:fld>
            <a:endParaRPr lang="en-US"/>
          </a:p>
        </p:txBody>
      </p:sp>
    </p:spTree>
    <p:extLst>
      <p:ext uri="{BB962C8B-B14F-4D97-AF65-F5344CB8AC3E}">
        <p14:creationId xmlns:p14="http://schemas.microsoft.com/office/powerpoint/2010/main" val="2092046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4884BDF4-7F31-45C0-816A-486606071A4F}" type="datetime1">
              <a:rPr lang="en-US" smtClean="0"/>
              <a:t>11/14/2024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0B95A63D-A7EA-4BFF-8797-956204A2C29C}" type="slidenum">
              <a:rPr lang="en-US" smtClean="0"/>
              <a:t>‹#›</a:t>
            </a:fld>
            <a:endParaRPr lang="en-US"/>
          </a:p>
        </p:txBody>
      </p:sp>
    </p:spTree>
    <p:extLst>
      <p:ext uri="{BB962C8B-B14F-4D97-AF65-F5344CB8AC3E}">
        <p14:creationId xmlns:p14="http://schemas.microsoft.com/office/powerpoint/2010/main" val="2802654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0961C28-F054-479A-A5C3-B1AAAA004012}" type="datetime1">
              <a:rPr lang="en-US" smtClean="0"/>
              <a:t>11/14/2024</a:t>
            </a:fld>
            <a:endParaRPr lang="en-US"/>
          </a:p>
        </p:txBody>
      </p:sp>
      <p:sp>
        <p:nvSpPr>
          <p:cNvPr id="9" name="Footer Placeholder 8"/>
          <p:cNvSpPr>
            <a:spLocks noGrp="1"/>
          </p:cNvSpPr>
          <p:nvPr>
            <p:ph type="ftr" sz="quarter" idx="11"/>
          </p:nvPr>
        </p:nvSpPr>
        <p:spPr>
          <a:xfrm>
            <a:off x="2624326" y="6356351"/>
            <a:ext cx="4433638" cy="365125"/>
          </a:xfrm>
        </p:spPr>
        <p:txBody>
          <a:bodyPr/>
          <a:lstStyle/>
          <a:p>
            <a:endParaRPr lang="en-US"/>
          </a:p>
        </p:txBody>
      </p:sp>
      <p:sp>
        <p:nvSpPr>
          <p:cNvPr id="10" name="Slide Number Placeholder 9"/>
          <p:cNvSpPr>
            <a:spLocks noGrp="1"/>
          </p:cNvSpPr>
          <p:nvPr>
            <p:ph type="sldNum" sz="quarter" idx="12"/>
          </p:nvPr>
        </p:nvSpPr>
        <p:spPr/>
        <p:txBody>
          <a:bodyPr/>
          <a:lstStyle/>
          <a:p>
            <a:fld id="{0B95A63D-A7EA-4BFF-8797-956204A2C29C}" type="slidenum">
              <a:rPr lang="en-US" smtClean="0"/>
              <a:t>‹#›</a:t>
            </a:fld>
            <a:endParaRPr lang="en-US"/>
          </a:p>
        </p:txBody>
      </p:sp>
    </p:spTree>
    <p:extLst>
      <p:ext uri="{BB962C8B-B14F-4D97-AF65-F5344CB8AC3E}">
        <p14:creationId xmlns:p14="http://schemas.microsoft.com/office/powerpoint/2010/main" val="4143947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 name="Rectangle 37"/>
          <p:cNvSpPr/>
          <p:nvPr/>
        </p:nvSpPr>
        <p:spPr>
          <a:xfrm>
            <a:off x="7089169" y="758952"/>
            <a:ext cx="2060765"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0" y="0"/>
            <a:ext cx="9149934" cy="11712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71880" y="80168"/>
            <a:ext cx="8604991" cy="101091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71881" y="1251422"/>
            <a:ext cx="6611804" cy="4733326"/>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latin typeface="Nobile"/>
              </a:defRPr>
            </a:lvl1pPr>
          </a:lstStyle>
          <a:p>
            <a:fld id="{87C2D4D1-D535-4AD4-A1C4-DD44FB54AACF}" type="datetime1">
              <a:rPr lang="en-US" smtClean="0"/>
              <a:pPr/>
              <a:t>11/14/2024</a:t>
            </a:fld>
            <a:endParaRPr lang="en-US" dirty="0"/>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latin typeface="Nobile"/>
              </a:defRPr>
            </a:lvl1pPr>
          </a:lstStyle>
          <a:p>
            <a:endParaRPr lang="en-US" dirty="0"/>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latin typeface="Nobile"/>
              </a:defRPr>
            </a:lvl1pPr>
          </a:lstStyle>
          <a:p>
            <a:fld id="{0B95A63D-A7EA-4BFF-8797-956204A2C29C}" type="slidenum">
              <a:rPr lang="en-US" smtClean="0"/>
              <a:pPr/>
              <a:t>‹#›</a:t>
            </a:fld>
            <a:endParaRPr lang="en-US" dirty="0"/>
          </a:p>
        </p:txBody>
      </p:sp>
    </p:spTree>
    <p:extLst>
      <p:ext uri="{BB962C8B-B14F-4D97-AF65-F5344CB8AC3E}">
        <p14:creationId xmlns:p14="http://schemas.microsoft.com/office/powerpoint/2010/main" val="38127653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3000" kern="1200" spc="-60" baseline="0">
          <a:solidFill>
            <a:srgbClr val="FFFFFF"/>
          </a:solidFill>
          <a:latin typeface="Nobile"/>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Nobile"/>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Nobile"/>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Nobile"/>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Nobile"/>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Nobile"/>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9.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4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emf"/></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1.emf"/><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emf"/></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png"/><Relationship Id="rId7"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4C6E52-53AF-8A45-AD87-E90DAE1BA8E1}"/>
              </a:ext>
            </a:extLst>
          </p:cNvPr>
          <p:cNvSpPr/>
          <p:nvPr/>
        </p:nvSpPr>
        <p:spPr>
          <a:xfrm>
            <a:off x="7083562" y="1217741"/>
            <a:ext cx="2060436" cy="5687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Nobile"/>
            </a:endParaRPr>
          </a:p>
        </p:txBody>
      </p:sp>
      <p:sp>
        <p:nvSpPr>
          <p:cNvPr id="2" name="Title 1"/>
          <p:cNvSpPr>
            <a:spLocks noGrp="1"/>
          </p:cNvSpPr>
          <p:nvPr>
            <p:ph type="title"/>
          </p:nvPr>
        </p:nvSpPr>
        <p:spPr>
          <a:xfrm>
            <a:off x="182880" y="137160"/>
            <a:ext cx="7772400" cy="914400"/>
          </a:xfrm>
        </p:spPr>
        <p:txBody>
          <a:bodyPr>
            <a:normAutofit/>
          </a:bodyPr>
          <a:lstStyle/>
          <a:p>
            <a:pPr algn="ctr"/>
            <a:r>
              <a:rPr lang="en-US" sz="2400" b="1" i="1" dirty="0">
                <a:solidFill>
                  <a:schemeClr val="bg1"/>
                </a:solidFill>
              </a:rPr>
              <a:t>Introducing the BCIT Hybrid Test Method for Assessing Sound Insulation by Windows</a:t>
            </a:r>
            <a:r>
              <a:rPr lang="en-US" sz="2400" kern="1200" spc="-60" dirty="0">
                <a:solidFill>
                  <a:srgbClr val="FFFF99"/>
                </a:solidFill>
              </a:rPr>
              <a:t> </a:t>
            </a:r>
            <a:endParaRPr lang="en-US" sz="2400" dirty="0"/>
          </a:p>
        </p:txBody>
      </p:sp>
      <p:pic>
        <p:nvPicPr>
          <p:cNvPr id="28" name="Picture 27">
            <a:extLst>
              <a:ext uri="{FF2B5EF4-FFF2-40B4-BE49-F238E27FC236}">
                <a16:creationId xmlns:a16="http://schemas.microsoft.com/office/drawing/2014/main" id="{33495563-0965-4BEC-BAC8-31FE73DC10F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401772" y="-3266"/>
            <a:ext cx="1742227" cy="1158971"/>
          </a:xfrm>
          <a:prstGeom prst="rect">
            <a:avLst/>
          </a:prstGeom>
          <a:noFill/>
        </p:spPr>
      </p:pic>
      <p:sp>
        <p:nvSpPr>
          <p:cNvPr id="5" name="Slide Number Placeholder 4">
            <a:extLst>
              <a:ext uri="{FF2B5EF4-FFF2-40B4-BE49-F238E27FC236}">
                <a16:creationId xmlns:a16="http://schemas.microsoft.com/office/drawing/2014/main" id="{50A3FD0F-64B5-4CF7-A235-734FCD156270}"/>
              </a:ext>
            </a:extLst>
          </p:cNvPr>
          <p:cNvSpPr>
            <a:spLocks noGrp="1"/>
          </p:cNvSpPr>
          <p:nvPr>
            <p:ph type="sldNum" sz="quarter" idx="12"/>
          </p:nvPr>
        </p:nvSpPr>
        <p:spPr>
          <a:xfrm>
            <a:off x="7975602" y="6156044"/>
            <a:ext cx="1148195" cy="365125"/>
          </a:xfrm>
        </p:spPr>
        <p:txBody>
          <a:bodyPr/>
          <a:lstStyle/>
          <a:p>
            <a:fld id="{0B95A63D-A7EA-4BFF-8797-956204A2C29C}" type="slidenum">
              <a:rPr lang="en-US" smtClean="0"/>
              <a:t>1</a:t>
            </a:fld>
            <a:endParaRPr lang="en-US"/>
          </a:p>
        </p:txBody>
      </p:sp>
      <p:sp>
        <p:nvSpPr>
          <p:cNvPr id="41" name="Content Placeholder 2"/>
          <p:cNvSpPr txBox="1">
            <a:spLocks/>
          </p:cNvSpPr>
          <p:nvPr/>
        </p:nvSpPr>
        <p:spPr>
          <a:xfrm>
            <a:off x="2391862" y="2455443"/>
            <a:ext cx="4360276" cy="2643682"/>
          </a:xfrm>
          <a:prstGeom prst="rect">
            <a:avLst/>
          </a:prstGeom>
          <a:ln>
            <a:noFill/>
          </a:ln>
        </p:spPr>
        <p:txBody>
          <a:bodyPr vert="horz" lIns="91440" tIns="45720" rIns="91440" bIns="45720" rtlCol="0" anchor="t">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indent="-228600">
              <a:lnSpc>
                <a:spcPct val="150000"/>
              </a:lnSpc>
              <a:buFont typeface="Arial" panose="020B0604020202020204" pitchFamily="34" charset="0"/>
              <a:buChar char="•"/>
            </a:pPr>
            <a:r>
              <a:rPr lang="en-US" sz="2000" dirty="0"/>
              <a:t>Nazanin </a:t>
            </a:r>
            <a:r>
              <a:rPr lang="en-US" sz="2000" dirty="0" err="1"/>
              <a:t>Souri</a:t>
            </a:r>
            <a:r>
              <a:rPr lang="en-US" sz="2000" dirty="0"/>
              <a:t>, </a:t>
            </a:r>
            <a:r>
              <a:rPr lang="en-US" sz="2000" dirty="0" err="1"/>
              <a:t>MASc</a:t>
            </a:r>
            <a:r>
              <a:rPr lang="en-US" sz="2000" dirty="0"/>
              <a:t>, NFRC  ACE</a:t>
            </a:r>
          </a:p>
          <a:p>
            <a:pPr indent="-228600">
              <a:lnSpc>
                <a:spcPct val="150000"/>
              </a:lnSpc>
              <a:buFont typeface="Arial" panose="020B0604020202020204" pitchFamily="34" charset="0"/>
              <a:buChar char="•"/>
            </a:pPr>
            <a:r>
              <a:rPr lang="en-US" sz="2000" dirty="0"/>
              <a:t>Won Ohm, PhD.</a:t>
            </a:r>
          </a:p>
          <a:p>
            <a:pPr indent="-228600">
              <a:lnSpc>
                <a:spcPct val="150000"/>
              </a:lnSpc>
              <a:buFont typeface="Arial" panose="020B0604020202020204" pitchFamily="34" charset="0"/>
              <a:buChar char="•"/>
            </a:pPr>
            <a:r>
              <a:rPr lang="en-US" sz="2000" dirty="0"/>
              <a:t>Maureen Connelly, PhD.</a:t>
            </a:r>
          </a:p>
          <a:p>
            <a:pPr indent="-228600">
              <a:lnSpc>
                <a:spcPct val="150000"/>
              </a:lnSpc>
              <a:buFont typeface="Arial" panose="020B0604020202020204" pitchFamily="34" charset="0"/>
              <a:buChar char="•"/>
            </a:pPr>
            <a:r>
              <a:rPr lang="en-US" sz="2000" dirty="0"/>
              <a:t>Omid Tamanna, MEng., </a:t>
            </a:r>
            <a:r>
              <a:rPr lang="en-US" sz="2000" dirty="0" err="1"/>
              <a:t>P.Eng</a:t>
            </a:r>
            <a:r>
              <a:rPr lang="en-US" sz="2000" dirty="0"/>
              <a:t>.</a:t>
            </a:r>
          </a:p>
        </p:txBody>
      </p:sp>
    </p:spTree>
    <p:extLst>
      <p:ext uri="{BB962C8B-B14F-4D97-AF65-F5344CB8AC3E}">
        <p14:creationId xmlns:p14="http://schemas.microsoft.com/office/powerpoint/2010/main" val="3398911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4C6E52-53AF-8A45-AD87-E90DAE1BA8E1}"/>
              </a:ext>
            </a:extLst>
          </p:cNvPr>
          <p:cNvSpPr/>
          <p:nvPr/>
        </p:nvSpPr>
        <p:spPr>
          <a:xfrm>
            <a:off x="7083562" y="1184287"/>
            <a:ext cx="2060436" cy="5687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Nobile"/>
            </a:endParaRPr>
          </a:p>
        </p:txBody>
      </p:sp>
      <p:sp>
        <p:nvSpPr>
          <p:cNvPr id="2" name="Title 1"/>
          <p:cNvSpPr>
            <a:spLocks noGrp="1"/>
          </p:cNvSpPr>
          <p:nvPr>
            <p:ph type="title"/>
          </p:nvPr>
        </p:nvSpPr>
        <p:spPr>
          <a:xfrm>
            <a:off x="182880" y="137160"/>
            <a:ext cx="7772400" cy="914400"/>
          </a:xfrm>
        </p:spPr>
        <p:txBody>
          <a:bodyPr>
            <a:normAutofit/>
          </a:bodyPr>
          <a:lstStyle/>
          <a:p>
            <a:r>
              <a:rPr lang="en-US" sz="2400" b="1" i="1" dirty="0">
                <a:solidFill>
                  <a:schemeClr val="bg1"/>
                </a:solidFill>
              </a:rPr>
              <a:t>Overview of the BCIT Hybrid test Method procedure and instrumentation:</a:t>
            </a:r>
          </a:p>
        </p:txBody>
      </p:sp>
      <p:pic>
        <p:nvPicPr>
          <p:cNvPr id="28" name="Picture 27">
            <a:extLst>
              <a:ext uri="{FF2B5EF4-FFF2-40B4-BE49-F238E27FC236}">
                <a16:creationId xmlns:a16="http://schemas.microsoft.com/office/drawing/2014/main" id="{33495563-0965-4BEC-BAC8-31FE73DC10F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401772" y="-3266"/>
            <a:ext cx="1742227" cy="1158971"/>
          </a:xfrm>
          <a:prstGeom prst="rect">
            <a:avLst/>
          </a:prstGeom>
          <a:noFill/>
        </p:spPr>
      </p:pic>
      <p:sp>
        <p:nvSpPr>
          <p:cNvPr id="5" name="Slide Number Placeholder 4">
            <a:extLst>
              <a:ext uri="{FF2B5EF4-FFF2-40B4-BE49-F238E27FC236}">
                <a16:creationId xmlns:a16="http://schemas.microsoft.com/office/drawing/2014/main" id="{50A3FD0F-64B5-4CF7-A235-734FCD156270}"/>
              </a:ext>
            </a:extLst>
          </p:cNvPr>
          <p:cNvSpPr>
            <a:spLocks noGrp="1"/>
          </p:cNvSpPr>
          <p:nvPr>
            <p:ph type="sldNum" sz="quarter" idx="12"/>
          </p:nvPr>
        </p:nvSpPr>
        <p:spPr>
          <a:xfrm>
            <a:off x="7975602" y="6156044"/>
            <a:ext cx="1148195" cy="365125"/>
          </a:xfrm>
        </p:spPr>
        <p:txBody>
          <a:bodyPr/>
          <a:lstStyle/>
          <a:p>
            <a:fld id="{0B95A63D-A7EA-4BFF-8797-956204A2C29C}" type="slidenum">
              <a:rPr lang="en-US" smtClean="0"/>
              <a:t>10</a:t>
            </a:fld>
            <a:endParaRPr lang="en-US"/>
          </a:p>
        </p:txBody>
      </p:sp>
      <p:sp>
        <p:nvSpPr>
          <p:cNvPr id="22" name="Content Placeholder 2">
            <a:extLst>
              <a:ext uri="{FF2B5EF4-FFF2-40B4-BE49-F238E27FC236}">
                <a16:creationId xmlns:a16="http://schemas.microsoft.com/office/drawing/2014/main" id="{D5E9C85B-AAC7-4D26-B86E-5D8D85807D28}"/>
              </a:ext>
            </a:extLst>
          </p:cNvPr>
          <p:cNvSpPr txBox="1">
            <a:spLocks/>
          </p:cNvSpPr>
          <p:nvPr/>
        </p:nvSpPr>
        <p:spPr>
          <a:xfrm>
            <a:off x="296091" y="5284645"/>
            <a:ext cx="8551818" cy="365126"/>
          </a:xfrm>
          <a:prstGeom prst="rect">
            <a:avLst/>
          </a:prstGeom>
          <a:ln>
            <a:noFill/>
          </a:ln>
        </p:spPr>
        <p:txBody>
          <a:bodyPr vert="horz" lIns="91440" tIns="45720" rIns="91440" bIns="45720" rtlCol="0" anchor="t">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0" indent="0" algn="just">
              <a:buNone/>
            </a:pPr>
            <a:r>
              <a:rPr lang="en-US" sz="2000" b="1" dirty="0">
                <a:latin typeface="Calibri" panose="020F0502020204030204" pitchFamily="34" charset="0"/>
                <a:ea typeface="Calibri" panose="020F0502020204030204" pitchFamily="34" charset="0"/>
                <a:cs typeface="Calibri" panose="020F0502020204030204" pitchFamily="34" charset="0"/>
              </a:rPr>
              <a:t>BCIT HTM Instruments and their Interconnections:</a:t>
            </a:r>
          </a:p>
        </p:txBody>
      </p:sp>
      <p:pic>
        <p:nvPicPr>
          <p:cNvPr id="17" name="Picture 16">
            <a:extLst>
              <a:ext uri="{FF2B5EF4-FFF2-40B4-BE49-F238E27FC236}">
                <a16:creationId xmlns:a16="http://schemas.microsoft.com/office/drawing/2014/main" id="{16D15F48-C7D5-4F80-AD68-C83438B0F6F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74320" y="1371600"/>
            <a:ext cx="5472947" cy="351605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18">
            <a:extLst>
              <a:ext uri="{FF2B5EF4-FFF2-40B4-BE49-F238E27FC236}">
                <a16:creationId xmlns:a16="http://schemas.microsoft.com/office/drawing/2014/main" id="{DDAD3403-9F91-44F8-B340-BC67D52A3177}"/>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6030596" y="2844907"/>
            <a:ext cx="2817313" cy="349369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46038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4C6E52-53AF-8A45-AD87-E90DAE1BA8E1}"/>
              </a:ext>
            </a:extLst>
          </p:cNvPr>
          <p:cNvSpPr/>
          <p:nvPr/>
        </p:nvSpPr>
        <p:spPr>
          <a:xfrm>
            <a:off x="7083562" y="1184287"/>
            <a:ext cx="2060436" cy="5687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Nobile"/>
            </a:endParaRPr>
          </a:p>
        </p:txBody>
      </p:sp>
      <p:pic>
        <p:nvPicPr>
          <p:cNvPr id="28" name="Picture 27">
            <a:extLst>
              <a:ext uri="{FF2B5EF4-FFF2-40B4-BE49-F238E27FC236}">
                <a16:creationId xmlns:a16="http://schemas.microsoft.com/office/drawing/2014/main" id="{33495563-0965-4BEC-BAC8-31FE73DC10F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401772" y="-3266"/>
            <a:ext cx="1742227" cy="1158971"/>
          </a:xfrm>
          <a:prstGeom prst="rect">
            <a:avLst/>
          </a:prstGeom>
          <a:noFill/>
        </p:spPr>
      </p:pic>
      <p:sp>
        <p:nvSpPr>
          <p:cNvPr id="5" name="Slide Number Placeholder 4">
            <a:extLst>
              <a:ext uri="{FF2B5EF4-FFF2-40B4-BE49-F238E27FC236}">
                <a16:creationId xmlns:a16="http://schemas.microsoft.com/office/drawing/2014/main" id="{50A3FD0F-64B5-4CF7-A235-734FCD156270}"/>
              </a:ext>
            </a:extLst>
          </p:cNvPr>
          <p:cNvSpPr>
            <a:spLocks noGrp="1"/>
          </p:cNvSpPr>
          <p:nvPr>
            <p:ph type="sldNum" sz="quarter" idx="12"/>
          </p:nvPr>
        </p:nvSpPr>
        <p:spPr>
          <a:xfrm>
            <a:off x="7975602" y="6156044"/>
            <a:ext cx="1148195" cy="365125"/>
          </a:xfrm>
        </p:spPr>
        <p:txBody>
          <a:bodyPr/>
          <a:lstStyle/>
          <a:p>
            <a:fld id="{0B95A63D-A7EA-4BFF-8797-956204A2C29C}" type="slidenum">
              <a:rPr lang="en-US" smtClean="0"/>
              <a:t>11</a:t>
            </a:fld>
            <a:endParaRPr lang="en-US"/>
          </a:p>
        </p:txBody>
      </p:sp>
      <p:sp>
        <p:nvSpPr>
          <p:cNvPr id="10" name="Title 1">
            <a:extLst>
              <a:ext uri="{FF2B5EF4-FFF2-40B4-BE49-F238E27FC236}">
                <a16:creationId xmlns:a16="http://schemas.microsoft.com/office/drawing/2014/main" id="{C66DAB25-1C71-46BE-8410-5A6F4A58B659}"/>
              </a:ext>
            </a:extLst>
          </p:cNvPr>
          <p:cNvSpPr txBox="1">
            <a:spLocks/>
          </p:cNvSpPr>
          <p:nvPr/>
        </p:nvSpPr>
        <p:spPr>
          <a:xfrm>
            <a:off x="199747" y="59384"/>
            <a:ext cx="7062187" cy="103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Nobile"/>
                <a:ea typeface="+mj-ea"/>
                <a:cs typeface="+mj-cs"/>
              </a:defRPr>
            </a:lvl1pPr>
          </a:lstStyle>
          <a:p>
            <a:endParaRPr lang="en-CA" sz="4000" dirty="0">
              <a:solidFill>
                <a:schemeClr val="tx1"/>
              </a:solidFill>
            </a:endParaRPr>
          </a:p>
        </p:txBody>
      </p:sp>
      <p:sp>
        <p:nvSpPr>
          <p:cNvPr id="8" name="Title 1">
            <a:extLst>
              <a:ext uri="{FF2B5EF4-FFF2-40B4-BE49-F238E27FC236}">
                <a16:creationId xmlns:a16="http://schemas.microsoft.com/office/drawing/2014/main" id="{667C5579-AE3B-40C4-8C51-0EDBA63A0051}"/>
              </a:ext>
            </a:extLst>
          </p:cNvPr>
          <p:cNvSpPr>
            <a:spLocks noGrp="1"/>
          </p:cNvSpPr>
          <p:nvPr>
            <p:ph type="title"/>
          </p:nvPr>
        </p:nvSpPr>
        <p:spPr>
          <a:xfrm>
            <a:off x="201168" y="137160"/>
            <a:ext cx="7772400" cy="914400"/>
          </a:xfrm>
        </p:spPr>
        <p:txBody>
          <a:bodyPr vert="horz" lIns="91440" tIns="45720" rIns="91440" bIns="45720" rtlCol="0" anchor="ctr">
            <a:normAutofit/>
          </a:bodyPr>
          <a:lstStyle/>
          <a:p>
            <a:r>
              <a:rPr lang="en-US" sz="2400" b="1" i="1" dirty="0">
                <a:solidFill>
                  <a:schemeClr val="bg1"/>
                </a:solidFill>
              </a:rPr>
              <a:t>Source side Measurements</a:t>
            </a:r>
          </a:p>
        </p:txBody>
      </p:sp>
      <p:sp>
        <p:nvSpPr>
          <p:cNvPr id="3" name="Content Placeholder 2">
            <a:extLst>
              <a:ext uri="{FF2B5EF4-FFF2-40B4-BE49-F238E27FC236}">
                <a16:creationId xmlns:a16="http://schemas.microsoft.com/office/drawing/2014/main" id="{96B54990-3D51-4197-AD50-888A87265B1C}"/>
              </a:ext>
            </a:extLst>
          </p:cNvPr>
          <p:cNvSpPr>
            <a:spLocks noGrp="1"/>
          </p:cNvSpPr>
          <p:nvPr>
            <p:ph idx="1"/>
          </p:nvPr>
        </p:nvSpPr>
        <p:spPr>
          <a:xfrm>
            <a:off x="274320" y="1371600"/>
            <a:ext cx="8595360" cy="5303520"/>
          </a:xfrm>
        </p:spPr>
        <p:txBody>
          <a:bodyPr>
            <a:normAutofit/>
          </a:bodyPr>
          <a:lstStyle/>
          <a:p>
            <a:pPr marL="0" indent="0">
              <a:buNone/>
            </a:pPr>
            <a:r>
              <a:rPr lang="en-US" sz="2000" b="1" dirty="0">
                <a:latin typeface="Calibri" panose="020F0502020204030204" pitchFamily="34" charset="0"/>
                <a:ea typeface="Calibri" panose="020F0502020204030204" pitchFamily="34" charset="0"/>
                <a:cs typeface="Calibri" panose="020F0502020204030204" pitchFamily="34" charset="0"/>
              </a:rPr>
              <a:t>To comply with the ASTM E966 standard, the following factors were considered and checked:</a:t>
            </a:r>
          </a:p>
          <a:p>
            <a:pPr marL="0" indent="0">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r>
              <a:rPr lang="en-US" sz="2000" dirty="0">
                <a:latin typeface="Calibri" panose="020F0502020204030204" pitchFamily="34" charset="0"/>
                <a:ea typeface="Calibri" panose="020F0502020204030204" pitchFamily="34" charset="0"/>
                <a:cs typeface="Calibri" panose="020F0502020204030204" pitchFamily="34" charset="0"/>
              </a:rPr>
              <a:t>Outside background noise</a:t>
            </a:r>
          </a:p>
          <a:p>
            <a:r>
              <a:rPr lang="en-US" sz="2000" dirty="0">
                <a:latin typeface="Calibri" panose="020F0502020204030204" pitchFamily="34" charset="0"/>
                <a:ea typeface="Calibri" panose="020F0502020204030204" pitchFamily="34" charset="0"/>
                <a:cs typeface="Calibri" panose="020F0502020204030204" pitchFamily="34" charset="0"/>
              </a:rPr>
              <a:t>Characteristics of speaker </a:t>
            </a:r>
          </a:p>
          <a:p>
            <a:r>
              <a:rPr lang="en-US" sz="2000" dirty="0">
                <a:latin typeface="Calibri" panose="020F0502020204030204" pitchFamily="34" charset="0"/>
                <a:ea typeface="Calibri" panose="020F0502020204030204" pitchFamily="34" charset="0"/>
                <a:cs typeface="Calibri" panose="020F0502020204030204" pitchFamily="34" charset="0"/>
              </a:rPr>
              <a:t>Direction, height and distance of Speaker from window surface</a:t>
            </a:r>
          </a:p>
          <a:p>
            <a:r>
              <a:rPr lang="en-US" sz="2000" dirty="0">
                <a:latin typeface="Calibri" panose="020F0502020204030204" pitchFamily="34" charset="0"/>
                <a:ea typeface="Calibri" panose="020F0502020204030204" pitchFamily="34" charset="0"/>
                <a:cs typeface="Calibri" panose="020F0502020204030204" pitchFamily="34" charset="0"/>
              </a:rPr>
              <a:t>Outside sound pressure level variation</a:t>
            </a:r>
          </a:p>
          <a:p>
            <a:r>
              <a:rPr lang="en-US" sz="2000" dirty="0">
                <a:latin typeface="Calibri" panose="020F0502020204030204" pitchFamily="34" charset="0"/>
                <a:ea typeface="Calibri" panose="020F0502020204030204" pitchFamily="34" charset="0"/>
                <a:cs typeface="Calibri" panose="020F0502020204030204" pitchFamily="34" charset="0"/>
              </a:rPr>
              <a:t>Measurement duration</a:t>
            </a:r>
          </a:p>
          <a:p>
            <a:r>
              <a:rPr lang="en-US" sz="2000" dirty="0">
                <a:latin typeface="Calibri" panose="020F0502020204030204" pitchFamily="34" charset="0"/>
                <a:ea typeface="Calibri" panose="020F0502020204030204" pitchFamily="34" charset="0"/>
                <a:cs typeface="Calibri" panose="020F0502020204030204" pitchFamily="34" charset="0"/>
              </a:rPr>
              <a:t>Position of the measurement points across the window's surface</a:t>
            </a:r>
          </a:p>
          <a:p>
            <a:pPr marL="0" indent="0">
              <a:buNone/>
            </a:pP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46739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4C6E52-53AF-8A45-AD87-E90DAE1BA8E1}"/>
              </a:ext>
            </a:extLst>
          </p:cNvPr>
          <p:cNvSpPr/>
          <p:nvPr/>
        </p:nvSpPr>
        <p:spPr>
          <a:xfrm>
            <a:off x="7083562" y="1184287"/>
            <a:ext cx="2060436" cy="5687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Nobile"/>
            </a:endParaRPr>
          </a:p>
        </p:txBody>
      </p:sp>
      <p:pic>
        <p:nvPicPr>
          <p:cNvPr id="28" name="Picture 27">
            <a:extLst>
              <a:ext uri="{FF2B5EF4-FFF2-40B4-BE49-F238E27FC236}">
                <a16:creationId xmlns:a16="http://schemas.microsoft.com/office/drawing/2014/main" id="{33495563-0965-4BEC-BAC8-31FE73DC10F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401772" y="-3266"/>
            <a:ext cx="1742227" cy="1158971"/>
          </a:xfrm>
          <a:prstGeom prst="rect">
            <a:avLst/>
          </a:prstGeom>
          <a:noFill/>
        </p:spPr>
      </p:pic>
      <p:sp>
        <p:nvSpPr>
          <p:cNvPr id="5" name="Slide Number Placeholder 4">
            <a:extLst>
              <a:ext uri="{FF2B5EF4-FFF2-40B4-BE49-F238E27FC236}">
                <a16:creationId xmlns:a16="http://schemas.microsoft.com/office/drawing/2014/main" id="{50A3FD0F-64B5-4CF7-A235-734FCD156270}"/>
              </a:ext>
            </a:extLst>
          </p:cNvPr>
          <p:cNvSpPr>
            <a:spLocks noGrp="1"/>
          </p:cNvSpPr>
          <p:nvPr>
            <p:ph type="sldNum" sz="quarter" idx="12"/>
          </p:nvPr>
        </p:nvSpPr>
        <p:spPr>
          <a:xfrm>
            <a:off x="7975602" y="6156044"/>
            <a:ext cx="1148195" cy="365125"/>
          </a:xfrm>
        </p:spPr>
        <p:txBody>
          <a:bodyPr/>
          <a:lstStyle/>
          <a:p>
            <a:fld id="{0B95A63D-A7EA-4BFF-8797-956204A2C29C}" type="slidenum">
              <a:rPr lang="en-US" smtClean="0"/>
              <a:t>12</a:t>
            </a:fld>
            <a:endParaRPr lang="en-US"/>
          </a:p>
        </p:txBody>
      </p:sp>
      <p:sp>
        <p:nvSpPr>
          <p:cNvPr id="10" name="Title 1">
            <a:extLst>
              <a:ext uri="{FF2B5EF4-FFF2-40B4-BE49-F238E27FC236}">
                <a16:creationId xmlns:a16="http://schemas.microsoft.com/office/drawing/2014/main" id="{C66DAB25-1C71-46BE-8410-5A6F4A58B659}"/>
              </a:ext>
            </a:extLst>
          </p:cNvPr>
          <p:cNvSpPr txBox="1">
            <a:spLocks/>
          </p:cNvSpPr>
          <p:nvPr/>
        </p:nvSpPr>
        <p:spPr>
          <a:xfrm>
            <a:off x="199747" y="59384"/>
            <a:ext cx="7062187" cy="103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Nobile"/>
                <a:ea typeface="+mj-ea"/>
                <a:cs typeface="+mj-cs"/>
              </a:defRPr>
            </a:lvl1pPr>
          </a:lstStyle>
          <a:p>
            <a:endParaRPr lang="en-CA" sz="4000" dirty="0">
              <a:solidFill>
                <a:schemeClr val="tx1"/>
              </a:solidFill>
            </a:endParaRPr>
          </a:p>
        </p:txBody>
      </p:sp>
      <p:sp>
        <p:nvSpPr>
          <p:cNvPr id="13" name="Title 1">
            <a:extLst>
              <a:ext uri="{FF2B5EF4-FFF2-40B4-BE49-F238E27FC236}">
                <a16:creationId xmlns:a16="http://schemas.microsoft.com/office/drawing/2014/main" id="{C6A09ACC-66F1-4BA9-ADF1-DC0FDD34D6DE}"/>
              </a:ext>
            </a:extLst>
          </p:cNvPr>
          <p:cNvSpPr>
            <a:spLocks noGrp="1"/>
          </p:cNvSpPr>
          <p:nvPr>
            <p:ph type="title"/>
          </p:nvPr>
        </p:nvSpPr>
        <p:spPr>
          <a:xfrm>
            <a:off x="146050" y="104568"/>
            <a:ext cx="7062788" cy="1033669"/>
          </a:xfrm>
        </p:spPr>
        <p:txBody>
          <a:bodyPr vert="horz" lIns="91440" tIns="45720" rIns="91440" bIns="45720" rtlCol="0" anchor="ctr">
            <a:normAutofit/>
          </a:bodyPr>
          <a:lstStyle/>
          <a:p>
            <a:r>
              <a:rPr lang="en-US" sz="2400" b="1" i="1" dirty="0">
                <a:solidFill>
                  <a:schemeClr val="bg1"/>
                </a:solidFill>
              </a:rPr>
              <a:t>Source side Measurements</a:t>
            </a:r>
          </a:p>
        </p:txBody>
      </p:sp>
      <p:pic>
        <p:nvPicPr>
          <p:cNvPr id="15" name="Picture 14">
            <a:extLst>
              <a:ext uri="{FF2B5EF4-FFF2-40B4-BE49-F238E27FC236}">
                <a16:creationId xmlns:a16="http://schemas.microsoft.com/office/drawing/2014/main" id="{26615D74-1FBE-4832-A2C3-14A6364A2743}"/>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69798" y="1371600"/>
            <a:ext cx="4114800" cy="2060575"/>
          </a:xfrm>
          <a:prstGeom prst="rect">
            <a:avLst/>
          </a:prstGeom>
          <a:ln>
            <a:noFill/>
          </a:ln>
          <a:effectLst>
            <a:softEdge rad="112500"/>
          </a:effectLst>
        </p:spPr>
      </p:pic>
      <p:grpSp>
        <p:nvGrpSpPr>
          <p:cNvPr id="2" name="Group 1"/>
          <p:cNvGrpSpPr/>
          <p:nvPr/>
        </p:nvGrpSpPr>
        <p:grpSpPr>
          <a:xfrm>
            <a:off x="1015330" y="3150122"/>
            <a:ext cx="7113340" cy="3245764"/>
            <a:chOff x="1546472" y="3150122"/>
            <a:chExt cx="7113340" cy="3245764"/>
          </a:xfrm>
        </p:grpSpPr>
        <p:pic>
          <p:nvPicPr>
            <p:cNvPr id="11" name="Picture 10">
              <a:extLst>
                <a:ext uri="{FF2B5EF4-FFF2-40B4-BE49-F238E27FC236}">
                  <a16:creationId xmlns:a16="http://schemas.microsoft.com/office/drawing/2014/main" id="{AED07F6B-AB7F-43BF-B32A-DFCC28D54F2D}"/>
                </a:ext>
              </a:extLst>
            </p:cNvPr>
            <p:cNvPicPr>
              <a:picLocks noChangeAspect="1"/>
            </p:cNvPicPr>
            <p:nvPr/>
          </p:nvPicPr>
          <p:blipFill>
            <a:blip r:embed="rId5"/>
            <a:stretch>
              <a:fillRect/>
            </a:stretch>
          </p:blipFill>
          <p:spPr>
            <a:xfrm>
              <a:off x="5757864" y="3150122"/>
              <a:ext cx="2901948" cy="318848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a:extLst>
                <a:ext uri="{FF2B5EF4-FFF2-40B4-BE49-F238E27FC236}">
                  <a16:creationId xmlns:a16="http://schemas.microsoft.com/office/drawing/2014/main" id="{BBADE86B-3204-41FC-9E6F-AF86B47924EE}"/>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546472" y="4028071"/>
              <a:ext cx="3179263" cy="236781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Tree>
    <p:extLst>
      <p:ext uri="{BB962C8B-B14F-4D97-AF65-F5344CB8AC3E}">
        <p14:creationId xmlns:p14="http://schemas.microsoft.com/office/powerpoint/2010/main" val="3342891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4C6E52-53AF-8A45-AD87-E90DAE1BA8E1}"/>
              </a:ext>
            </a:extLst>
          </p:cNvPr>
          <p:cNvSpPr/>
          <p:nvPr/>
        </p:nvSpPr>
        <p:spPr>
          <a:xfrm>
            <a:off x="7083562" y="1184287"/>
            <a:ext cx="2060436" cy="5687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Nobile"/>
            </a:endParaRPr>
          </a:p>
        </p:txBody>
      </p:sp>
      <p:pic>
        <p:nvPicPr>
          <p:cNvPr id="28" name="Picture 27">
            <a:extLst>
              <a:ext uri="{FF2B5EF4-FFF2-40B4-BE49-F238E27FC236}">
                <a16:creationId xmlns:a16="http://schemas.microsoft.com/office/drawing/2014/main" id="{33495563-0965-4BEC-BAC8-31FE73DC10F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401772" y="-3266"/>
            <a:ext cx="1742227" cy="1158971"/>
          </a:xfrm>
          <a:prstGeom prst="rect">
            <a:avLst/>
          </a:prstGeom>
          <a:noFill/>
        </p:spPr>
      </p:pic>
      <p:sp>
        <p:nvSpPr>
          <p:cNvPr id="5" name="Slide Number Placeholder 4">
            <a:extLst>
              <a:ext uri="{FF2B5EF4-FFF2-40B4-BE49-F238E27FC236}">
                <a16:creationId xmlns:a16="http://schemas.microsoft.com/office/drawing/2014/main" id="{50A3FD0F-64B5-4CF7-A235-734FCD156270}"/>
              </a:ext>
            </a:extLst>
          </p:cNvPr>
          <p:cNvSpPr>
            <a:spLocks noGrp="1"/>
          </p:cNvSpPr>
          <p:nvPr>
            <p:ph type="sldNum" sz="quarter" idx="12"/>
          </p:nvPr>
        </p:nvSpPr>
        <p:spPr>
          <a:xfrm>
            <a:off x="7975602" y="6156044"/>
            <a:ext cx="1148195" cy="365125"/>
          </a:xfrm>
        </p:spPr>
        <p:txBody>
          <a:bodyPr/>
          <a:lstStyle/>
          <a:p>
            <a:fld id="{0B95A63D-A7EA-4BFF-8797-956204A2C29C}" type="slidenum">
              <a:rPr lang="en-US" smtClean="0"/>
              <a:t>13</a:t>
            </a:fld>
            <a:endParaRPr lang="en-US"/>
          </a:p>
        </p:txBody>
      </p:sp>
      <p:sp>
        <p:nvSpPr>
          <p:cNvPr id="22" name="Content Placeholder 2">
            <a:extLst>
              <a:ext uri="{FF2B5EF4-FFF2-40B4-BE49-F238E27FC236}">
                <a16:creationId xmlns:a16="http://schemas.microsoft.com/office/drawing/2014/main" id="{D5E9C85B-AAC7-4D26-B86E-5D8D85807D28}"/>
              </a:ext>
            </a:extLst>
          </p:cNvPr>
          <p:cNvSpPr txBox="1">
            <a:spLocks/>
          </p:cNvSpPr>
          <p:nvPr/>
        </p:nvSpPr>
        <p:spPr>
          <a:xfrm>
            <a:off x="274320" y="1371600"/>
            <a:ext cx="8595360" cy="433762"/>
          </a:xfrm>
          <a:prstGeom prst="rect">
            <a:avLst/>
          </a:prstGeom>
          <a:ln>
            <a:noFill/>
          </a:ln>
        </p:spPr>
        <p:txBody>
          <a:bodyPr vert="horz" lIns="91440" tIns="45720" rIns="91440" bIns="45720" rtlCol="0" anchor="t">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0" indent="0" algn="just">
              <a:buNone/>
            </a:pPr>
            <a:r>
              <a:rPr lang="en-US" sz="2000" b="1" dirty="0">
                <a:latin typeface="Calibri" panose="020F0502020204030204" pitchFamily="34" charset="0"/>
                <a:ea typeface="Calibri" panose="020F0502020204030204" pitchFamily="34" charset="0"/>
                <a:cs typeface="Calibri" panose="020F0502020204030204" pitchFamily="34" charset="0"/>
              </a:rPr>
              <a:t>Microphone</a:t>
            </a:r>
            <a:r>
              <a:rPr lang="en-US" sz="2000" b="1" dirty="0">
                <a:latin typeface="Nobile"/>
              </a:rPr>
              <a:t> positions</a:t>
            </a:r>
            <a:r>
              <a:rPr lang="en-US" sz="1700" b="1" dirty="0">
                <a:latin typeface="Nobile"/>
              </a:rPr>
              <a:t>: </a:t>
            </a:r>
          </a:p>
        </p:txBody>
      </p:sp>
      <p:pic>
        <p:nvPicPr>
          <p:cNvPr id="15" name="Picture 14">
            <a:extLst>
              <a:ext uri="{FF2B5EF4-FFF2-40B4-BE49-F238E27FC236}">
                <a16:creationId xmlns:a16="http://schemas.microsoft.com/office/drawing/2014/main" id="{C28972B0-C1E7-4C5E-B943-317B17AF2A1B}"/>
              </a:ext>
            </a:extLst>
          </p:cNvPr>
          <p:cNvPicPr/>
          <p:nvPr/>
        </p:nvPicPr>
        <p:blipFill>
          <a:blip r:embed="rId4">
            <a:extLst>
              <a:ext uri="{28A0092B-C50C-407E-A947-70E740481C1C}">
                <a14:useLocalDpi xmlns:a14="http://schemas.microsoft.com/office/drawing/2010/main" val="0"/>
              </a:ext>
            </a:extLst>
          </a:blip>
          <a:stretch>
            <a:fillRect/>
          </a:stretch>
        </p:blipFill>
        <p:spPr>
          <a:xfrm>
            <a:off x="1298257" y="1992675"/>
            <a:ext cx="5541645" cy="46259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a:extLst>
              <a:ext uri="{FF2B5EF4-FFF2-40B4-BE49-F238E27FC236}">
                <a16:creationId xmlns:a16="http://schemas.microsoft.com/office/drawing/2014/main" id="{5276425E-D802-411D-BE19-02D673F080EC}"/>
              </a:ext>
            </a:extLst>
          </p:cNvPr>
          <p:cNvPicPr/>
          <p:nvPr/>
        </p:nvPicPr>
        <p:blipFill rotWithShape="1">
          <a:blip r:embed="rId5" cstate="print">
            <a:extLst>
              <a:ext uri="{28A0092B-C50C-407E-A947-70E740481C1C}">
                <a14:useLocalDpi xmlns:a14="http://schemas.microsoft.com/office/drawing/2010/main" val="0"/>
              </a:ext>
            </a:extLst>
          </a:blip>
          <a:srcRect t="-5870" b="-8181"/>
          <a:stretch/>
        </p:blipFill>
        <p:spPr>
          <a:xfrm>
            <a:off x="5653918" y="1588481"/>
            <a:ext cx="3052931" cy="174273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2" name="Title 1">
            <a:extLst>
              <a:ext uri="{FF2B5EF4-FFF2-40B4-BE49-F238E27FC236}">
                <a16:creationId xmlns:a16="http://schemas.microsoft.com/office/drawing/2014/main" id="{5B7CBF46-2D54-43E2-AF05-3CE0DC69E4B2}"/>
              </a:ext>
            </a:extLst>
          </p:cNvPr>
          <p:cNvSpPr>
            <a:spLocks noGrp="1"/>
          </p:cNvSpPr>
          <p:nvPr>
            <p:ph type="title"/>
          </p:nvPr>
        </p:nvSpPr>
        <p:spPr>
          <a:xfrm>
            <a:off x="182880" y="137160"/>
            <a:ext cx="7772400" cy="914400"/>
          </a:xfrm>
        </p:spPr>
        <p:txBody>
          <a:bodyPr vert="horz" lIns="91440" tIns="45720" rIns="91440" bIns="45720" rtlCol="0" anchor="ctr">
            <a:normAutofit/>
          </a:bodyPr>
          <a:lstStyle/>
          <a:p>
            <a:r>
              <a:rPr lang="en-US" sz="2400" b="1" i="1" dirty="0">
                <a:solidFill>
                  <a:schemeClr val="bg1"/>
                </a:solidFill>
              </a:rPr>
              <a:t>Source side Measurements</a:t>
            </a:r>
          </a:p>
        </p:txBody>
      </p:sp>
    </p:spTree>
    <p:extLst>
      <p:ext uri="{BB962C8B-B14F-4D97-AF65-F5344CB8AC3E}">
        <p14:creationId xmlns:p14="http://schemas.microsoft.com/office/powerpoint/2010/main" val="3719841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4C6E52-53AF-8A45-AD87-E90DAE1BA8E1}"/>
              </a:ext>
            </a:extLst>
          </p:cNvPr>
          <p:cNvSpPr/>
          <p:nvPr/>
        </p:nvSpPr>
        <p:spPr>
          <a:xfrm>
            <a:off x="7083562" y="1184287"/>
            <a:ext cx="2060436" cy="5687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Nobile"/>
            </a:endParaRPr>
          </a:p>
        </p:txBody>
      </p:sp>
      <p:pic>
        <p:nvPicPr>
          <p:cNvPr id="28" name="Picture 27">
            <a:extLst>
              <a:ext uri="{FF2B5EF4-FFF2-40B4-BE49-F238E27FC236}">
                <a16:creationId xmlns:a16="http://schemas.microsoft.com/office/drawing/2014/main" id="{33495563-0965-4BEC-BAC8-31FE73DC10F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401772" y="-3266"/>
            <a:ext cx="1742227" cy="1158971"/>
          </a:xfrm>
          <a:prstGeom prst="rect">
            <a:avLst/>
          </a:prstGeom>
          <a:noFill/>
        </p:spPr>
      </p:pic>
      <p:sp>
        <p:nvSpPr>
          <p:cNvPr id="5" name="Slide Number Placeholder 4">
            <a:extLst>
              <a:ext uri="{FF2B5EF4-FFF2-40B4-BE49-F238E27FC236}">
                <a16:creationId xmlns:a16="http://schemas.microsoft.com/office/drawing/2014/main" id="{50A3FD0F-64B5-4CF7-A235-734FCD156270}"/>
              </a:ext>
            </a:extLst>
          </p:cNvPr>
          <p:cNvSpPr>
            <a:spLocks noGrp="1"/>
          </p:cNvSpPr>
          <p:nvPr>
            <p:ph type="sldNum" sz="quarter" idx="12"/>
          </p:nvPr>
        </p:nvSpPr>
        <p:spPr>
          <a:xfrm>
            <a:off x="7975602" y="6156044"/>
            <a:ext cx="1148195" cy="365125"/>
          </a:xfrm>
        </p:spPr>
        <p:txBody>
          <a:bodyPr/>
          <a:lstStyle/>
          <a:p>
            <a:fld id="{0B95A63D-A7EA-4BFF-8797-956204A2C29C}" type="slidenum">
              <a:rPr lang="en-US" smtClean="0"/>
              <a:t>14</a:t>
            </a:fld>
            <a:endParaRPr lang="en-US"/>
          </a:p>
        </p:txBody>
      </p:sp>
      <p:sp>
        <p:nvSpPr>
          <p:cNvPr id="22" name="Content Placeholder 2">
            <a:extLst>
              <a:ext uri="{FF2B5EF4-FFF2-40B4-BE49-F238E27FC236}">
                <a16:creationId xmlns:a16="http://schemas.microsoft.com/office/drawing/2014/main" id="{D5E9C85B-AAC7-4D26-B86E-5D8D85807D28}"/>
              </a:ext>
            </a:extLst>
          </p:cNvPr>
          <p:cNvSpPr txBox="1">
            <a:spLocks/>
          </p:cNvSpPr>
          <p:nvPr/>
        </p:nvSpPr>
        <p:spPr>
          <a:xfrm>
            <a:off x="274320" y="1371600"/>
            <a:ext cx="8595360" cy="446442"/>
          </a:xfrm>
          <a:prstGeom prst="rect">
            <a:avLst/>
          </a:prstGeom>
          <a:ln>
            <a:noFill/>
          </a:ln>
        </p:spPr>
        <p:txBody>
          <a:bodyPr vert="horz" lIns="91440" tIns="45720" rIns="91440" bIns="45720" rtlCol="0" anchor="t">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0" indent="0" algn="just">
              <a:buNone/>
            </a:pPr>
            <a:r>
              <a:rPr lang="en-US" sz="2000" b="1" dirty="0">
                <a:latin typeface="Calibri" panose="020F0502020204030204" pitchFamily="34" charset="0"/>
                <a:ea typeface="Calibri" panose="020F0502020204030204" pitchFamily="34" charset="0"/>
                <a:cs typeface="Calibri" panose="020F0502020204030204" pitchFamily="34" charset="0"/>
              </a:rPr>
              <a:t>Outside Sound Pressure Levels</a:t>
            </a:r>
            <a:r>
              <a:rPr lang="en-US" sz="2000" dirty="0">
                <a:latin typeface="Calibri" panose="020F0502020204030204" pitchFamily="34" charset="0"/>
                <a:ea typeface="Calibri" panose="020F0502020204030204" pitchFamily="34" charset="0"/>
                <a:cs typeface="Calibri" panose="020F0502020204030204" pitchFamily="34" charset="0"/>
              </a:rPr>
              <a:t>:</a:t>
            </a:r>
          </a:p>
        </p:txBody>
      </p:sp>
      <p:pic>
        <p:nvPicPr>
          <p:cNvPr id="14" name="Picture 13">
            <a:extLst>
              <a:ext uri="{FF2B5EF4-FFF2-40B4-BE49-F238E27FC236}">
                <a16:creationId xmlns:a16="http://schemas.microsoft.com/office/drawing/2014/main" id="{87A9FDE2-1A72-4F8A-A5B7-BE4B5C948EA3}"/>
              </a:ext>
            </a:extLst>
          </p:cNvPr>
          <p:cNvPicPr/>
          <p:nvPr/>
        </p:nvPicPr>
        <p:blipFill>
          <a:blip r:embed="rId4"/>
          <a:stretch>
            <a:fillRect/>
          </a:stretch>
        </p:blipFill>
        <p:spPr>
          <a:xfrm>
            <a:off x="2327910" y="1865248"/>
            <a:ext cx="3482340" cy="681355"/>
          </a:xfrm>
          <a:prstGeom prst="rect">
            <a:avLst/>
          </a:prstGeom>
        </p:spPr>
      </p:pic>
      <p:sp>
        <p:nvSpPr>
          <p:cNvPr id="16" name="Content Placeholder 2">
            <a:extLst>
              <a:ext uri="{FF2B5EF4-FFF2-40B4-BE49-F238E27FC236}">
                <a16:creationId xmlns:a16="http://schemas.microsoft.com/office/drawing/2014/main" id="{D7ADA6D4-61F3-441E-BD08-0731F89BC6B4}"/>
              </a:ext>
            </a:extLst>
          </p:cNvPr>
          <p:cNvSpPr txBox="1">
            <a:spLocks/>
          </p:cNvSpPr>
          <p:nvPr/>
        </p:nvSpPr>
        <p:spPr>
          <a:xfrm>
            <a:off x="274320" y="2679330"/>
            <a:ext cx="8595360" cy="375842"/>
          </a:xfrm>
          <a:prstGeom prst="rect">
            <a:avLst/>
          </a:prstGeom>
          <a:ln>
            <a:noFill/>
          </a:ln>
        </p:spPr>
        <p:txBody>
          <a:bodyPr vert="horz" lIns="91440" tIns="45720" rIns="91440" bIns="45720" rtlCol="0" anchor="t">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0" indent="0" algn="just">
              <a:buNone/>
            </a:pPr>
            <a:r>
              <a:rPr lang="en-US" sz="2000" dirty="0">
                <a:latin typeface="Calibri" panose="020F0502020204030204" pitchFamily="34" charset="0"/>
                <a:ea typeface="Calibri" panose="020F0502020204030204" pitchFamily="34" charset="0"/>
                <a:cs typeface="Calibri" panose="020F0502020204030204" pitchFamily="34" charset="0"/>
              </a:rPr>
              <a:t>Measurements of the exterior sound pressure level for a window test:</a:t>
            </a:r>
          </a:p>
        </p:txBody>
      </p:sp>
      <p:sp>
        <p:nvSpPr>
          <p:cNvPr id="13" name="Title 1">
            <a:extLst>
              <a:ext uri="{FF2B5EF4-FFF2-40B4-BE49-F238E27FC236}">
                <a16:creationId xmlns:a16="http://schemas.microsoft.com/office/drawing/2014/main" id="{7A52313C-202A-4285-898E-95819A40F743}"/>
              </a:ext>
            </a:extLst>
          </p:cNvPr>
          <p:cNvSpPr>
            <a:spLocks noGrp="1"/>
          </p:cNvSpPr>
          <p:nvPr>
            <p:ph type="title"/>
          </p:nvPr>
        </p:nvSpPr>
        <p:spPr>
          <a:xfrm>
            <a:off x="182880" y="137160"/>
            <a:ext cx="7772400" cy="914400"/>
          </a:xfrm>
        </p:spPr>
        <p:txBody>
          <a:bodyPr vert="horz" lIns="91440" tIns="45720" rIns="91440" bIns="45720" rtlCol="0" anchor="ctr">
            <a:normAutofit/>
          </a:bodyPr>
          <a:lstStyle/>
          <a:p>
            <a:r>
              <a:rPr lang="en-US" sz="2400" b="1" i="1" dirty="0">
                <a:solidFill>
                  <a:schemeClr val="bg1"/>
                </a:solidFill>
              </a:rPr>
              <a:t>Source side Measurements</a:t>
            </a:r>
          </a:p>
        </p:txBody>
      </p:sp>
      <p:pic>
        <p:nvPicPr>
          <p:cNvPr id="3" name="Picture 2">
            <a:extLst>
              <a:ext uri="{FF2B5EF4-FFF2-40B4-BE49-F238E27FC236}">
                <a16:creationId xmlns:a16="http://schemas.microsoft.com/office/drawing/2014/main" id="{495C0E1E-207B-4FC0-9248-271E09F1D7B2}"/>
              </a:ext>
            </a:extLst>
          </p:cNvPr>
          <p:cNvPicPr>
            <a:picLocks noChangeAspect="1"/>
          </p:cNvPicPr>
          <p:nvPr/>
        </p:nvPicPr>
        <p:blipFill>
          <a:blip r:embed="rId5"/>
          <a:stretch>
            <a:fillRect/>
          </a:stretch>
        </p:blipFill>
        <p:spPr>
          <a:xfrm>
            <a:off x="2514600" y="3198454"/>
            <a:ext cx="4114800" cy="3477384"/>
          </a:xfrm>
          <a:prstGeom prst="rect">
            <a:avLst/>
          </a:prstGeom>
        </p:spPr>
      </p:pic>
    </p:spTree>
    <p:extLst>
      <p:ext uri="{BB962C8B-B14F-4D97-AF65-F5344CB8AC3E}">
        <p14:creationId xmlns:p14="http://schemas.microsoft.com/office/powerpoint/2010/main" val="3292714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4C6E52-53AF-8A45-AD87-E90DAE1BA8E1}"/>
              </a:ext>
            </a:extLst>
          </p:cNvPr>
          <p:cNvSpPr/>
          <p:nvPr/>
        </p:nvSpPr>
        <p:spPr>
          <a:xfrm>
            <a:off x="7083562" y="1184287"/>
            <a:ext cx="2060436" cy="5687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Nobile"/>
            </a:endParaRPr>
          </a:p>
        </p:txBody>
      </p:sp>
      <p:pic>
        <p:nvPicPr>
          <p:cNvPr id="28" name="Picture 27">
            <a:extLst>
              <a:ext uri="{FF2B5EF4-FFF2-40B4-BE49-F238E27FC236}">
                <a16:creationId xmlns:a16="http://schemas.microsoft.com/office/drawing/2014/main" id="{33495563-0965-4BEC-BAC8-31FE73DC10F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401772" y="-3266"/>
            <a:ext cx="1742227" cy="1158971"/>
          </a:xfrm>
          <a:prstGeom prst="rect">
            <a:avLst/>
          </a:prstGeom>
          <a:noFill/>
        </p:spPr>
      </p:pic>
      <p:sp>
        <p:nvSpPr>
          <p:cNvPr id="5" name="Slide Number Placeholder 4">
            <a:extLst>
              <a:ext uri="{FF2B5EF4-FFF2-40B4-BE49-F238E27FC236}">
                <a16:creationId xmlns:a16="http://schemas.microsoft.com/office/drawing/2014/main" id="{50A3FD0F-64B5-4CF7-A235-734FCD156270}"/>
              </a:ext>
            </a:extLst>
          </p:cNvPr>
          <p:cNvSpPr>
            <a:spLocks noGrp="1"/>
          </p:cNvSpPr>
          <p:nvPr>
            <p:ph type="sldNum" sz="quarter" idx="12"/>
          </p:nvPr>
        </p:nvSpPr>
        <p:spPr>
          <a:xfrm>
            <a:off x="7975602" y="6156044"/>
            <a:ext cx="1148195" cy="365125"/>
          </a:xfrm>
        </p:spPr>
        <p:txBody>
          <a:bodyPr/>
          <a:lstStyle/>
          <a:p>
            <a:fld id="{0B95A63D-A7EA-4BFF-8797-956204A2C29C}" type="slidenum">
              <a:rPr lang="en-US" smtClean="0"/>
              <a:t>15</a:t>
            </a:fld>
            <a:endParaRPr lang="en-US"/>
          </a:p>
        </p:txBody>
      </p:sp>
      <p:sp>
        <p:nvSpPr>
          <p:cNvPr id="10" name="Title 1">
            <a:extLst>
              <a:ext uri="{FF2B5EF4-FFF2-40B4-BE49-F238E27FC236}">
                <a16:creationId xmlns:a16="http://schemas.microsoft.com/office/drawing/2014/main" id="{C66DAB25-1C71-46BE-8410-5A6F4A58B659}"/>
              </a:ext>
            </a:extLst>
          </p:cNvPr>
          <p:cNvSpPr txBox="1">
            <a:spLocks/>
          </p:cNvSpPr>
          <p:nvPr/>
        </p:nvSpPr>
        <p:spPr>
          <a:xfrm>
            <a:off x="199747" y="59384"/>
            <a:ext cx="7062187" cy="103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Nobile"/>
                <a:ea typeface="+mj-ea"/>
                <a:cs typeface="+mj-cs"/>
              </a:defRPr>
            </a:lvl1pPr>
          </a:lstStyle>
          <a:p>
            <a:endParaRPr lang="en-CA" sz="4000" dirty="0">
              <a:solidFill>
                <a:schemeClr val="tx1"/>
              </a:solidFill>
            </a:endParaRPr>
          </a:p>
        </p:txBody>
      </p:sp>
      <p:sp>
        <p:nvSpPr>
          <p:cNvPr id="8" name="Title 1">
            <a:extLst>
              <a:ext uri="{FF2B5EF4-FFF2-40B4-BE49-F238E27FC236}">
                <a16:creationId xmlns:a16="http://schemas.microsoft.com/office/drawing/2014/main" id="{667C5579-AE3B-40C4-8C51-0EDBA63A0051}"/>
              </a:ext>
            </a:extLst>
          </p:cNvPr>
          <p:cNvSpPr>
            <a:spLocks noGrp="1"/>
          </p:cNvSpPr>
          <p:nvPr>
            <p:ph type="title"/>
          </p:nvPr>
        </p:nvSpPr>
        <p:spPr>
          <a:xfrm>
            <a:off x="182880" y="137160"/>
            <a:ext cx="7772400" cy="914400"/>
          </a:xfrm>
        </p:spPr>
        <p:txBody>
          <a:bodyPr vert="horz" lIns="91440" tIns="45720" rIns="91440" bIns="45720" rtlCol="0" anchor="ctr">
            <a:normAutofit/>
          </a:bodyPr>
          <a:lstStyle/>
          <a:p>
            <a:r>
              <a:rPr lang="en-US" sz="2400" b="1" i="1" dirty="0">
                <a:solidFill>
                  <a:schemeClr val="bg1"/>
                </a:solidFill>
              </a:rPr>
              <a:t>Receiving Side measurements</a:t>
            </a:r>
          </a:p>
        </p:txBody>
      </p:sp>
      <p:sp>
        <p:nvSpPr>
          <p:cNvPr id="3" name="Content Placeholder 2">
            <a:extLst>
              <a:ext uri="{FF2B5EF4-FFF2-40B4-BE49-F238E27FC236}">
                <a16:creationId xmlns:a16="http://schemas.microsoft.com/office/drawing/2014/main" id="{96B54990-3D51-4197-AD50-888A87265B1C}"/>
              </a:ext>
            </a:extLst>
          </p:cNvPr>
          <p:cNvSpPr>
            <a:spLocks noGrp="1"/>
          </p:cNvSpPr>
          <p:nvPr>
            <p:ph idx="1"/>
          </p:nvPr>
        </p:nvSpPr>
        <p:spPr>
          <a:xfrm>
            <a:off x="274320" y="1371600"/>
            <a:ext cx="4442646" cy="4549698"/>
          </a:xfrm>
        </p:spPr>
        <p:txBody>
          <a:bodyPr>
            <a:noAutofit/>
          </a:bodyPr>
          <a:lstStyle/>
          <a:p>
            <a:pPr marL="0" lvl="3" indent="0">
              <a:lnSpc>
                <a:spcPct val="107000"/>
              </a:lnSpc>
              <a:spcBef>
                <a:spcPct val="20000"/>
              </a:spcBef>
              <a:spcAft>
                <a:spcPts val="800"/>
              </a:spcAft>
              <a:buClr>
                <a:schemeClr val="tx2"/>
              </a:buClr>
              <a:buNone/>
            </a:pPr>
            <a:r>
              <a:rPr lang="en-US" sz="1800" b="1" dirty="0">
                <a:latin typeface="Calibri" panose="020F0502020204030204" pitchFamily="34" charset="0"/>
                <a:ea typeface="Calibri" panose="020F0502020204030204" pitchFamily="34" charset="0"/>
                <a:cs typeface="Calibri" panose="020F0502020204030204" pitchFamily="34" charset="0"/>
              </a:rPr>
              <a:t>All the requirements of ISO 15186 have been verified as follows:</a:t>
            </a:r>
          </a:p>
          <a:p>
            <a:pPr marL="285750" lvl="3" indent="-285750">
              <a:lnSpc>
                <a:spcPct val="107000"/>
              </a:lnSpc>
              <a:spcBef>
                <a:spcPct val="20000"/>
              </a:spcBef>
              <a:spcAft>
                <a:spcPts val="800"/>
              </a:spcAft>
              <a:buClr>
                <a:schemeClr val="tx2"/>
              </a:buClr>
            </a:pPr>
            <a:r>
              <a:rPr lang="en-US" sz="1800" dirty="0">
                <a:latin typeface="Calibri" panose="020F0502020204030204" pitchFamily="34" charset="0"/>
                <a:ea typeface="Calibri" panose="020F0502020204030204" pitchFamily="34" charset="0"/>
                <a:cs typeface="Calibri" panose="020F0502020204030204" pitchFamily="34" charset="0"/>
              </a:rPr>
              <a:t>Distance of the measurement surface from the window</a:t>
            </a:r>
          </a:p>
          <a:p>
            <a:pPr marL="285750" lvl="3" indent="-285750">
              <a:lnSpc>
                <a:spcPct val="107000"/>
              </a:lnSpc>
              <a:spcBef>
                <a:spcPct val="20000"/>
              </a:spcBef>
              <a:spcAft>
                <a:spcPts val="800"/>
              </a:spcAft>
              <a:buClr>
                <a:schemeClr val="tx2"/>
              </a:buClr>
            </a:pPr>
            <a:r>
              <a:rPr lang="en-US" sz="1800" dirty="0">
                <a:latin typeface="Calibri" panose="020F0502020204030204" pitchFamily="34" charset="0"/>
                <a:ea typeface="Calibri" panose="020F0502020204030204" pitchFamily="34" charset="0"/>
                <a:cs typeface="Calibri" panose="020F0502020204030204" pitchFamily="34" charset="0"/>
              </a:rPr>
              <a:t>Distance between measurement lines</a:t>
            </a:r>
          </a:p>
          <a:p>
            <a:pPr marL="285750" lvl="3" indent="-285750">
              <a:lnSpc>
                <a:spcPct val="107000"/>
              </a:lnSpc>
              <a:spcBef>
                <a:spcPct val="20000"/>
              </a:spcBef>
              <a:spcAft>
                <a:spcPts val="800"/>
              </a:spcAft>
              <a:buClr>
                <a:schemeClr val="tx2"/>
              </a:buClr>
            </a:pPr>
            <a:r>
              <a:rPr lang="en-US" sz="1800" dirty="0">
                <a:latin typeface="Calibri" panose="020F0502020204030204" pitchFamily="34" charset="0"/>
                <a:ea typeface="Calibri" panose="020F0502020204030204" pitchFamily="34" charset="0"/>
                <a:cs typeface="Calibri" panose="020F0502020204030204" pitchFamily="34" charset="0"/>
              </a:rPr>
              <a:t>Probe movement speed and direction</a:t>
            </a:r>
          </a:p>
          <a:p>
            <a:pPr marL="285750" lvl="3" indent="-285750">
              <a:lnSpc>
                <a:spcPct val="107000"/>
              </a:lnSpc>
              <a:spcBef>
                <a:spcPct val="20000"/>
              </a:spcBef>
              <a:spcAft>
                <a:spcPts val="800"/>
              </a:spcAft>
              <a:buClr>
                <a:schemeClr val="tx2"/>
              </a:buClr>
            </a:pPr>
            <a:r>
              <a:rPr lang="en-US" sz="1800" dirty="0">
                <a:latin typeface="Calibri" panose="020F0502020204030204" pitchFamily="34" charset="0"/>
                <a:ea typeface="Calibri" panose="020F0502020204030204" pitchFamily="34" charset="0"/>
                <a:cs typeface="Calibri" panose="020F0502020204030204" pitchFamily="34" charset="0"/>
              </a:rPr>
              <a:t>Operator positioning relative to window and probe</a:t>
            </a:r>
          </a:p>
          <a:p>
            <a:pPr marL="285750" lvl="3" indent="-285750">
              <a:spcBef>
                <a:spcPct val="20000"/>
              </a:spcBef>
              <a:buClr>
                <a:schemeClr val="tx2"/>
              </a:buClr>
            </a:pPr>
            <a:r>
              <a:rPr lang="en-US" sz="1800" dirty="0">
                <a:latin typeface="Calibri" panose="020F0502020204030204" pitchFamily="34" charset="0"/>
                <a:ea typeface="Calibri" panose="020F0502020204030204" pitchFamily="34" charset="0"/>
                <a:cs typeface="Calibri" panose="020F0502020204030204" pitchFamily="34" charset="0"/>
              </a:rPr>
              <a:t>Interior background noise level</a:t>
            </a:r>
          </a:p>
          <a:p>
            <a:pPr marL="285750" lvl="3" indent="-285750">
              <a:spcBef>
                <a:spcPct val="20000"/>
              </a:spcBef>
              <a:buClr>
                <a:schemeClr val="tx2"/>
              </a:buClr>
            </a:pPr>
            <a:r>
              <a:rPr lang="en-US" sz="1800" dirty="0">
                <a:latin typeface="Calibri" panose="020F0502020204030204" pitchFamily="34" charset="0"/>
                <a:ea typeface="Calibri" panose="020F0502020204030204" pitchFamily="34" charset="0"/>
                <a:cs typeface="Calibri" panose="020F0502020204030204" pitchFamily="34" charset="0"/>
              </a:rPr>
              <a:t>Surface pressure-intensity indicator</a:t>
            </a:r>
          </a:p>
          <a:p>
            <a:endParaRPr lang="en-US" sz="1800" dirty="0">
              <a:latin typeface="Calibri" panose="020F0502020204030204" pitchFamily="34" charset="0"/>
              <a:ea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8E16F2C1-7FD2-4D2D-BB97-D45797B9BC80}"/>
              </a:ext>
            </a:extLst>
          </p:cNvPr>
          <p:cNvPicPr/>
          <p:nvPr/>
        </p:nvPicPr>
        <p:blipFill rotWithShape="1">
          <a:blip r:embed="rId4"/>
          <a:srcRect b="3178"/>
          <a:stretch/>
        </p:blipFill>
        <p:spPr>
          <a:xfrm>
            <a:off x="4850780" y="1683571"/>
            <a:ext cx="4018900" cy="20764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3EA41872-BAFE-4E57-8539-EE8530460AF7}"/>
              </a:ext>
            </a:extLst>
          </p:cNvPr>
          <p:cNvPicPr/>
          <p:nvPr/>
        </p:nvPicPr>
        <p:blipFill rotWithShape="1">
          <a:blip r:embed="rId5" cstate="print">
            <a:extLst>
              <a:ext uri="{28A0092B-C50C-407E-A947-70E740481C1C}">
                <a14:useLocalDpi xmlns:a14="http://schemas.microsoft.com/office/drawing/2010/main" val="0"/>
              </a:ext>
            </a:extLst>
          </a:blip>
          <a:srcRect t="8754" b="4499"/>
          <a:stretch/>
        </p:blipFill>
        <p:spPr bwMode="auto">
          <a:xfrm>
            <a:off x="4572635" y="4316649"/>
            <a:ext cx="4297045" cy="20764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05752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4C6E52-53AF-8A45-AD87-E90DAE1BA8E1}"/>
              </a:ext>
            </a:extLst>
          </p:cNvPr>
          <p:cNvSpPr/>
          <p:nvPr/>
        </p:nvSpPr>
        <p:spPr>
          <a:xfrm>
            <a:off x="7083563" y="1170432"/>
            <a:ext cx="2060436" cy="5687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Nobile"/>
            </a:endParaRPr>
          </a:p>
        </p:txBody>
      </p:sp>
      <p:pic>
        <p:nvPicPr>
          <p:cNvPr id="28" name="Picture 27">
            <a:extLst>
              <a:ext uri="{FF2B5EF4-FFF2-40B4-BE49-F238E27FC236}">
                <a16:creationId xmlns:a16="http://schemas.microsoft.com/office/drawing/2014/main" id="{33495563-0965-4BEC-BAC8-31FE73DC10F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401772" y="-3266"/>
            <a:ext cx="1742227" cy="1158971"/>
          </a:xfrm>
          <a:prstGeom prst="rect">
            <a:avLst/>
          </a:prstGeom>
          <a:noFill/>
        </p:spPr>
      </p:pic>
      <p:sp>
        <p:nvSpPr>
          <p:cNvPr id="5" name="Slide Number Placeholder 4">
            <a:extLst>
              <a:ext uri="{FF2B5EF4-FFF2-40B4-BE49-F238E27FC236}">
                <a16:creationId xmlns:a16="http://schemas.microsoft.com/office/drawing/2014/main" id="{50A3FD0F-64B5-4CF7-A235-734FCD156270}"/>
              </a:ext>
            </a:extLst>
          </p:cNvPr>
          <p:cNvSpPr>
            <a:spLocks noGrp="1"/>
          </p:cNvSpPr>
          <p:nvPr>
            <p:ph type="sldNum" sz="quarter" idx="12"/>
          </p:nvPr>
        </p:nvSpPr>
        <p:spPr>
          <a:xfrm>
            <a:off x="7975602" y="6156044"/>
            <a:ext cx="1148195" cy="365125"/>
          </a:xfrm>
        </p:spPr>
        <p:txBody>
          <a:bodyPr/>
          <a:lstStyle/>
          <a:p>
            <a:fld id="{0B95A63D-A7EA-4BFF-8797-956204A2C29C}" type="slidenum">
              <a:rPr lang="en-US" smtClean="0"/>
              <a:t>16</a:t>
            </a:fld>
            <a:endParaRPr lang="en-US"/>
          </a:p>
        </p:txBody>
      </p:sp>
      <p:sp>
        <p:nvSpPr>
          <p:cNvPr id="22" name="Content Placeholder 2">
            <a:extLst>
              <a:ext uri="{FF2B5EF4-FFF2-40B4-BE49-F238E27FC236}">
                <a16:creationId xmlns:a16="http://schemas.microsoft.com/office/drawing/2014/main" id="{D5E9C85B-AAC7-4D26-B86E-5D8D85807D28}"/>
              </a:ext>
            </a:extLst>
          </p:cNvPr>
          <p:cNvSpPr txBox="1">
            <a:spLocks/>
          </p:cNvSpPr>
          <p:nvPr/>
        </p:nvSpPr>
        <p:spPr>
          <a:xfrm>
            <a:off x="274320" y="2657143"/>
            <a:ext cx="8595360" cy="645460"/>
          </a:xfrm>
          <a:prstGeom prst="rect">
            <a:avLst/>
          </a:prstGeom>
          <a:ln>
            <a:noFill/>
          </a:ln>
        </p:spPr>
        <p:txBody>
          <a:bodyPr vert="horz" lIns="91440" tIns="45720" rIns="91440" bIns="45720" rtlCol="0" anchor="t">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0" indent="0" algn="just">
              <a:buNone/>
            </a:pPr>
            <a:r>
              <a:rPr lang="en-US" sz="2000" dirty="0">
                <a:latin typeface="Calibri" panose="020F0502020204030204" pitchFamily="34" charset="0"/>
                <a:ea typeface="Calibri" panose="020F0502020204030204" pitchFamily="34" charset="0"/>
                <a:cs typeface="Calibri" panose="020F0502020204030204" pitchFamily="34" charset="0"/>
              </a:rPr>
              <a:t>Interior sound intensity Level for each position of the loudspeaker for the window test:</a:t>
            </a:r>
          </a:p>
        </p:txBody>
      </p:sp>
      <p:sp>
        <p:nvSpPr>
          <p:cNvPr id="17" name="Content Placeholder 2">
            <a:extLst>
              <a:ext uri="{FF2B5EF4-FFF2-40B4-BE49-F238E27FC236}">
                <a16:creationId xmlns:a16="http://schemas.microsoft.com/office/drawing/2014/main" id="{9EA71BCE-F5C6-4CED-9401-55C1667BB21C}"/>
              </a:ext>
            </a:extLst>
          </p:cNvPr>
          <p:cNvSpPr txBox="1">
            <a:spLocks/>
          </p:cNvSpPr>
          <p:nvPr/>
        </p:nvSpPr>
        <p:spPr>
          <a:xfrm>
            <a:off x="274320" y="1371600"/>
            <a:ext cx="8595360" cy="661595"/>
          </a:xfrm>
          <a:prstGeom prst="rect">
            <a:avLst/>
          </a:prstGeom>
          <a:ln>
            <a:noFill/>
          </a:ln>
        </p:spPr>
        <p:txBody>
          <a:bodyPr vert="horz" lIns="91440" tIns="45720" rIns="91440" bIns="45720" rtlCol="0" anchor="t">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0" indent="0" algn="just">
              <a:buNone/>
            </a:pPr>
            <a:r>
              <a:rPr lang="en-US" sz="2000" dirty="0">
                <a:latin typeface="Calibri" panose="020F0502020204030204" pitchFamily="34" charset="0"/>
                <a:ea typeface="Calibri" panose="020F0502020204030204" pitchFamily="34" charset="0"/>
                <a:cs typeface="Calibri" panose="020F0502020204030204" pitchFamily="34" charset="0"/>
              </a:rPr>
              <a:t>The two final accepted measurements of the interior sound intensity level were arithmetically averaged:</a:t>
            </a:r>
          </a:p>
        </p:txBody>
      </p:sp>
      <p:pic>
        <p:nvPicPr>
          <p:cNvPr id="18" name="Picture 17">
            <a:extLst>
              <a:ext uri="{FF2B5EF4-FFF2-40B4-BE49-F238E27FC236}">
                <a16:creationId xmlns:a16="http://schemas.microsoft.com/office/drawing/2014/main" id="{44AB705B-285E-4896-A344-C024C0B534A7}"/>
              </a:ext>
            </a:extLst>
          </p:cNvPr>
          <p:cNvPicPr/>
          <p:nvPr/>
        </p:nvPicPr>
        <p:blipFill>
          <a:blip r:embed="rId4"/>
          <a:stretch>
            <a:fillRect/>
          </a:stretch>
        </p:blipFill>
        <p:spPr>
          <a:xfrm>
            <a:off x="3112546" y="1849218"/>
            <a:ext cx="1913068" cy="693487"/>
          </a:xfrm>
          <a:prstGeom prst="rect">
            <a:avLst/>
          </a:prstGeom>
        </p:spPr>
      </p:pic>
      <p:sp>
        <p:nvSpPr>
          <p:cNvPr id="14" name="Title 1">
            <a:extLst>
              <a:ext uri="{FF2B5EF4-FFF2-40B4-BE49-F238E27FC236}">
                <a16:creationId xmlns:a16="http://schemas.microsoft.com/office/drawing/2014/main" id="{F231EAAA-3658-42B9-AEAC-16411DD83291}"/>
              </a:ext>
            </a:extLst>
          </p:cNvPr>
          <p:cNvSpPr txBox="1">
            <a:spLocks/>
          </p:cNvSpPr>
          <p:nvPr/>
        </p:nvSpPr>
        <p:spPr>
          <a:xfrm>
            <a:off x="182880" y="137160"/>
            <a:ext cx="7772400"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Nobile"/>
                <a:ea typeface="+mj-ea"/>
                <a:cs typeface="+mj-cs"/>
              </a:defRPr>
            </a:lvl1pPr>
          </a:lstStyle>
          <a:p>
            <a:r>
              <a:rPr lang="en-US" sz="2400" b="1" i="1" dirty="0">
                <a:solidFill>
                  <a:schemeClr val="bg1"/>
                </a:solidFill>
              </a:rPr>
              <a:t>Receiving Side measurements</a:t>
            </a:r>
            <a:endParaRPr lang="en-CA" sz="2400" b="1" i="1" dirty="0">
              <a:solidFill>
                <a:schemeClr val="bg1"/>
              </a:solidFill>
            </a:endParaRPr>
          </a:p>
        </p:txBody>
      </p:sp>
      <p:pic>
        <p:nvPicPr>
          <p:cNvPr id="16" name="Picture 15">
            <a:extLst>
              <a:ext uri="{FF2B5EF4-FFF2-40B4-BE49-F238E27FC236}">
                <a16:creationId xmlns:a16="http://schemas.microsoft.com/office/drawing/2014/main" id="{19E7546B-8163-4F74-9057-661B2C7266EE}"/>
              </a:ext>
            </a:extLst>
          </p:cNvPr>
          <p:cNvPicPr>
            <a:picLocks noChangeAspect="1"/>
          </p:cNvPicPr>
          <p:nvPr/>
        </p:nvPicPr>
        <p:blipFill>
          <a:blip r:embed="rId5"/>
          <a:stretch>
            <a:fillRect/>
          </a:stretch>
        </p:blipFill>
        <p:spPr>
          <a:xfrm>
            <a:off x="903642" y="3705885"/>
            <a:ext cx="2548957" cy="2499409"/>
          </a:xfrm>
          <a:prstGeom prst="rect">
            <a:avLst/>
          </a:prstGeom>
        </p:spPr>
      </p:pic>
      <p:pic>
        <p:nvPicPr>
          <p:cNvPr id="13" name="Picture 12">
            <a:extLst>
              <a:ext uri="{FF2B5EF4-FFF2-40B4-BE49-F238E27FC236}">
                <a16:creationId xmlns:a16="http://schemas.microsoft.com/office/drawing/2014/main" id="{948746C4-80F3-482E-844A-09C465D58E51}"/>
              </a:ext>
            </a:extLst>
          </p:cNvPr>
          <p:cNvPicPr/>
          <p:nvPr/>
        </p:nvPicPr>
        <p:blipFill>
          <a:blip r:embed="rId6">
            <a:extLst>
              <a:ext uri="{28A0092B-C50C-407E-A947-70E740481C1C}">
                <a14:useLocalDpi xmlns:a14="http://schemas.microsoft.com/office/drawing/2010/main" val="0"/>
              </a:ext>
            </a:extLst>
          </a:blip>
          <a:srcRect/>
          <a:stretch/>
        </p:blipFill>
        <p:spPr bwMode="auto">
          <a:xfrm>
            <a:off x="4531676" y="3716673"/>
            <a:ext cx="3006548" cy="2477831"/>
          </a:xfrm>
          <a:prstGeom prst="rect">
            <a:avLst/>
          </a:prstGeom>
          <a:noFill/>
        </p:spPr>
      </p:pic>
    </p:spTree>
    <p:extLst>
      <p:ext uri="{BB962C8B-B14F-4D97-AF65-F5344CB8AC3E}">
        <p14:creationId xmlns:p14="http://schemas.microsoft.com/office/powerpoint/2010/main" val="3816080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CCBF9-531F-4092-A83D-0B9A3FDACE6F}"/>
              </a:ext>
            </a:extLst>
          </p:cNvPr>
          <p:cNvSpPr>
            <a:spLocks noGrp="1"/>
          </p:cNvSpPr>
          <p:nvPr>
            <p:ph type="title"/>
          </p:nvPr>
        </p:nvSpPr>
        <p:spPr/>
        <p:txBody>
          <a:bodyPr>
            <a:normAutofit/>
          </a:bodyPr>
          <a:lstStyle/>
          <a:p>
            <a:r>
              <a:rPr lang="en-US" sz="2400" b="1" i="1" dirty="0"/>
              <a:t>Sound Transmission Loss</a:t>
            </a:r>
          </a:p>
        </p:txBody>
      </p:sp>
      <p:sp>
        <p:nvSpPr>
          <p:cNvPr id="3" name="Content Placeholder 2">
            <a:extLst>
              <a:ext uri="{FF2B5EF4-FFF2-40B4-BE49-F238E27FC236}">
                <a16:creationId xmlns:a16="http://schemas.microsoft.com/office/drawing/2014/main" id="{9B3502E4-4AB0-4F9D-BA6C-878A35150DED}"/>
              </a:ext>
            </a:extLst>
          </p:cNvPr>
          <p:cNvSpPr>
            <a:spLocks noGrp="1"/>
          </p:cNvSpPr>
          <p:nvPr>
            <p:ph idx="1"/>
          </p:nvPr>
        </p:nvSpPr>
        <p:spPr>
          <a:xfrm>
            <a:off x="327306" y="1726642"/>
            <a:ext cx="3372723" cy="4479945"/>
          </a:xfrm>
        </p:spPr>
        <p:txBody>
          <a:bodyPr/>
          <a:lstStyle/>
          <a:p>
            <a:r>
              <a:rPr lang="en-US" sz="2000" dirty="0">
                <a:latin typeface="Calibri" panose="020F0502020204030204" pitchFamily="34" charset="0"/>
                <a:cs typeface="Calibri" panose="020F0502020204030204" pitchFamily="34" charset="0"/>
              </a:rPr>
              <a:t>Conducted all source side and receiving side measurements</a:t>
            </a:r>
          </a:p>
          <a:p>
            <a:r>
              <a:rPr lang="en-US" sz="2000" dirty="0">
                <a:latin typeface="Calibri" panose="020F0502020204030204" pitchFamily="34" charset="0"/>
                <a:cs typeface="Calibri" panose="020F0502020204030204" pitchFamily="34" charset="0"/>
              </a:rPr>
              <a:t>Calculated sound transmission for each speaker position</a:t>
            </a:r>
          </a:p>
          <a:p>
            <a:r>
              <a:rPr lang="en-US" sz="2000" dirty="0">
                <a:latin typeface="Calibri" panose="020F0502020204030204" pitchFamily="34" charset="0"/>
                <a:cs typeface="Calibri" panose="020F0502020204030204" pitchFamily="34" charset="0"/>
              </a:rPr>
              <a:t>Averaged sound transmission for all angles</a:t>
            </a:r>
          </a:p>
          <a:p>
            <a:r>
              <a:rPr lang="en-US" sz="2000" dirty="0">
                <a:latin typeface="Calibri" panose="020F0502020204030204" pitchFamily="34" charset="0"/>
                <a:cs typeface="Calibri" panose="020F0502020204030204" pitchFamily="34" charset="0"/>
              </a:rPr>
              <a:t>Derived the final transmission loss curve for the tested window</a:t>
            </a:r>
          </a:p>
          <a:p>
            <a:endParaRPr lang="en-US" dirty="0"/>
          </a:p>
        </p:txBody>
      </p:sp>
      <p:sp>
        <p:nvSpPr>
          <p:cNvPr id="4" name="Slide Number Placeholder 3">
            <a:extLst>
              <a:ext uri="{FF2B5EF4-FFF2-40B4-BE49-F238E27FC236}">
                <a16:creationId xmlns:a16="http://schemas.microsoft.com/office/drawing/2014/main" id="{41705C70-992B-4344-9A42-5470C9449871}"/>
              </a:ext>
            </a:extLst>
          </p:cNvPr>
          <p:cNvSpPr>
            <a:spLocks noGrp="1"/>
          </p:cNvSpPr>
          <p:nvPr>
            <p:ph type="sldNum" sz="quarter" idx="12"/>
          </p:nvPr>
        </p:nvSpPr>
        <p:spPr/>
        <p:txBody>
          <a:bodyPr/>
          <a:lstStyle/>
          <a:p>
            <a:fld id="{0B95A63D-A7EA-4BFF-8797-956204A2C29C}" type="slidenum">
              <a:rPr lang="en-US" smtClean="0"/>
              <a:t>17</a:t>
            </a:fld>
            <a:endParaRPr lang="en-US"/>
          </a:p>
        </p:txBody>
      </p:sp>
      <p:sp>
        <p:nvSpPr>
          <p:cNvPr id="5" name="Rectangle 4">
            <a:extLst>
              <a:ext uri="{FF2B5EF4-FFF2-40B4-BE49-F238E27FC236}">
                <a16:creationId xmlns:a16="http://schemas.microsoft.com/office/drawing/2014/main" id="{35B0550C-7C36-4543-9F1D-58C71E498A40}"/>
              </a:ext>
            </a:extLst>
          </p:cNvPr>
          <p:cNvSpPr/>
          <p:nvPr/>
        </p:nvSpPr>
        <p:spPr>
          <a:xfrm>
            <a:off x="7083562" y="1173136"/>
            <a:ext cx="2060436" cy="5687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Nobile"/>
            </a:endParaRPr>
          </a:p>
        </p:txBody>
      </p:sp>
      <p:pic>
        <p:nvPicPr>
          <p:cNvPr id="6" name="Picture 5">
            <a:extLst>
              <a:ext uri="{FF2B5EF4-FFF2-40B4-BE49-F238E27FC236}">
                <a16:creationId xmlns:a16="http://schemas.microsoft.com/office/drawing/2014/main" id="{DFA68D29-211F-48C6-9708-A00C06A65E7A}"/>
              </a:ext>
            </a:extLst>
          </p:cNvPr>
          <p:cNvPicPr>
            <a:picLocks noChangeAspect="1"/>
          </p:cNvPicPr>
          <p:nvPr/>
        </p:nvPicPr>
        <p:blipFill>
          <a:blip r:embed="rId3"/>
          <a:stretch>
            <a:fillRect/>
          </a:stretch>
        </p:blipFill>
        <p:spPr>
          <a:xfrm>
            <a:off x="4742065" y="3966615"/>
            <a:ext cx="2926969" cy="2454506"/>
          </a:xfrm>
          <a:prstGeom prst="rect">
            <a:avLst/>
          </a:prstGeom>
        </p:spPr>
      </p:pic>
      <p:pic>
        <p:nvPicPr>
          <p:cNvPr id="7" name="Picture 6">
            <a:extLst>
              <a:ext uri="{FF2B5EF4-FFF2-40B4-BE49-F238E27FC236}">
                <a16:creationId xmlns:a16="http://schemas.microsoft.com/office/drawing/2014/main" id="{871CDB67-0DD8-4C06-94A2-90A66C14FD26}"/>
              </a:ext>
            </a:extLst>
          </p:cNvPr>
          <p:cNvPicPr/>
          <p:nvPr/>
        </p:nvPicPr>
        <p:blipFill>
          <a:blip r:embed="rId4">
            <a:extLst>
              <a:ext uri="{28A0092B-C50C-407E-A947-70E740481C1C}">
                <a14:useLocalDpi xmlns:a14="http://schemas.microsoft.com/office/drawing/2010/main" val="0"/>
              </a:ext>
            </a:extLst>
          </a:blip>
          <a:srcRect/>
          <a:stretch/>
        </p:blipFill>
        <p:spPr bwMode="auto">
          <a:xfrm>
            <a:off x="3849015" y="1664132"/>
            <a:ext cx="3006548" cy="2477831"/>
          </a:xfrm>
          <a:prstGeom prst="rect">
            <a:avLst/>
          </a:prstGeom>
          <a:noFill/>
        </p:spPr>
      </p:pic>
      <p:pic>
        <p:nvPicPr>
          <p:cNvPr id="8" name="Picture 7">
            <a:extLst>
              <a:ext uri="{FF2B5EF4-FFF2-40B4-BE49-F238E27FC236}">
                <a16:creationId xmlns:a16="http://schemas.microsoft.com/office/drawing/2014/main" id="{3EC55A7E-BCDC-4FB4-91E6-FEC28DC95238}"/>
              </a:ext>
            </a:extLst>
          </p:cNvPr>
          <p:cNvPicPr>
            <a:picLocks noChangeAspect="1"/>
          </p:cNvPicPr>
          <p:nvPr/>
        </p:nvPicPr>
        <p:blipFill>
          <a:blip r:embed="rId5"/>
          <a:stretch>
            <a:fillRect/>
          </a:stretch>
        </p:blipFill>
        <p:spPr>
          <a:xfrm>
            <a:off x="5933086" y="1861826"/>
            <a:ext cx="2937372" cy="2482349"/>
          </a:xfrm>
          <a:prstGeom prst="rect">
            <a:avLst/>
          </a:prstGeom>
        </p:spPr>
      </p:pic>
      <p:pic>
        <p:nvPicPr>
          <p:cNvPr id="9" name="Picture 8">
            <a:extLst>
              <a:ext uri="{FF2B5EF4-FFF2-40B4-BE49-F238E27FC236}">
                <a16:creationId xmlns:a16="http://schemas.microsoft.com/office/drawing/2014/main" id="{DCC66B70-DF52-43E0-8E84-FD59BBBDA17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401772" y="-3266"/>
            <a:ext cx="1742227" cy="1158971"/>
          </a:xfrm>
          <a:prstGeom prst="rect">
            <a:avLst/>
          </a:prstGeom>
          <a:noFill/>
        </p:spPr>
      </p:pic>
    </p:spTree>
    <p:extLst>
      <p:ext uri="{BB962C8B-B14F-4D97-AF65-F5344CB8AC3E}">
        <p14:creationId xmlns:p14="http://schemas.microsoft.com/office/powerpoint/2010/main" val="2856578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4C6E52-53AF-8A45-AD87-E90DAE1BA8E1}"/>
              </a:ext>
            </a:extLst>
          </p:cNvPr>
          <p:cNvSpPr/>
          <p:nvPr/>
        </p:nvSpPr>
        <p:spPr>
          <a:xfrm>
            <a:off x="7083562" y="1184287"/>
            <a:ext cx="2060436" cy="5687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Nobile"/>
            </a:endParaRPr>
          </a:p>
        </p:txBody>
      </p:sp>
      <p:pic>
        <p:nvPicPr>
          <p:cNvPr id="28" name="Picture 27">
            <a:extLst>
              <a:ext uri="{FF2B5EF4-FFF2-40B4-BE49-F238E27FC236}">
                <a16:creationId xmlns:a16="http://schemas.microsoft.com/office/drawing/2014/main" id="{33495563-0965-4BEC-BAC8-31FE73DC10F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401772" y="-3266"/>
            <a:ext cx="1742227" cy="1158971"/>
          </a:xfrm>
          <a:prstGeom prst="rect">
            <a:avLst/>
          </a:prstGeom>
          <a:noFill/>
        </p:spPr>
      </p:pic>
      <p:sp>
        <p:nvSpPr>
          <p:cNvPr id="5" name="Slide Number Placeholder 4">
            <a:extLst>
              <a:ext uri="{FF2B5EF4-FFF2-40B4-BE49-F238E27FC236}">
                <a16:creationId xmlns:a16="http://schemas.microsoft.com/office/drawing/2014/main" id="{50A3FD0F-64B5-4CF7-A235-734FCD156270}"/>
              </a:ext>
            </a:extLst>
          </p:cNvPr>
          <p:cNvSpPr>
            <a:spLocks noGrp="1"/>
          </p:cNvSpPr>
          <p:nvPr>
            <p:ph type="sldNum" sz="quarter" idx="12"/>
          </p:nvPr>
        </p:nvSpPr>
        <p:spPr>
          <a:xfrm>
            <a:off x="7975602" y="6156044"/>
            <a:ext cx="1148195" cy="365125"/>
          </a:xfrm>
        </p:spPr>
        <p:txBody>
          <a:bodyPr/>
          <a:lstStyle/>
          <a:p>
            <a:fld id="{0B95A63D-A7EA-4BFF-8797-956204A2C29C}" type="slidenum">
              <a:rPr lang="en-US" smtClean="0"/>
              <a:t>18</a:t>
            </a:fld>
            <a:endParaRPr lang="en-US"/>
          </a:p>
        </p:txBody>
      </p:sp>
      <p:sp>
        <p:nvSpPr>
          <p:cNvPr id="10" name="Title 1">
            <a:extLst>
              <a:ext uri="{FF2B5EF4-FFF2-40B4-BE49-F238E27FC236}">
                <a16:creationId xmlns:a16="http://schemas.microsoft.com/office/drawing/2014/main" id="{C66DAB25-1C71-46BE-8410-5A6F4A58B659}"/>
              </a:ext>
            </a:extLst>
          </p:cNvPr>
          <p:cNvSpPr txBox="1">
            <a:spLocks/>
          </p:cNvSpPr>
          <p:nvPr/>
        </p:nvSpPr>
        <p:spPr>
          <a:xfrm>
            <a:off x="199747" y="59384"/>
            <a:ext cx="7062187" cy="103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Nobile"/>
                <a:ea typeface="+mj-ea"/>
                <a:cs typeface="+mj-cs"/>
              </a:defRPr>
            </a:lvl1pPr>
          </a:lstStyle>
          <a:p>
            <a:endParaRPr lang="en-CA" sz="4000" dirty="0">
              <a:solidFill>
                <a:schemeClr val="tx1"/>
              </a:solidFill>
            </a:endParaRPr>
          </a:p>
        </p:txBody>
      </p:sp>
      <p:sp>
        <p:nvSpPr>
          <p:cNvPr id="8" name="Title 1">
            <a:extLst>
              <a:ext uri="{FF2B5EF4-FFF2-40B4-BE49-F238E27FC236}">
                <a16:creationId xmlns:a16="http://schemas.microsoft.com/office/drawing/2014/main" id="{667C5579-AE3B-40C4-8C51-0EDBA63A0051}"/>
              </a:ext>
            </a:extLst>
          </p:cNvPr>
          <p:cNvSpPr>
            <a:spLocks noGrp="1"/>
          </p:cNvSpPr>
          <p:nvPr>
            <p:ph type="title"/>
          </p:nvPr>
        </p:nvSpPr>
        <p:spPr>
          <a:xfrm>
            <a:off x="182880" y="137160"/>
            <a:ext cx="7772400" cy="914400"/>
          </a:xfrm>
        </p:spPr>
        <p:txBody>
          <a:bodyPr vert="horz" lIns="91440" tIns="45720" rIns="91440" bIns="45720" rtlCol="0" anchor="ctr">
            <a:normAutofit/>
          </a:bodyPr>
          <a:lstStyle/>
          <a:p>
            <a:r>
              <a:rPr lang="en-US" sz="2400" b="1" i="1" dirty="0">
                <a:solidFill>
                  <a:schemeClr val="bg1"/>
                </a:solidFill>
              </a:rPr>
              <a:t>Results</a:t>
            </a:r>
          </a:p>
        </p:txBody>
      </p:sp>
      <p:sp>
        <p:nvSpPr>
          <p:cNvPr id="4" name="Rectangle 3">
            <a:extLst>
              <a:ext uri="{FF2B5EF4-FFF2-40B4-BE49-F238E27FC236}">
                <a16:creationId xmlns:a16="http://schemas.microsoft.com/office/drawing/2014/main" id="{9362FB05-99B8-4344-B308-BC4300CAACA9}"/>
              </a:ext>
            </a:extLst>
          </p:cNvPr>
          <p:cNvSpPr/>
          <p:nvPr/>
        </p:nvSpPr>
        <p:spPr>
          <a:xfrm>
            <a:off x="274320" y="1371600"/>
            <a:ext cx="8595360" cy="498456"/>
          </a:xfrm>
          <a:prstGeom prst="rect">
            <a:avLst/>
          </a:prstGeom>
        </p:spPr>
        <p:txBody>
          <a:bodyPr wrap="square">
            <a:noAutofit/>
          </a:bodyPr>
          <a:lstStyle/>
          <a:p>
            <a:pPr marL="0" lvl="3" algn="just">
              <a:spcBef>
                <a:spcPts val="600"/>
              </a:spcBef>
              <a:spcAft>
                <a:spcPts val="600"/>
              </a:spcAft>
            </a:pPr>
            <a:r>
              <a:rPr lang="en-US" sz="20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Tested windows provided by </a:t>
            </a:r>
            <a:r>
              <a:rPr lang="en-US" sz="2000" b="1" dirty="0" err="1">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Centra</a:t>
            </a:r>
            <a:r>
              <a:rPr lang="en-US" sz="20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windows</a:t>
            </a:r>
          </a:p>
        </p:txBody>
      </p:sp>
      <p:sp>
        <p:nvSpPr>
          <p:cNvPr id="11" name="Rectangle 10">
            <a:extLst>
              <a:ext uri="{FF2B5EF4-FFF2-40B4-BE49-F238E27FC236}">
                <a16:creationId xmlns:a16="http://schemas.microsoft.com/office/drawing/2014/main" id="{3AB6356A-EFEA-41FE-AD98-69DBBA132525}"/>
              </a:ext>
            </a:extLst>
          </p:cNvPr>
          <p:cNvSpPr/>
          <p:nvPr/>
        </p:nvSpPr>
        <p:spPr>
          <a:xfrm>
            <a:off x="274320" y="4173682"/>
            <a:ext cx="8595360" cy="2501438"/>
          </a:xfrm>
          <a:prstGeom prst="rect">
            <a:avLst/>
          </a:prstGeom>
        </p:spPr>
        <p:txBody>
          <a:bodyPr wrap="square">
            <a:noAutofit/>
          </a:bodyPr>
          <a:lstStyle/>
          <a:p>
            <a:r>
              <a:rPr lang="en-US" sz="20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The effect of the following variables on the sound transmission loss of tested windows were analyzed:</a:t>
            </a:r>
          </a:p>
          <a:p>
            <a:r>
              <a:rPr lang="en-US" sz="20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Critical frequency</a:t>
            </a:r>
          </a:p>
          <a:p>
            <a:r>
              <a:rPr lang="en-US" sz="20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Mass air mass resonance frequency</a:t>
            </a:r>
          </a:p>
          <a:p>
            <a:r>
              <a:rPr lang="en-US" sz="20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Glass thickness</a:t>
            </a:r>
          </a:p>
          <a:p>
            <a:r>
              <a:rPr lang="en-US" sz="20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Distance between the glass panes</a:t>
            </a:r>
          </a:p>
          <a:p>
            <a:r>
              <a:rPr lang="en-US" sz="20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Laminated glass</a:t>
            </a:r>
          </a:p>
          <a:p>
            <a:r>
              <a:rPr lang="en-US" sz="20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Symmetrical glazing</a:t>
            </a:r>
          </a:p>
        </p:txBody>
      </p:sp>
      <p:graphicFrame>
        <p:nvGraphicFramePr>
          <p:cNvPr id="12" name="Table 11">
            <a:extLst>
              <a:ext uri="{FF2B5EF4-FFF2-40B4-BE49-F238E27FC236}">
                <a16:creationId xmlns:a16="http://schemas.microsoft.com/office/drawing/2014/main" id="{855EEF73-C1A9-4E7F-8938-7C3D61810C78}"/>
              </a:ext>
            </a:extLst>
          </p:cNvPr>
          <p:cNvGraphicFramePr>
            <a:graphicFrameLocks noGrp="1"/>
          </p:cNvGraphicFramePr>
          <p:nvPr>
            <p:extLst>
              <p:ext uri="{D42A27DB-BD31-4B8C-83A1-F6EECF244321}">
                <p14:modId xmlns:p14="http://schemas.microsoft.com/office/powerpoint/2010/main" val="3093421030"/>
              </p:ext>
            </p:extLst>
          </p:nvPr>
        </p:nvGraphicFramePr>
        <p:xfrm>
          <a:off x="641515" y="1866462"/>
          <a:ext cx="7860970" cy="2153269"/>
        </p:xfrm>
        <a:graphic>
          <a:graphicData uri="http://schemas.openxmlformats.org/drawingml/2006/table">
            <a:tbl>
              <a:tblPr firstRow="1" firstCol="1">
                <a:tableStyleId>{B301B821-A1FF-4177-AEE7-76D212191A09}</a:tableStyleId>
              </a:tblPr>
              <a:tblGrid>
                <a:gridCol w="1155028">
                  <a:extLst>
                    <a:ext uri="{9D8B030D-6E8A-4147-A177-3AD203B41FA5}">
                      <a16:colId xmlns:a16="http://schemas.microsoft.com/office/drawing/2014/main" val="920682867"/>
                    </a:ext>
                  </a:extLst>
                </a:gridCol>
                <a:gridCol w="1083105">
                  <a:extLst>
                    <a:ext uri="{9D8B030D-6E8A-4147-A177-3AD203B41FA5}">
                      <a16:colId xmlns:a16="http://schemas.microsoft.com/office/drawing/2014/main" val="3195046192"/>
                    </a:ext>
                  </a:extLst>
                </a:gridCol>
                <a:gridCol w="1662735">
                  <a:extLst>
                    <a:ext uri="{9D8B030D-6E8A-4147-A177-3AD203B41FA5}">
                      <a16:colId xmlns:a16="http://schemas.microsoft.com/office/drawing/2014/main" val="2373528300"/>
                    </a:ext>
                  </a:extLst>
                </a:gridCol>
                <a:gridCol w="1573887">
                  <a:extLst>
                    <a:ext uri="{9D8B030D-6E8A-4147-A177-3AD203B41FA5}">
                      <a16:colId xmlns:a16="http://schemas.microsoft.com/office/drawing/2014/main" val="1811621480"/>
                    </a:ext>
                  </a:extLst>
                </a:gridCol>
                <a:gridCol w="812328">
                  <a:extLst>
                    <a:ext uri="{9D8B030D-6E8A-4147-A177-3AD203B41FA5}">
                      <a16:colId xmlns:a16="http://schemas.microsoft.com/office/drawing/2014/main" val="4110752689"/>
                    </a:ext>
                  </a:extLst>
                </a:gridCol>
                <a:gridCol w="1573887">
                  <a:extLst>
                    <a:ext uri="{9D8B030D-6E8A-4147-A177-3AD203B41FA5}">
                      <a16:colId xmlns:a16="http://schemas.microsoft.com/office/drawing/2014/main" val="3473123676"/>
                    </a:ext>
                  </a:extLst>
                </a:gridCol>
              </a:tblGrid>
              <a:tr h="332893">
                <a:tc>
                  <a:txBody>
                    <a:bodyPr/>
                    <a:lstStyle/>
                    <a:p>
                      <a:pPr algn="ctr" fontAlgn="ctr"/>
                      <a:r>
                        <a:rPr lang="en-US" sz="1000" u="none" strike="noStrike" dirty="0">
                          <a:effectLst/>
                        </a:rPr>
                        <a:t>Name</a:t>
                      </a:r>
                      <a:endParaRPr lang="en-US" sz="1000" b="1" i="0" u="none" strike="noStrike" dirty="0">
                        <a:solidFill>
                          <a:srgbClr val="000000"/>
                        </a:solidFill>
                        <a:effectLst/>
                        <a:latin typeface="Calibri" panose="020F0502020204030204" pitchFamily="34" charset="0"/>
                      </a:endParaRPr>
                    </a:p>
                  </a:txBody>
                  <a:tcPr marL="8712" marR="8712" marT="8712" marB="0" anchor="ctr"/>
                </a:tc>
                <a:tc>
                  <a:txBody>
                    <a:bodyPr/>
                    <a:lstStyle/>
                    <a:p>
                      <a:pPr algn="ctr" fontAlgn="ctr"/>
                      <a:r>
                        <a:rPr lang="en-US" sz="1000" u="none" strike="noStrike" dirty="0">
                          <a:effectLst/>
                        </a:rPr>
                        <a:t>Series name</a:t>
                      </a:r>
                      <a:endParaRPr lang="en-US" sz="1000" b="1" i="0" u="none" strike="noStrike" dirty="0">
                        <a:solidFill>
                          <a:srgbClr val="000000"/>
                        </a:solidFill>
                        <a:effectLst/>
                        <a:latin typeface="Calibri" panose="020F0502020204030204" pitchFamily="34" charset="0"/>
                      </a:endParaRPr>
                    </a:p>
                  </a:txBody>
                  <a:tcPr marL="8712" marR="8712" marT="8712" marB="0" anchor="ctr"/>
                </a:tc>
                <a:tc>
                  <a:txBody>
                    <a:bodyPr/>
                    <a:lstStyle/>
                    <a:p>
                      <a:pPr algn="ctr" fontAlgn="ctr"/>
                      <a:r>
                        <a:rPr lang="en-US" sz="1000" u="none" strike="noStrike" dirty="0">
                          <a:effectLst/>
                        </a:rPr>
                        <a:t>Frame type</a:t>
                      </a:r>
                      <a:endParaRPr lang="en-US" sz="1000" b="1" i="0" u="none" strike="noStrike" dirty="0">
                        <a:solidFill>
                          <a:srgbClr val="000000"/>
                        </a:solidFill>
                        <a:effectLst/>
                        <a:latin typeface="Calibri" panose="020F0502020204030204" pitchFamily="34" charset="0"/>
                      </a:endParaRPr>
                    </a:p>
                  </a:txBody>
                  <a:tcPr marL="8712" marR="8712" marT="8712" marB="0" anchor="ctr"/>
                </a:tc>
                <a:tc>
                  <a:txBody>
                    <a:bodyPr/>
                    <a:lstStyle/>
                    <a:p>
                      <a:pPr algn="ctr" fontAlgn="ctr"/>
                      <a:r>
                        <a:rPr lang="en-US" sz="1000" u="none" strike="noStrike">
                          <a:effectLst/>
                        </a:rPr>
                        <a:t>Glass 1 width</a:t>
                      </a:r>
                      <a:endParaRPr lang="en-US" sz="1000" b="1" i="0" u="none" strike="noStrike">
                        <a:solidFill>
                          <a:srgbClr val="000000"/>
                        </a:solidFill>
                        <a:effectLst/>
                        <a:latin typeface="Calibri" panose="020F0502020204030204" pitchFamily="34" charset="0"/>
                      </a:endParaRPr>
                    </a:p>
                  </a:txBody>
                  <a:tcPr marL="8712" marR="8712" marT="8712" marB="0" anchor="ctr"/>
                </a:tc>
                <a:tc>
                  <a:txBody>
                    <a:bodyPr/>
                    <a:lstStyle/>
                    <a:p>
                      <a:pPr algn="ctr" fontAlgn="ctr"/>
                      <a:r>
                        <a:rPr lang="en-US" sz="1000" u="none" strike="noStrike">
                          <a:effectLst/>
                        </a:rPr>
                        <a:t>Air space</a:t>
                      </a:r>
                      <a:endParaRPr lang="en-US" sz="1000" b="1" i="0" u="none" strike="noStrike">
                        <a:solidFill>
                          <a:srgbClr val="000000"/>
                        </a:solidFill>
                        <a:effectLst/>
                        <a:latin typeface="Calibri" panose="020F0502020204030204" pitchFamily="34" charset="0"/>
                      </a:endParaRPr>
                    </a:p>
                  </a:txBody>
                  <a:tcPr marL="8712" marR="8712" marT="8712" marB="0" anchor="ctr"/>
                </a:tc>
                <a:tc>
                  <a:txBody>
                    <a:bodyPr/>
                    <a:lstStyle/>
                    <a:p>
                      <a:pPr algn="ctr" fontAlgn="ctr"/>
                      <a:r>
                        <a:rPr lang="en-US" sz="1000" u="none" strike="noStrike">
                          <a:effectLst/>
                        </a:rPr>
                        <a:t>Glass 2 width</a:t>
                      </a:r>
                      <a:endParaRPr lang="en-US" sz="1000" b="1" i="0" u="none" strike="noStrike">
                        <a:solidFill>
                          <a:srgbClr val="000000"/>
                        </a:solidFill>
                        <a:effectLst/>
                        <a:latin typeface="Calibri" panose="020F0502020204030204" pitchFamily="34" charset="0"/>
                      </a:endParaRPr>
                    </a:p>
                  </a:txBody>
                  <a:tcPr marL="8712" marR="8712" marT="8712" marB="0" anchor="ctr"/>
                </a:tc>
                <a:extLst>
                  <a:ext uri="{0D108BD9-81ED-4DB2-BD59-A6C34878D82A}">
                    <a16:rowId xmlns:a16="http://schemas.microsoft.com/office/drawing/2014/main" val="209663977"/>
                  </a:ext>
                </a:extLst>
              </a:tr>
              <a:tr h="227547">
                <a:tc>
                  <a:txBody>
                    <a:bodyPr/>
                    <a:lstStyle/>
                    <a:p>
                      <a:pPr algn="ctr" fontAlgn="ctr"/>
                      <a:r>
                        <a:rPr lang="en-US" sz="1000" u="none" strike="noStrike">
                          <a:effectLst/>
                        </a:rPr>
                        <a:t>Annealed</a:t>
                      </a:r>
                      <a:endParaRPr lang="en-US" sz="1000" b="0" i="0" u="none" strike="noStrike">
                        <a:solidFill>
                          <a:srgbClr val="000000"/>
                        </a:solidFill>
                        <a:effectLst/>
                        <a:latin typeface="Calibri" panose="020F0502020204030204" pitchFamily="34" charset="0"/>
                      </a:endParaRPr>
                    </a:p>
                  </a:txBody>
                  <a:tcPr marL="8712" marR="8712" marT="8712" marB="0" anchor="ctr"/>
                </a:tc>
                <a:tc>
                  <a:txBody>
                    <a:bodyPr/>
                    <a:lstStyle/>
                    <a:p>
                      <a:pPr algn="ctr" fontAlgn="ctr"/>
                      <a:r>
                        <a:rPr lang="en-US" sz="1000" u="none" strike="noStrike" dirty="0">
                          <a:effectLst/>
                        </a:rPr>
                        <a:t>2900</a:t>
                      </a:r>
                      <a:endParaRPr lang="en-US" sz="1000" b="0" i="0" u="none" strike="noStrike" dirty="0">
                        <a:solidFill>
                          <a:srgbClr val="000000"/>
                        </a:solidFill>
                        <a:effectLst/>
                        <a:latin typeface="Calibri" panose="020F0502020204030204" pitchFamily="34" charset="0"/>
                      </a:endParaRPr>
                    </a:p>
                  </a:txBody>
                  <a:tcPr marL="8712" marR="8712" marT="8712" marB="0" anchor="ctr"/>
                </a:tc>
                <a:tc>
                  <a:txBody>
                    <a:bodyPr/>
                    <a:lstStyle/>
                    <a:p>
                      <a:pPr algn="ctr" fontAlgn="ctr"/>
                      <a:r>
                        <a:rPr lang="en-US" sz="1000" u="none" strike="noStrike" dirty="0">
                          <a:effectLst/>
                        </a:rPr>
                        <a:t>Casement Window</a:t>
                      </a:r>
                      <a:endParaRPr lang="en-US" sz="1000" b="0" i="0" u="none" strike="noStrike" dirty="0">
                        <a:solidFill>
                          <a:srgbClr val="000000"/>
                        </a:solidFill>
                        <a:effectLst/>
                        <a:latin typeface="Calibri" panose="020F0502020204030204" pitchFamily="34" charset="0"/>
                      </a:endParaRPr>
                    </a:p>
                  </a:txBody>
                  <a:tcPr marL="8712" marR="8712" marT="8712" marB="0" anchor="ctr"/>
                </a:tc>
                <a:tc>
                  <a:txBody>
                    <a:bodyPr/>
                    <a:lstStyle/>
                    <a:p>
                      <a:pPr algn="ctr" fontAlgn="ctr"/>
                      <a:r>
                        <a:rPr lang="en-US" sz="1000" u="none" strike="noStrike">
                          <a:effectLst/>
                        </a:rPr>
                        <a:t>3.9 mm Annealed</a:t>
                      </a:r>
                      <a:endParaRPr lang="en-US" sz="1000" b="0" i="0" u="none" strike="noStrike">
                        <a:solidFill>
                          <a:srgbClr val="000000"/>
                        </a:solidFill>
                        <a:effectLst/>
                        <a:latin typeface="Calibri" panose="020F0502020204030204" pitchFamily="34" charset="0"/>
                      </a:endParaRPr>
                    </a:p>
                  </a:txBody>
                  <a:tcPr marL="8712" marR="8712" marT="8712" marB="0" anchor="ctr"/>
                </a:tc>
                <a:tc>
                  <a:txBody>
                    <a:bodyPr/>
                    <a:lstStyle/>
                    <a:p>
                      <a:pPr algn="ctr" fontAlgn="ctr"/>
                      <a:r>
                        <a:rPr lang="en-US" sz="1000" u="none" strike="noStrike">
                          <a:effectLst/>
                        </a:rPr>
                        <a:t>9.8 mm</a:t>
                      </a:r>
                      <a:endParaRPr lang="en-US" sz="1000" b="0" i="0" u="none" strike="noStrike">
                        <a:solidFill>
                          <a:srgbClr val="000000"/>
                        </a:solidFill>
                        <a:effectLst/>
                        <a:latin typeface="Calibri" panose="020F0502020204030204" pitchFamily="34" charset="0"/>
                      </a:endParaRPr>
                    </a:p>
                  </a:txBody>
                  <a:tcPr marL="8712" marR="8712" marT="8712" marB="0" anchor="ctr"/>
                </a:tc>
                <a:tc>
                  <a:txBody>
                    <a:bodyPr/>
                    <a:lstStyle/>
                    <a:p>
                      <a:pPr algn="ctr" fontAlgn="ctr"/>
                      <a:r>
                        <a:rPr lang="en-US" sz="1000" u="none" strike="noStrike">
                          <a:effectLst/>
                        </a:rPr>
                        <a:t>5.7 mm Annealed</a:t>
                      </a:r>
                      <a:endParaRPr lang="en-US" sz="1000" b="0" i="0" u="none" strike="noStrike">
                        <a:solidFill>
                          <a:srgbClr val="000000"/>
                        </a:solidFill>
                        <a:effectLst/>
                        <a:latin typeface="Calibri" panose="020F0502020204030204" pitchFamily="34" charset="0"/>
                      </a:endParaRPr>
                    </a:p>
                  </a:txBody>
                  <a:tcPr marL="8712" marR="8712" marT="8712" marB="0" anchor="ctr"/>
                </a:tc>
                <a:extLst>
                  <a:ext uri="{0D108BD9-81ED-4DB2-BD59-A6C34878D82A}">
                    <a16:rowId xmlns:a16="http://schemas.microsoft.com/office/drawing/2014/main" val="4291531509"/>
                  </a:ext>
                </a:extLst>
              </a:tr>
              <a:tr h="227547">
                <a:tc>
                  <a:txBody>
                    <a:bodyPr/>
                    <a:lstStyle/>
                    <a:p>
                      <a:pPr algn="ctr" fontAlgn="ctr"/>
                      <a:r>
                        <a:rPr lang="en-US" sz="1000" u="none" strike="noStrike" dirty="0">
                          <a:effectLst/>
                        </a:rPr>
                        <a:t>Laminated</a:t>
                      </a:r>
                      <a:endParaRPr lang="en-US" sz="1000" b="0" i="0" u="none" strike="noStrike" dirty="0">
                        <a:solidFill>
                          <a:srgbClr val="000000"/>
                        </a:solidFill>
                        <a:effectLst/>
                        <a:latin typeface="Calibri" panose="020F0502020204030204" pitchFamily="34" charset="0"/>
                      </a:endParaRPr>
                    </a:p>
                  </a:txBody>
                  <a:tcPr marL="8712" marR="8712" marT="8712" marB="0" anchor="ctr"/>
                </a:tc>
                <a:tc>
                  <a:txBody>
                    <a:bodyPr/>
                    <a:lstStyle/>
                    <a:p>
                      <a:pPr algn="ctr" fontAlgn="ctr"/>
                      <a:r>
                        <a:rPr lang="en-US" sz="1000" u="none" strike="noStrike" dirty="0">
                          <a:effectLst/>
                        </a:rPr>
                        <a:t>2900</a:t>
                      </a:r>
                      <a:endParaRPr lang="en-US" sz="1000" b="0" i="0" u="none" strike="noStrike" dirty="0">
                        <a:solidFill>
                          <a:srgbClr val="000000"/>
                        </a:solidFill>
                        <a:effectLst/>
                        <a:latin typeface="Calibri" panose="020F0502020204030204" pitchFamily="34" charset="0"/>
                      </a:endParaRPr>
                    </a:p>
                  </a:txBody>
                  <a:tcPr marL="8712" marR="8712" marT="8712" marB="0" anchor="ctr"/>
                </a:tc>
                <a:tc>
                  <a:txBody>
                    <a:bodyPr/>
                    <a:lstStyle/>
                    <a:p>
                      <a:pPr algn="ctr" fontAlgn="ctr"/>
                      <a:r>
                        <a:rPr lang="en-US" sz="1000" u="none" strike="noStrike" dirty="0">
                          <a:effectLst/>
                        </a:rPr>
                        <a:t>Casement Window</a:t>
                      </a:r>
                      <a:endParaRPr lang="en-US" sz="1000" b="0" i="0" u="none" strike="noStrike" dirty="0">
                        <a:solidFill>
                          <a:srgbClr val="000000"/>
                        </a:solidFill>
                        <a:effectLst/>
                        <a:latin typeface="Calibri" panose="020F0502020204030204" pitchFamily="34" charset="0"/>
                      </a:endParaRPr>
                    </a:p>
                  </a:txBody>
                  <a:tcPr marL="8712" marR="8712" marT="8712" marB="0" anchor="ctr"/>
                </a:tc>
                <a:tc>
                  <a:txBody>
                    <a:bodyPr/>
                    <a:lstStyle/>
                    <a:p>
                      <a:pPr algn="ctr" fontAlgn="ctr"/>
                      <a:r>
                        <a:rPr lang="en-US" sz="1000" u="none" strike="noStrike" dirty="0">
                          <a:effectLst/>
                        </a:rPr>
                        <a:t>6 mm Laminated</a:t>
                      </a:r>
                      <a:endParaRPr lang="en-US" sz="1000" b="0" i="0" u="none" strike="noStrike" dirty="0">
                        <a:solidFill>
                          <a:srgbClr val="000000"/>
                        </a:solidFill>
                        <a:effectLst/>
                        <a:latin typeface="Calibri" panose="020F0502020204030204" pitchFamily="34" charset="0"/>
                      </a:endParaRPr>
                    </a:p>
                  </a:txBody>
                  <a:tcPr marL="8712" marR="8712" marT="8712" marB="0" anchor="ctr"/>
                </a:tc>
                <a:tc>
                  <a:txBody>
                    <a:bodyPr/>
                    <a:lstStyle/>
                    <a:p>
                      <a:pPr algn="ctr" fontAlgn="ctr"/>
                      <a:r>
                        <a:rPr lang="en-US" sz="1000" u="none" strike="noStrike">
                          <a:effectLst/>
                        </a:rPr>
                        <a:t>8 mm</a:t>
                      </a:r>
                      <a:endParaRPr lang="en-US" sz="1000" b="0" i="0" u="none" strike="noStrike">
                        <a:solidFill>
                          <a:srgbClr val="000000"/>
                        </a:solidFill>
                        <a:effectLst/>
                        <a:latin typeface="Calibri" panose="020F0502020204030204" pitchFamily="34" charset="0"/>
                      </a:endParaRPr>
                    </a:p>
                  </a:txBody>
                  <a:tcPr marL="8712" marR="8712" marT="8712" marB="0" anchor="ctr"/>
                </a:tc>
                <a:tc>
                  <a:txBody>
                    <a:bodyPr/>
                    <a:lstStyle/>
                    <a:p>
                      <a:pPr algn="ctr" fontAlgn="ctr"/>
                      <a:r>
                        <a:rPr lang="en-US" sz="1000" u="none" strike="noStrike">
                          <a:effectLst/>
                        </a:rPr>
                        <a:t>5.7 mm Annealed</a:t>
                      </a:r>
                      <a:endParaRPr lang="en-US" sz="1000" b="0" i="0" u="none" strike="noStrike">
                        <a:solidFill>
                          <a:srgbClr val="000000"/>
                        </a:solidFill>
                        <a:effectLst/>
                        <a:latin typeface="Calibri" panose="020F0502020204030204" pitchFamily="34" charset="0"/>
                      </a:endParaRPr>
                    </a:p>
                  </a:txBody>
                  <a:tcPr marL="8712" marR="8712" marT="8712" marB="0" anchor="ctr"/>
                </a:tc>
                <a:extLst>
                  <a:ext uri="{0D108BD9-81ED-4DB2-BD59-A6C34878D82A}">
                    <a16:rowId xmlns:a16="http://schemas.microsoft.com/office/drawing/2014/main" val="4275575213"/>
                  </a:ext>
                </a:extLst>
              </a:tr>
              <a:tr h="227547">
                <a:tc>
                  <a:txBody>
                    <a:bodyPr/>
                    <a:lstStyle/>
                    <a:p>
                      <a:pPr algn="ctr" fontAlgn="ctr"/>
                      <a:r>
                        <a:rPr lang="en-US" sz="1000" u="none" strike="noStrike">
                          <a:effectLst/>
                        </a:rPr>
                        <a:t>Win 2</a:t>
                      </a:r>
                      <a:endParaRPr lang="en-US" sz="1000" b="0" i="0" u="none" strike="noStrike">
                        <a:solidFill>
                          <a:srgbClr val="000000"/>
                        </a:solidFill>
                        <a:effectLst/>
                        <a:latin typeface="Calibri" panose="020F0502020204030204" pitchFamily="34" charset="0"/>
                      </a:endParaRPr>
                    </a:p>
                  </a:txBody>
                  <a:tcPr marL="8712" marR="8712" marT="8712" marB="0" anchor="ctr"/>
                </a:tc>
                <a:tc>
                  <a:txBody>
                    <a:bodyPr/>
                    <a:lstStyle/>
                    <a:p>
                      <a:pPr algn="ctr" fontAlgn="ctr"/>
                      <a:r>
                        <a:rPr lang="en-US" sz="1000" u="none" strike="noStrike">
                          <a:effectLst/>
                        </a:rPr>
                        <a:t>2600</a:t>
                      </a:r>
                      <a:endParaRPr lang="en-US" sz="1000" b="0" i="0" u="none" strike="noStrike">
                        <a:solidFill>
                          <a:srgbClr val="000000"/>
                        </a:solidFill>
                        <a:effectLst/>
                        <a:latin typeface="Calibri" panose="020F0502020204030204" pitchFamily="34" charset="0"/>
                      </a:endParaRPr>
                    </a:p>
                  </a:txBody>
                  <a:tcPr marL="8712" marR="8712" marT="8712" marB="0" anchor="ctr"/>
                </a:tc>
                <a:tc>
                  <a:txBody>
                    <a:bodyPr/>
                    <a:lstStyle/>
                    <a:p>
                      <a:pPr algn="ctr" fontAlgn="ctr"/>
                      <a:r>
                        <a:rPr lang="en-US" sz="1000" u="none" strike="noStrike" dirty="0">
                          <a:effectLst/>
                        </a:rPr>
                        <a:t>Casement Window</a:t>
                      </a:r>
                      <a:endParaRPr lang="en-US" sz="1000" b="0" i="0" u="none" strike="noStrike" dirty="0">
                        <a:solidFill>
                          <a:srgbClr val="000000"/>
                        </a:solidFill>
                        <a:effectLst/>
                        <a:latin typeface="Calibri" panose="020F0502020204030204" pitchFamily="34" charset="0"/>
                      </a:endParaRPr>
                    </a:p>
                  </a:txBody>
                  <a:tcPr marL="8712" marR="8712" marT="8712" marB="0" anchor="ctr"/>
                </a:tc>
                <a:tc>
                  <a:txBody>
                    <a:bodyPr/>
                    <a:lstStyle/>
                    <a:p>
                      <a:pPr algn="ctr" fontAlgn="ctr"/>
                      <a:r>
                        <a:rPr lang="en-US" sz="1000" u="none" strike="noStrike">
                          <a:effectLst/>
                        </a:rPr>
                        <a:t>5.7 mm Annealed</a:t>
                      </a:r>
                      <a:endParaRPr lang="en-US" sz="1000" b="0" i="0" u="none" strike="noStrike">
                        <a:solidFill>
                          <a:srgbClr val="000000"/>
                        </a:solidFill>
                        <a:effectLst/>
                        <a:latin typeface="Calibri" panose="020F0502020204030204" pitchFamily="34" charset="0"/>
                      </a:endParaRPr>
                    </a:p>
                  </a:txBody>
                  <a:tcPr marL="8712" marR="8712" marT="8712" marB="0" anchor="ctr"/>
                </a:tc>
                <a:tc>
                  <a:txBody>
                    <a:bodyPr/>
                    <a:lstStyle/>
                    <a:p>
                      <a:pPr algn="ctr" fontAlgn="ctr"/>
                      <a:r>
                        <a:rPr lang="en-US" sz="1000" u="none" strike="noStrike">
                          <a:effectLst/>
                        </a:rPr>
                        <a:t>8 mm</a:t>
                      </a:r>
                      <a:endParaRPr lang="en-US" sz="1000" b="0" i="0" u="none" strike="noStrike">
                        <a:solidFill>
                          <a:srgbClr val="000000"/>
                        </a:solidFill>
                        <a:effectLst/>
                        <a:latin typeface="Calibri" panose="020F0502020204030204" pitchFamily="34" charset="0"/>
                      </a:endParaRPr>
                    </a:p>
                  </a:txBody>
                  <a:tcPr marL="8712" marR="8712" marT="8712" marB="0" anchor="ctr"/>
                </a:tc>
                <a:tc>
                  <a:txBody>
                    <a:bodyPr/>
                    <a:lstStyle/>
                    <a:p>
                      <a:pPr algn="ctr" fontAlgn="ctr"/>
                      <a:r>
                        <a:rPr lang="en-US" sz="1000" u="none" strike="noStrike">
                          <a:effectLst/>
                        </a:rPr>
                        <a:t>5.7 mm Annealed</a:t>
                      </a:r>
                      <a:endParaRPr lang="en-US" sz="1000" b="0" i="0" u="none" strike="noStrike">
                        <a:solidFill>
                          <a:srgbClr val="000000"/>
                        </a:solidFill>
                        <a:effectLst/>
                        <a:latin typeface="Calibri" panose="020F0502020204030204" pitchFamily="34" charset="0"/>
                      </a:endParaRPr>
                    </a:p>
                  </a:txBody>
                  <a:tcPr marL="8712" marR="8712" marT="8712" marB="0" anchor="ctr"/>
                </a:tc>
                <a:extLst>
                  <a:ext uri="{0D108BD9-81ED-4DB2-BD59-A6C34878D82A}">
                    <a16:rowId xmlns:a16="http://schemas.microsoft.com/office/drawing/2014/main" val="1100291457"/>
                  </a:ext>
                </a:extLst>
              </a:tr>
              <a:tr h="227547">
                <a:tc>
                  <a:txBody>
                    <a:bodyPr/>
                    <a:lstStyle/>
                    <a:p>
                      <a:pPr algn="ctr" fontAlgn="ctr"/>
                      <a:r>
                        <a:rPr lang="en-US" sz="1000" u="none" strike="noStrike">
                          <a:effectLst/>
                        </a:rPr>
                        <a:t>Win 3</a:t>
                      </a:r>
                      <a:endParaRPr lang="en-US" sz="1000" b="0" i="0" u="none" strike="noStrike">
                        <a:solidFill>
                          <a:srgbClr val="000000"/>
                        </a:solidFill>
                        <a:effectLst/>
                        <a:latin typeface="Calibri" panose="020F0502020204030204" pitchFamily="34" charset="0"/>
                      </a:endParaRPr>
                    </a:p>
                  </a:txBody>
                  <a:tcPr marL="8712" marR="8712" marT="8712" marB="0" anchor="ctr"/>
                </a:tc>
                <a:tc>
                  <a:txBody>
                    <a:bodyPr/>
                    <a:lstStyle/>
                    <a:p>
                      <a:pPr algn="ctr" fontAlgn="ctr"/>
                      <a:r>
                        <a:rPr lang="en-US" sz="1000" u="none" strike="noStrike">
                          <a:effectLst/>
                        </a:rPr>
                        <a:t>2600</a:t>
                      </a:r>
                      <a:endParaRPr lang="en-US" sz="1000" b="0" i="0" u="none" strike="noStrike">
                        <a:solidFill>
                          <a:srgbClr val="000000"/>
                        </a:solidFill>
                        <a:effectLst/>
                        <a:latin typeface="Calibri" panose="020F0502020204030204" pitchFamily="34" charset="0"/>
                      </a:endParaRPr>
                    </a:p>
                  </a:txBody>
                  <a:tcPr marL="8712" marR="8712" marT="8712" marB="0" anchor="ctr"/>
                </a:tc>
                <a:tc>
                  <a:txBody>
                    <a:bodyPr/>
                    <a:lstStyle/>
                    <a:p>
                      <a:pPr algn="ctr" fontAlgn="ctr"/>
                      <a:r>
                        <a:rPr lang="en-US" sz="1000" u="none" strike="noStrike" dirty="0">
                          <a:effectLst/>
                        </a:rPr>
                        <a:t>Casement Window</a:t>
                      </a:r>
                      <a:endParaRPr lang="en-US" sz="1000" b="0" i="0" u="none" strike="noStrike" dirty="0">
                        <a:solidFill>
                          <a:srgbClr val="000000"/>
                        </a:solidFill>
                        <a:effectLst/>
                        <a:latin typeface="Calibri" panose="020F0502020204030204" pitchFamily="34" charset="0"/>
                      </a:endParaRPr>
                    </a:p>
                  </a:txBody>
                  <a:tcPr marL="8712" marR="8712" marT="8712" marB="0" anchor="ctr"/>
                </a:tc>
                <a:tc>
                  <a:txBody>
                    <a:bodyPr/>
                    <a:lstStyle/>
                    <a:p>
                      <a:pPr algn="ctr" fontAlgn="ctr"/>
                      <a:r>
                        <a:rPr lang="en-US" sz="1000" u="none" strike="noStrike" dirty="0">
                          <a:effectLst/>
                        </a:rPr>
                        <a:t>6 mm Laminated</a:t>
                      </a:r>
                      <a:endParaRPr lang="en-US" sz="1000" b="0" i="0" u="none" strike="noStrike" dirty="0">
                        <a:solidFill>
                          <a:srgbClr val="000000"/>
                        </a:solidFill>
                        <a:effectLst/>
                        <a:latin typeface="Calibri" panose="020F0502020204030204" pitchFamily="34" charset="0"/>
                      </a:endParaRPr>
                    </a:p>
                  </a:txBody>
                  <a:tcPr marL="8712" marR="8712" marT="8712" marB="0" anchor="ctr"/>
                </a:tc>
                <a:tc>
                  <a:txBody>
                    <a:bodyPr/>
                    <a:lstStyle/>
                    <a:p>
                      <a:pPr algn="ctr" fontAlgn="ctr"/>
                      <a:r>
                        <a:rPr lang="en-US" sz="1000" u="none" strike="noStrike">
                          <a:effectLst/>
                        </a:rPr>
                        <a:t>8 mm</a:t>
                      </a:r>
                      <a:endParaRPr lang="en-US" sz="1000" b="0" i="0" u="none" strike="noStrike">
                        <a:solidFill>
                          <a:srgbClr val="000000"/>
                        </a:solidFill>
                        <a:effectLst/>
                        <a:latin typeface="Calibri" panose="020F0502020204030204" pitchFamily="34" charset="0"/>
                      </a:endParaRPr>
                    </a:p>
                  </a:txBody>
                  <a:tcPr marL="8712" marR="8712" marT="8712" marB="0" anchor="ctr"/>
                </a:tc>
                <a:tc>
                  <a:txBody>
                    <a:bodyPr/>
                    <a:lstStyle/>
                    <a:p>
                      <a:pPr algn="ctr" fontAlgn="ctr"/>
                      <a:r>
                        <a:rPr lang="en-US" sz="1000" u="none" strike="noStrike">
                          <a:effectLst/>
                        </a:rPr>
                        <a:t>5.7 mm Annealed</a:t>
                      </a:r>
                      <a:endParaRPr lang="en-US" sz="1000" b="0" i="0" u="none" strike="noStrike">
                        <a:solidFill>
                          <a:srgbClr val="000000"/>
                        </a:solidFill>
                        <a:effectLst/>
                        <a:latin typeface="Calibri" panose="020F0502020204030204" pitchFamily="34" charset="0"/>
                      </a:endParaRPr>
                    </a:p>
                  </a:txBody>
                  <a:tcPr marL="8712" marR="8712" marT="8712" marB="0" anchor="ctr"/>
                </a:tc>
                <a:extLst>
                  <a:ext uri="{0D108BD9-81ED-4DB2-BD59-A6C34878D82A}">
                    <a16:rowId xmlns:a16="http://schemas.microsoft.com/office/drawing/2014/main" val="506188322"/>
                  </a:ext>
                </a:extLst>
              </a:tr>
              <a:tr h="227547">
                <a:tc>
                  <a:txBody>
                    <a:bodyPr/>
                    <a:lstStyle/>
                    <a:p>
                      <a:pPr algn="ctr" fontAlgn="ctr"/>
                      <a:r>
                        <a:rPr lang="en-US" sz="1000" u="none" strike="noStrike">
                          <a:effectLst/>
                        </a:rPr>
                        <a:t>Win 4 Foam</a:t>
                      </a:r>
                      <a:endParaRPr lang="en-US" sz="1000" b="0" i="0" u="none" strike="noStrike">
                        <a:solidFill>
                          <a:srgbClr val="000000"/>
                        </a:solidFill>
                        <a:effectLst/>
                        <a:latin typeface="Calibri" panose="020F0502020204030204" pitchFamily="34" charset="0"/>
                      </a:endParaRPr>
                    </a:p>
                  </a:txBody>
                  <a:tcPr marL="8712" marR="8712" marT="8712" marB="0" anchor="ctr"/>
                </a:tc>
                <a:tc>
                  <a:txBody>
                    <a:bodyPr/>
                    <a:lstStyle/>
                    <a:p>
                      <a:pPr algn="ctr" fontAlgn="ctr"/>
                      <a:r>
                        <a:rPr lang="en-US" sz="1000" u="none" strike="noStrike">
                          <a:effectLst/>
                        </a:rPr>
                        <a:t>2600</a:t>
                      </a:r>
                      <a:endParaRPr lang="en-US" sz="1000" b="0" i="0" u="none" strike="noStrike">
                        <a:solidFill>
                          <a:srgbClr val="000000"/>
                        </a:solidFill>
                        <a:effectLst/>
                        <a:latin typeface="Calibri" panose="020F0502020204030204" pitchFamily="34" charset="0"/>
                      </a:endParaRPr>
                    </a:p>
                  </a:txBody>
                  <a:tcPr marL="8712" marR="8712" marT="8712" marB="0" anchor="ctr"/>
                </a:tc>
                <a:tc>
                  <a:txBody>
                    <a:bodyPr/>
                    <a:lstStyle/>
                    <a:p>
                      <a:pPr algn="ctr" fontAlgn="ctr"/>
                      <a:r>
                        <a:rPr lang="en-US" sz="1000" u="none" strike="noStrike">
                          <a:effectLst/>
                        </a:rPr>
                        <a:t>Casement Window</a:t>
                      </a:r>
                      <a:endParaRPr lang="en-US" sz="1000" b="0" i="0" u="none" strike="noStrike">
                        <a:solidFill>
                          <a:srgbClr val="000000"/>
                        </a:solidFill>
                        <a:effectLst/>
                        <a:latin typeface="Calibri" panose="020F0502020204030204" pitchFamily="34" charset="0"/>
                      </a:endParaRPr>
                    </a:p>
                  </a:txBody>
                  <a:tcPr marL="8712" marR="8712" marT="8712" marB="0" anchor="ctr"/>
                </a:tc>
                <a:tc>
                  <a:txBody>
                    <a:bodyPr/>
                    <a:lstStyle/>
                    <a:p>
                      <a:pPr algn="ctr" fontAlgn="ctr"/>
                      <a:r>
                        <a:rPr lang="en-US" sz="1000" u="none" strike="noStrike" dirty="0">
                          <a:effectLst/>
                        </a:rPr>
                        <a:t>6 mm Laminated</a:t>
                      </a:r>
                      <a:endParaRPr lang="en-US" sz="1000" b="0" i="0" u="none" strike="noStrike" dirty="0">
                        <a:solidFill>
                          <a:srgbClr val="000000"/>
                        </a:solidFill>
                        <a:effectLst/>
                        <a:latin typeface="Calibri" panose="020F0502020204030204" pitchFamily="34" charset="0"/>
                      </a:endParaRPr>
                    </a:p>
                  </a:txBody>
                  <a:tcPr marL="8712" marR="8712" marT="8712" marB="0" anchor="ctr"/>
                </a:tc>
                <a:tc>
                  <a:txBody>
                    <a:bodyPr/>
                    <a:lstStyle/>
                    <a:p>
                      <a:pPr algn="ctr" fontAlgn="ctr"/>
                      <a:r>
                        <a:rPr lang="en-US" sz="1000" u="none" strike="noStrike">
                          <a:effectLst/>
                        </a:rPr>
                        <a:t>21 mm</a:t>
                      </a:r>
                      <a:endParaRPr lang="en-US" sz="1000" b="0" i="0" u="none" strike="noStrike">
                        <a:solidFill>
                          <a:srgbClr val="000000"/>
                        </a:solidFill>
                        <a:effectLst/>
                        <a:latin typeface="Calibri" panose="020F0502020204030204" pitchFamily="34" charset="0"/>
                      </a:endParaRPr>
                    </a:p>
                  </a:txBody>
                  <a:tcPr marL="8712" marR="8712" marT="8712" marB="0" anchor="ctr"/>
                </a:tc>
                <a:tc>
                  <a:txBody>
                    <a:bodyPr/>
                    <a:lstStyle/>
                    <a:p>
                      <a:pPr algn="ctr" fontAlgn="ctr"/>
                      <a:r>
                        <a:rPr lang="en-US" sz="1000" u="none" strike="noStrike">
                          <a:effectLst/>
                        </a:rPr>
                        <a:t>6 mm Laminated</a:t>
                      </a:r>
                      <a:endParaRPr lang="en-US" sz="1000" b="0" i="0" u="none" strike="noStrike">
                        <a:solidFill>
                          <a:srgbClr val="000000"/>
                        </a:solidFill>
                        <a:effectLst/>
                        <a:latin typeface="Calibri" panose="020F0502020204030204" pitchFamily="34" charset="0"/>
                      </a:endParaRPr>
                    </a:p>
                  </a:txBody>
                  <a:tcPr marL="8712" marR="8712" marT="8712" marB="0" anchor="ctr"/>
                </a:tc>
                <a:extLst>
                  <a:ext uri="{0D108BD9-81ED-4DB2-BD59-A6C34878D82A}">
                    <a16:rowId xmlns:a16="http://schemas.microsoft.com/office/drawing/2014/main" val="1603520645"/>
                  </a:ext>
                </a:extLst>
              </a:tr>
              <a:tr h="227547">
                <a:tc>
                  <a:txBody>
                    <a:bodyPr/>
                    <a:lstStyle/>
                    <a:p>
                      <a:pPr algn="ctr" fontAlgn="ctr"/>
                      <a:r>
                        <a:rPr lang="en-US" sz="1000" u="none" strike="noStrike">
                          <a:effectLst/>
                        </a:rPr>
                        <a:t>Win 5</a:t>
                      </a:r>
                      <a:endParaRPr lang="en-US" sz="1000" b="0" i="0" u="none" strike="noStrike">
                        <a:solidFill>
                          <a:srgbClr val="000000"/>
                        </a:solidFill>
                        <a:effectLst/>
                        <a:latin typeface="Calibri" panose="020F0502020204030204" pitchFamily="34" charset="0"/>
                      </a:endParaRPr>
                    </a:p>
                  </a:txBody>
                  <a:tcPr marL="8712" marR="8712" marT="8712" marB="0" anchor="ctr"/>
                </a:tc>
                <a:tc>
                  <a:txBody>
                    <a:bodyPr/>
                    <a:lstStyle/>
                    <a:p>
                      <a:pPr algn="ctr" fontAlgn="ctr"/>
                      <a:r>
                        <a:rPr lang="en-US" sz="1000" u="none" strike="noStrike">
                          <a:effectLst/>
                        </a:rPr>
                        <a:t>2600</a:t>
                      </a:r>
                      <a:endParaRPr lang="en-US" sz="1000" b="0" i="0" u="none" strike="noStrike">
                        <a:solidFill>
                          <a:srgbClr val="000000"/>
                        </a:solidFill>
                        <a:effectLst/>
                        <a:latin typeface="Calibri" panose="020F0502020204030204" pitchFamily="34" charset="0"/>
                      </a:endParaRPr>
                    </a:p>
                  </a:txBody>
                  <a:tcPr marL="8712" marR="8712" marT="8712" marB="0" anchor="ctr"/>
                </a:tc>
                <a:tc>
                  <a:txBody>
                    <a:bodyPr/>
                    <a:lstStyle/>
                    <a:p>
                      <a:pPr algn="ctr" fontAlgn="ctr"/>
                      <a:r>
                        <a:rPr lang="en-US" sz="1000" u="none" strike="noStrike">
                          <a:effectLst/>
                        </a:rPr>
                        <a:t>Casement Window</a:t>
                      </a:r>
                      <a:endParaRPr lang="en-US" sz="1000" b="0" i="0" u="none" strike="noStrike">
                        <a:solidFill>
                          <a:srgbClr val="000000"/>
                        </a:solidFill>
                        <a:effectLst/>
                        <a:latin typeface="Calibri" panose="020F0502020204030204" pitchFamily="34" charset="0"/>
                      </a:endParaRPr>
                    </a:p>
                  </a:txBody>
                  <a:tcPr marL="8712" marR="8712" marT="8712" marB="0" anchor="ctr"/>
                </a:tc>
                <a:tc>
                  <a:txBody>
                    <a:bodyPr/>
                    <a:lstStyle/>
                    <a:p>
                      <a:pPr algn="ctr" fontAlgn="ctr"/>
                      <a:r>
                        <a:rPr lang="en-US" sz="1000" u="none" strike="noStrike" dirty="0">
                          <a:effectLst/>
                        </a:rPr>
                        <a:t>6 mm Laminated</a:t>
                      </a:r>
                      <a:endParaRPr lang="en-US" sz="1000" b="0" i="0" u="none" strike="noStrike" dirty="0">
                        <a:solidFill>
                          <a:srgbClr val="000000"/>
                        </a:solidFill>
                        <a:effectLst/>
                        <a:latin typeface="Calibri" panose="020F0502020204030204" pitchFamily="34" charset="0"/>
                      </a:endParaRPr>
                    </a:p>
                  </a:txBody>
                  <a:tcPr marL="8712" marR="8712" marT="8712" marB="0" anchor="ctr"/>
                </a:tc>
                <a:tc>
                  <a:txBody>
                    <a:bodyPr/>
                    <a:lstStyle/>
                    <a:p>
                      <a:pPr algn="ctr" fontAlgn="ctr"/>
                      <a:r>
                        <a:rPr lang="en-US" sz="1000" u="none" strike="noStrike" dirty="0">
                          <a:effectLst/>
                        </a:rPr>
                        <a:t>21 mm</a:t>
                      </a:r>
                      <a:endParaRPr lang="en-US" sz="1000" b="0" i="0" u="none" strike="noStrike" dirty="0">
                        <a:solidFill>
                          <a:srgbClr val="000000"/>
                        </a:solidFill>
                        <a:effectLst/>
                        <a:latin typeface="Calibri" panose="020F0502020204030204" pitchFamily="34" charset="0"/>
                      </a:endParaRPr>
                    </a:p>
                  </a:txBody>
                  <a:tcPr marL="8712" marR="8712" marT="8712" marB="0" anchor="ctr"/>
                </a:tc>
                <a:tc>
                  <a:txBody>
                    <a:bodyPr/>
                    <a:lstStyle/>
                    <a:p>
                      <a:pPr algn="ctr" fontAlgn="ctr"/>
                      <a:r>
                        <a:rPr lang="en-US" sz="1000" u="none" strike="noStrike" dirty="0">
                          <a:effectLst/>
                        </a:rPr>
                        <a:t>6 mm Laminated</a:t>
                      </a:r>
                      <a:endParaRPr lang="en-US" sz="1000" b="0" i="0" u="none" strike="noStrike" dirty="0">
                        <a:solidFill>
                          <a:srgbClr val="000000"/>
                        </a:solidFill>
                        <a:effectLst/>
                        <a:latin typeface="Calibri" panose="020F0502020204030204" pitchFamily="34" charset="0"/>
                      </a:endParaRPr>
                    </a:p>
                  </a:txBody>
                  <a:tcPr marL="8712" marR="8712" marT="8712" marB="0" anchor="ctr"/>
                </a:tc>
                <a:extLst>
                  <a:ext uri="{0D108BD9-81ED-4DB2-BD59-A6C34878D82A}">
                    <a16:rowId xmlns:a16="http://schemas.microsoft.com/office/drawing/2014/main" val="955559461"/>
                  </a:ext>
                </a:extLst>
              </a:tr>
              <a:tr h="227547">
                <a:tc>
                  <a:txBody>
                    <a:bodyPr/>
                    <a:lstStyle/>
                    <a:p>
                      <a:pPr algn="ctr" fontAlgn="ctr"/>
                      <a:r>
                        <a:rPr lang="en-US" sz="1000" u="none" strike="noStrike">
                          <a:effectLst/>
                        </a:rPr>
                        <a:t>Win 6</a:t>
                      </a:r>
                      <a:endParaRPr lang="en-US" sz="1000" b="0" i="0" u="none" strike="noStrike">
                        <a:solidFill>
                          <a:srgbClr val="000000"/>
                        </a:solidFill>
                        <a:effectLst/>
                        <a:latin typeface="Calibri" panose="020F0502020204030204" pitchFamily="34" charset="0"/>
                      </a:endParaRPr>
                    </a:p>
                  </a:txBody>
                  <a:tcPr marL="8712" marR="8712" marT="8712" marB="0" anchor="ctr"/>
                </a:tc>
                <a:tc>
                  <a:txBody>
                    <a:bodyPr/>
                    <a:lstStyle/>
                    <a:p>
                      <a:pPr algn="ctr" fontAlgn="ctr"/>
                      <a:r>
                        <a:rPr lang="en-US" sz="1000" u="none" strike="noStrike">
                          <a:effectLst/>
                        </a:rPr>
                        <a:t>2600</a:t>
                      </a:r>
                      <a:endParaRPr lang="en-US" sz="1000" b="0" i="0" u="none" strike="noStrike">
                        <a:solidFill>
                          <a:srgbClr val="000000"/>
                        </a:solidFill>
                        <a:effectLst/>
                        <a:latin typeface="Calibri" panose="020F0502020204030204" pitchFamily="34" charset="0"/>
                      </a:endParaRPr>
                    </a:p>
                  </a:txBody>
                  <a:tcPr marL="8712" marR="8712" marT="8712" marB="0" anchor="ctr"/>
                </a:tc>
                <a:tc>
                  <a:txBody>
                    <a:bodyPr/>
                    <a:lstStyle/>
                    <a:p>
                      <a:pPr algn="ctr" fontAlgn="ctr"/>
                      <a:r>
                        <a:rPr lang="en-US" sz="1000" u="none" strike="noStrike">
                          <a:effectLst/>
                        </a:rPr>
                        <a:t>Casement Window</a:t>
                      </a:r>
                      <a:endParaRPr lang="en-US" sz="1000" b="0" i="0" u="none" strike="noStrike">
                        <a:solidFill>
                          <a:srgbClr val="000000"/>
                        </a:solidFill>
                        <a:effectLst/>
                        <a:latin typeface="Calibri" panose="020F0502020204030204" pitchFamily="34" charset="0"/>
                      </a:endParaRPr>
                    </a:p>
                  </a:txBody>
                  <a:tcPr marL="8712" marR="8712" marT="8712" marB="0" anchor="ctr"/>
                </a:tc>
                <a:tc>
                  <a:txBody>
                    <a:bodyPr/>
                    <a:lstStyle/>
                    <a:p>
                      <a:pPr algn="ctr" fontAlgn="ctr"/>
                      <a:r>
                        <a:rPr lang="en-US" sz="1000" u="none" strike="noStrike">
                          <a:effectLst/>
                        </a:rPr>
                        <a:t>6 mm Laminated</a:t>
                      </a:r>
                      <a:endParaRPr lang="en-US" sz="1000" b="0" i="0" u="none" strike="noStrike">
                        <a:solidFill>
                          <a:srgbClr val="000000"/>
                        </a:solidFill>
                        <a:effectLst/>
                        <a:latin typeface="Calibri" panose="020F0502020204030204" pitchFamily="34" charset="0"/>
                      </a:endParaRPr>
                    </a:p>
                  </a:txBody>
                  <a:tcPr marL="8712" marR="8712" marT="8712" marB="0" anchor="ctr"/>
                </a:tc>
                <a:tc>
                  <a:txBody>
                    <a:bodyPr/>
                    <a:lstStyle/>
                    <a:p>
                      <a:pPr algn="ctr" fontAlgn="ctr"/>
                      <a:r>
                        <a:rPr lang="en-US" sz="1000" u="none" strike="noStrike" dirty="0">
                          <a:effectLst/>
                        </a:rPr>
                        <a:t>8 mm</a:t>
                      </a:r>
                      <a:endParaRPr lang="en-US" sz="1000" b="0" i="0" u="none" strike="noStrike" dirty="0">
                        <a:solidFill>
                          <a:srgbClr val="000000"/>
                        </a:solidFill>
                        <a:effectLst/>
                        <a:latin typeface="Calibri" panose="020F0502020204030204" pitchFamily="34" charset="0"/>
                      </a:endParaRPr>
                    </a:p>
                  </a:txBody>
                  <a:tcPr marL="8712" marR="8712" marT="8712" marB="0" anchor="ctr"/>
                </a:tc>
                <a:tc>
                  <a:txBody>
                    <a:bodyPr/>
                    <a:lstStyle/>
                    <a:p>
                      <a:pPr algn="ctr" fontAlgn="ctr"/>
                      <a:r>
                        <a:rPr lang="en-US" sz="1000" u="none" strike="noStrike" dirty="0">
                          <a:effectLst/>
                        </a:rPr>
                        <a:t>5.7 mm Annealed</a:t>
                      </a:r>
                      <a:endParaRPr lang="en-US" sz="1000" b="0" i="0" u="none" strike="noStrike" dirty="0">
                        <a:solidFill>
                          <a:srgbClr val="000000"/>
                        </a:solidFill>
                        <a:effectLst/>
                        <a:latin typeface="Calibri" panose="020F0502020204030204" pitchFamily="34" charset="0"/>
                      </a:endParaRPr>
                    </a:p>
                  </a:txBody>
                  <a:tcPr marL="8712" marR="8712" marT="8712" marB="0" anchor="ctr"/>
                </a:tc>
                <a:extLst>
                  <a:ext uri="{0D108BD9-81ED-4DB2-BD59-A6C34878D82A}">
                    <a16:rowId xmlns:a16="http://schemas.microsoft.com/office/drawing/2014/main" val="4205507982"/>
                  </a:ext>
                </a:extLst>
              </a:tr>
              <a:tr h="227547">
                <a:tc>
                  <a:txBody>
                    <a:bodyPr/>
                    <a:lstStyle/>
                    <a:p>
                      <a:pPr algn="ctr" fontAlgn="ctr"/>
                      <a:r>
                        <a:rPr lang="en-US" sz="1000" u="none" strike="noStrike" dirty="0">
                          <a:effectLst/>
                        </a:rPr>
                        <a:t>Win 7</a:t>
                      </a:r>
                      <a:endParaRPr lang="en-US" sz="1000" b="0" i="0" u="none" strike="noStrike" dirty="0">
                        <a:solidFill>
                          <a:srgbClr val="000000"/>
                        </a:solidFill>
                        <a:effectLst/>
                        <a:latin typeface="Calibri" panose="020F0502020204030204" pitchFamily="34" charset="0"/>
                      </a:endParaRPr>
                    </a:p>
                  </a:txBody>
                  <a:tcPr marL="8712" marR="8712" marT="8712" marB="0" anchor="ctr"/>
                </a:tc>
                <a:tc>
                  <a:txBody>
                    <a:bodyPr/>
                    <a:lstStyle/>
                    <a:p>
                      <a:pPr algn="ctr" fontAlgn="ctr"/>
                      <a:r>
                        <a:rPr lang="en-US" sz="1000" u="none" strike="noStrike" dirty="0">
                          <a:effectLst/>
                        </a:rPr>
                        <a:t>2600</a:t>
                      </a:r>
                      <a:endParaRPr lang="en-US" sz="1000" b="0" i="0" u="none" strike="noStrike" dirty="0">
                        <a:solidFill>
                          <a:srgbClr val="000000"/>
                        </a:solidFill>
                        <a:effectLst/>
                        <a:latin typeface="Calibri" panose="020F0502020204030204" pitchFamily="34" charset="0"/>
                      </a:endParaRPr>
                    </a:p>
                  </a:txBody>
                  <a:tcPr marL="8712" marR="8712" marT="8712" marB="0" anchor="ctr"/>
                </a:tc>
                <a:tc>
                  <a:txBody>
                    <a:bodyPr/>
                    <a:lstStyle/>
                    <a:p>
                      <a:pPr algn="ctr" fontAlgn="ctr"/>
                      <a:r>
                        <a:rPr lang="en-US" sz="1000" u="none" strike="noStrike" dirty="0">
                          <a:effectLst/>
                        </a:rPr>
                        <a:t>Casement Window</a:t>
                      </a:r>
                      <a:endParaRPr lang="en-US" sz="1000" b="0" i="0" u="none" strike="noStrike" dirty="0">
                        <a:solidFill>
                          <a:srgbClr val="000000"/>
                        </a:solidFill>
                        <a:effectLst/>
                        <a:latin typeface="Calibri" panose="020F0502020204030204" pitchFamily="34" charset="0"/>
                      </a:endParaRPr>
                    </a:p>
                  </a:txBody>
                  <a:tcPr marL="8712" marR="8712" marT="8712" marB="0" anchor="ctr"/>
                </a:tc>
                <a:tc>
                  <a:txBody>
                    <a:bodyPr/>
                    <a:lstStyle/>
                    <a:p>
                      <a:pPr algn="ctr" fontAlgn="ctr"/>
                      <a:r>
                        <a:rPr lang="en-US" sz="1000" u="none" strike="noStrike">
                          <a:effectLst/>
                        </a:rPr>
                        <a:t>6 mm Laminated</a:t>
                      </a:r>
                      <a:endParaRPr lang="en-US" sz="1000" b="0" i="0" u="none" strike="noStrike">
                        <a:solidFill>
                          <a:srgbClr val="000000"/>
                        </a:solidFill>
                        <a:effectLst/>
                        <a:latin typeface="Calibri" panose="020F0502020204030204" pitchFamily="34" charset="0"/>
                      </a:endParaRPr>
                    </a:p>
                  </a:txBody>
                  <a:tcPr marL="8712" marR="8712" marT="8712" marB="0" anchor="ctr"/>
                </a:tc>
                <a:tc>
                  <a:txBody>
                    <a:bodyPr/>
                    <a:lstStyle/>
                    <a:p>
                      <a:pPr algn="ctr" fontAlgn="ctr"/>
                      <a:r>
                        <a:rPr lang="en-US" sz="1000" u="none" strike="noStrike" dirty="0">
                          <a:effectLst/>
                        </a:rPr>
                        <a:t>21 mm</a:t>
                      </a:r>
                      <a:endParaRPr lang="en-US" sz="1000" b="0" i="0" u="none" strike="noStrike" dirty="0">
                        <a:solidFill>
                          <a:srgbClr val="000000"/>
                        </a:solidFill>
                        <a:effectLst/>
                        <a:latin typeface="Calibri" panose="020F0502020204030204" pitchFamily="34" charset="0"/>
                      </a:endParaRPr>
                    </a:p>
                  </a:txBody>
                  <a:tcPr marL="8712" marR="8712" marT="8712" marB="0" anchor="ctr"/>
                </a:tc>
                <a:tc>
                  <a:txBody>
                    <a:bodyPr/>
                    <a:lstStyle/>
                    <a:p>
                      <a:pPr algn="ctr" fontAlgn="ctr"/>
                      <a:r>
                        <a:rPr lang="en-US" sz="1000" u="none" strike="noStrike" dirty="0">
                          <a:effectLst/>
                        </a:rPr>
                        <a:t>6 mm Laminated</a:t>
                      </a:r>
                      <a:endParaRPr lang="en-US" sz="1000" b="0" i="0" u="none" strike="noStrike" dirty="0">
                        <a:solidFill>
                          <a:srgbClr val="000000"/>
                        </a:solidFill>
                        <a:effectLst/>
                        <a:latin typeface="Calibri" panose="020F0502020204030204" pitchFamily="34" charset="0"/>
                      </a:endParaRPr>
                    </a:p>
                  </a:txBody>
                  <a:tcPr marL="8712" marR="8712" marT="8712" marB="0" anchor="ctr"/>
                </a:tc>
                <a:extLst>
                  <a:ext uri="{0D108BD9-81ED-4DB2-BD59-A6C34878D82A}">
                    <a16:rowId xmlns:a16="http://schemas.microsoft.com/office/drawing/2014/main" val="321165099"/>
                  </a:ext>
                </a:extLst>
              </a:tr>
            </a:tbl>
          </a:graphicData>
        </a:graphic>
      </p:graphicFrame>
    </p:spTree>
    <p:extLst>
      <p:ext uri="{BB962C8B-B14F-4D97-AF65-F5344CB8AC3E}">
        <p14:creationId xmlns:p14="http://schemas.microsoft.com/office/powerpoint/2010/main" val="3920180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4C6E52-53AF-8A45-AD87-E90DAE1BA8E1}"/>
              </a:ext>
            </a:extLst>
          </p:cNvPr>
          <p:cNvSpPr/>
          <p:nvPr/>
        </p:nvSpPr>
        <p:spPr>
          <a:xfrm>
            <a:off x="7083562" y="1184287"/>
            <a:ext cx="2060436" cy="5687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Nobile"/>
            </a:endParaRPr>
          </a:p>
        </p:txBody>
      </p:sp>
      <p:pic>
        <p:nvPicPr>
          <p:cNvPr id="28" name="Picture 27">
            <a:extLst>
              <a:ext uri="{FF2B5EF4-FFF2-40B4-BE49-F238E27FC236}">
                <a16:creationId xmlns:a16="http://schemas.microsoft.com/office/drawing/2014/main" id="{33495563-0965-4BEC-BAC8-31FE73DC10F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401772" y="-3266"/>
            <a:ext cx="1742227" cy="1158971"/>
          </a:xfrm>
          <a:prstGeom prst="rect">
            <a:avLst/>
          </a:prstGeom>
          <a:noFill/>
        </p:spPr>
      </p:pic>
      <p:sp>
        <p:nvSpPr>
          <p:cNvPr id="5" name="Slide Number Placeholder 4">
            <a:extLst>
              <a:ext uri="{FF2B5EF4-FFF2-40B4-BE49-F238E27FC236}">
                <a16:creationId xmlns:a16="http://schemas.microsoft.com/office/drawing/2014/main" id="{50A3FD0F-64B5-4CF7-A235-734FCD156270}"/>
              </a:ext>
            </a:extLst>
          </p:cNvPr>
          <p:cNvSpPr>
            <a:spLocks noGrp="1"/>
          </p:cNvSpPr>
          <p:nvPr>
            <p:ph type="sldNum" sz="quarter" idx="12"/>
          </p:nvPr>
        </p:nvSpPr>
        <p:spPr>
          <a:xfrm>
            <a:off x="7975602" y="6156044"/>
            <a:ext cx="1148195" cy="365125"/>
          </a:xfrm>
        </p:spPr>
        <p:txBody>
          <a:bodyPr/>
          <a:lstStyle/>
          <a:p>
            <a:fld id="{0B95A63D-A7EA-4BFF-8797-956204A2C29C}" type="slidenum">
              <a:rPr lang="en-US" smtClean="0"/>
              <a:t>19</a:t>
            </a:fld>
            <a:endParaRPr lang="en-US"/>
          </a:p>
        </p:txBody>
      </p:sp>
      <p:sp>
        <p:nvSpPr>
          <p:cNvPr id="10" name="Title 1">
            <a:extLst>
              <a:ext uri="{FF2B5EF4-FFF2-40B4-BE49-F238E27FC236}">
                <a16:creationId xmlns:a16="http://schemas.microsoft.com/office/drawing/2014/main" id="{C66DAB25-1C71-46BE-8410-5A6F4A58B659}"/>
              </a:ext>
            </a:extLst>
          </p:cNvPr>
          <p:cNvSpPr txBox="1">
            <a:spLocks/>
          </p:cNvSpPr>
          <p:nvPr/>
        </p:nvSpPr>
        <p:spPr>
          <a:xfrm>
            <a:off x="199747" y="59384"/>
            <a:ext cx="7062187" cy="103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Nobile"/>
                <a:ea typeface="+mj-ea"/>
                <a:cs typeface="+mj-cs"/>
              </a:defRPr>
            </a:lvl1pPr>
          </a:lstStyle>
          <a:p>
            <a:endParaRPr lang="en-CA" sz="4000" dirty="0">
              <a:solidFill>
                <a:schemeClr val="tx1"/>
              </a:solidFill>
            </a:endParaRPr>
          </a:p>
        </p:txBody>
      </p:sp>
      <p:sp>
        <p:nvSpPr>
          <p:cNvPr id="8" name="Title 1">
            <a:extLst>
              <a:ext uri="{FF2B5EF4-FFF2-40B4-BE49-F238E27FC236}">
                <a16:creationId xmlns:a16="http://schemas.microsoft.com/office/drawing/2014/main" id="{667C5579-AE3B-40C4-8C51-0EDBA63A0051}"/>
              </a:ext>
            </a:extLst>
          </p:cNvPr>
          <p:cNvSpPr>
            <a:spLocks noGrp="1"/>
          </p:cNvSpPr>
          <p:nvPr>
            <p:ph type="title"/>
          </p:nvPr>
        </p:nvSpPr>
        <p:spPr>
          <a:xfrm>
            <a:off x="182880" y="137160"/>
            <a:ext cx="7772400" cy="914400"/>
          </a:xfrm>
        </p:spPr>
        <p:txBody>
          <a:bodyPr vert="horz" lIns="91440" tIns="45720" rIns="91440" bIns="45720" rtlCol="0" anchor="ctr">
            <a:normAutofit/>
          </a:bodyPr>
          <a:lstStyle/>
          <a:p>
            <a:r>
              <a:rPr lang="en-US" sz="2400" b="1" i="1" dirty="0">
                <a:solidFill>
                  <a:schemeClr val="bg1"/>
                </a:solidFill>
              </a:rPr>
              <a:t>Critical Frequency and Mass Air Mass Resonance Frequency</a:t>
            </a:r>
          </a:p>
        </p:txBody>
      </p:sp>
      <mc:AlternateContent xmlns:mc="http://schemas.openxmlformats.org/markup-compatibility/2006" xmlns:a14="http://schemas.microsoft.com/office/drawing/2010/main">
        <mc:Choice Requires="a14">
          <p:sp>
            <p:nvSpPr>
              <p:cNvPr id="11" name="Title 1">
                <a:extLst>
                  <a:ext uri="{FF2B5EF4-FFF2-40B4-BE49-F238E27FC236}">
                    <a16:creationId xmlns:a16="http://schemas.microsoft.com/office/drawing/2014/main" id="{CEB510DC-0FE9-430D-A397-D1DAF16F35E6}"/>
                  </a:ext>
                </a:extLst>
              </p:cNvPr>
              <p:cNvSpPr txBox="1">
                <a:spLocks/>
              </p:cNvSpPr>
              <p:nvPr/>
            </p:nvSpPr>
            <p:spPr>
              <a:xfrm>
                <a:off x="145634" y="1306105"/>
                <a:ext cx="7256138" cy="5462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Nobile"/>
                    <a:ea typeface="+mj-ea"/>
                    <a:cs typeface="+mj-cs"/>
                  </a:defRPr>
                </a:lvl1pPr>
              </a:lstStyle>
              <a:p>
                <a:r>
                  <a:rPr lang="en-US" sz="20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Consistency with the theoretical prediction for </a:t>
                </a:r>
                <a14:m>
                  <m:oMath xmlns:m="http://schemas.openxmlformats.org/officeDocument/2006/math">
                    <m:sSub>
                      <m:sSubPr>
                        <m:ctrlPr>
                          <a:rPr lang="en-US" sz="2000" i="1" smtClean="0">
                            <a:solidFill>
                              <a:schemeClr val="tx1">
                                <a:lumMod val="65000"/>
                                <a:lumOff val="35000"/>
                              </a:schemeClr>
                            </a:solidFill>
                            <a:latin typeface="Cambria Math" panose="02040503050406030204" pitchFamily="18" charset="0"/>
                          </a:rPr>
                        </m:ctrlPr>
                      </m:sSubPr>
                      <m:e>
                        <m:r>
                          <a:rPr lang="en-US" sz="2000" b="0" i="1" smtClean="0">
                            <a:solidFill>
                              <a:schemeClr val="tx1">
                                <a:lumMod val="65000"/>
                                <a:lumOff val="35000"/>
                              </a:schemeClr>
                            </a:solidFill>
                            <a:latin typeface="Cambria Math" panose="02040503050406030204" pitchFamily="18" charset="0"/>
                          </a:rPr>
                          <m:t>𝑓</m:t>
                        </m:r>
                      </m:e>
                      <m:sub>
                        <m:r>
                          <a:rPr lang="en-US" sz="2000" b="0" i="1" smtClean="0">
                            <a:solidFill>
                              <a:schemeClr val="tx1">
                                <a:lumMod val="65000"/>
                                <a:lumOff val="35000"/>
                              </a:schemeClr>
                            </a:solidFill>
                            <a:latin typeface="Cambria Math" panose="02040503050406030204" pitchFamily="18" charset="0"/>
                          </a:rPr>
                          <m:t>𝑐</m:t>
                        </m:r>
                      </m:sub>
                    </m:sSub>
                  </m:oMath>
                </a14:m>
                <a:r>
                  <a:rPr lang="en-US" sz="20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sSub>
                      <m:sSubPr>
                        <m:ctrlPr>
                          <a:rPr lang="en-US" sz="2000" i="1" smtClean="0">
                            <a:solidFill>
                              <a:schemeClr val="tx1">
                                <a:lumMod val="65000"/>
                                <a:lumOff val="35000"/>
                              </a:schemeClr>
                            </a:solidFill>
                            <a:latin typeface="Cambria Math" panose="02040503050406030204" pitchFamily="18" charset="0"/>
                          </a:rPr>
                        </m:ctrlPr>
                      </m:sSubPr>
                      <m:e>
                        <m:r>
                          <a:rPr lang="en-US" sz="2000" b="0" i="1" smtClean="0">
                            <a:solidFill>
                              <a:schemeClr val="tx1">
                                <a:lumMod val="65000"/>
                                <a:lumOff val="35000"/>
                              </a:schemeClr>
                            </a:solidFill>
                            <a:latin typeface="Cambria Math" panose="02040503050406030204" pitchFamily="18" charset="0"/>
                          </a:rPr>
                          <m:t>𝑓</m:t>
                        </m:r>
                      </m:e>
                      <m:sub>
                        <m:r>
                          <a:rPr lang="en-US" sz="2000" b="0" i="1" smtClean="0">
                            <a:solidFill>
                              <a:schemeClr val="tx1">
                                <a:lumMod val="65000"/>
                                <a:lumOff val="35000"/>
                              </a:schemeClr>
                            </a:solidFill>
                            <a:latin typeface="Cambria Math" panose="02040503050406030204" pitchFamily="18" charset="0"/>
                          </a:rPr>
                          <m:t>𝑚𝑎𝑚</m:t>
                        </m:r>
                      </m:sub>
                    </m:sSub>
                  </m:oMath>
                </a14:m>
                <a:endParaRPr lang="en-US" sz="20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11" name="Title 1">
                <a:extLst>
                  <a:ext uri="{FF2B5EF4-FFF2-40B4-BE49-F238E27FC236}">
                    <a16:creationId xmlns:a16="http://schemas.microsoft.com/office/drawing/2014/main" id="{CEB510DC-0FE9-430D-A397-D1DAF16F35E6}"/>
                  </a:ext>
                </a:extLst>
              </p:cNvPr>
              <p:cNvSpPr txBox="1">
                <a:spLocks noRot="1" noChangeAspect="1" noMove="1" noResize="1" noEditPoints="1" noAdjustHandles="1" noChangeArrowheads="1" noChangeShapeType="1" noTextEdit="1"/>
              </p:cNvSpPr>
              <p:nvPr/>
            </p:nvSpPr>
            <p:spPr>
              <a:xfrm>
                <a:off x="145634" y="1306105"/>
                <a:ext cx="7256138" cy="546225"/>
              </a:xfrm>
              <a:prstGeom prst="rect">
                <a:avLst/>
              </a:prstGeom>
              <a:blipFill>
                <a:blip r:embed="rId4"/>
                <a:stretch>
                  <a:fillRect l="-924" b="-3333"/>
                </a:stretch>
              </a:blipFill>
            </p:spPr>
            <p:txBody>
              <a:bodyPr/>
              <a:lstStyle/>
              <a:p>
                <a:r>
                  <a:rPr lang="en-US">
                    <a:noFill/>
                  </a:rPr>
                  <a:t> </a:t>
                </a:r>
              </a:p>
            </p:txBody>
          </p:sp>
        </mc:Fallback>
      </mc:AlternateContent>
      <p:pic>
        <p:nvPicPr>
          <p:cNvPr id="32" name="Content Placeholder 1">
            <a:extLst>
              <a:ext uri="{FF2B5EF4-FFF2-40B4-BE49-F238E27FC236}">
                <a16:creationId xmlns:a16="http://schemas.microsoft.com/office/drawing/2014/main" id="{23AF087D-D9D9-4539-AFAB-C2D3181AF2D8}"/>
              </a:ext>
            </a:extLst>
          </p:cNvPr>
          <p:cNvPicPr>
            <a:picLocks noGrp="1" noChangeAspect="1"/>
          </p:cNvPicPr>
          <p:nvPr>
            <p:ph idx="1"/>
          </p:nvPr>
        </p:nvPicPr>
        <p:blipFill>
          <a:blip r:embed="rId5"/>
          <a:stretch>
            <a:fillRect/>
          </a:stretch>
        </p:blipFill>
        <p:spPr>
          <a:xfrm>
            <a:off x="961249" y="2236864"/>
            <a:ext cx="6611937" cy="4297978"/>
          </a:xfrm>
          <a:prstGeom prst="rect">
            <a:avLst/>
          </a:prstGeom>
        </p:spPr>
      </p:pic>
      <p:pic>
        <p:nvPicPr>
          <p:cNvPr id="33" name="Picture 32"/>
          <p:cNvPicPr>
            <a:picLocks noChangeAspect="1"/>
          </p:cNvPicPr>
          <p:nvPr/>
        </p:nvPicPr>
        <p:blipFill rotWithShape="1">
          <a:blip r:embed="rId6"/>
          <a:srcRect r="1164"/>
          <a:stretch/>
        </p:blipFill>
        <p:spPr>
          <a:xfrm>
            <a:off x="3201729" y="2255915"/>
            <a:ext cx="2115277" cy="1369936"/>
          </a:xfrm>
          <a:prstGeom prst="rect">
            <a:avLst/>
          </a:prstGeom>
        </p:spPr>
      </p:pic>
    </p:spTree>
    <p:extLst>
      <p:ext uri="{BB962C8B-B14F-4D97-AF65-F5344CB8AC3E}">
        <p14:creationId xmlns:p14="http://schemas.microsoft.com/office/powerpoint/2010/main" val="2643925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4C6E52-53AF-8A45-AD87-E90DAE1BA8E1}"/>
              </a:ext>
            </a:extLst>
          </p:cNvPr>
          <p:cNvSpPr/>
          <p:nvPr/>
        </p:nvSpPr>
        <p:spPr>
          <a:xfrm>
            <a:off x="7083562" y="1184287"/>
            <a:ext cx="2060436" cy="5687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Nobile"/>
            </a:endParaRPr>
          </a:p>
        </p:txBody>
      </p:sp>
      <p:pic>
        <p:nvPicPr>
          <p:cNvPr id="28" name="Picture 27">
            <a:extLst>
              <a:ext uri="{FF2B5EF4-FFF2-40B4-BE49-F238E27FC236}">
                <a16:creationId xmlns:a16="http://schemas.microsoft.com/office/drawing/2014/main" id="{33495563-0965-4BEC-BAC8-31FE73DC10F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401772" y="-3266"/>
            <a:ext cx="1742227" cy="1158971"/>
          </a:xfrm>
          <a:prstGeom prst="rect">
            <a:avLst/>
          </a:prstGeom>
          <a:noFill/>
        </p:spPr>
      </p:pic>
      <p:sp>
        <p:nvSpPr>
          <p:cNvPr id="5" name="Slide Number Placeholder 4">
            <a:extLst>
              <a:ext uri="{FF2B5EF4-FFF2-40B4-BE49-F238E27FC236}">
                <a16:creationId xmlns:a16="http://schemas.microsoft.com/office/drawing/2014/main" id="{50A3FD0F-64B5-4CF7-A235-734FCD156270}"/>
              </a:ext>
            </a:extLst>
          </p:cNvPr>
          <p:cNvSpPr>
            <a:spLocks noGrp="1"/>
          </p:cNvSpPr>
          <p:nvPr>
            <p:ph type="sldNum" sz="quarter" idx="12"/>
          </p:nvPr>
        </p:nvSpPr>
        <p:spPr>
          <a:xfrm>
            <a:off x="7975602" y="6156044"/>
            <a:ext cx="1148195" cy="365125"/>
          </a:xfrm>
        </p:spPr>
        <p:txBody>
          <a:bodyPr/>
          <a:lstStyle/>
          <a:p>
            <a:fld id="{0B95A63D-A7EA-4BFF-8797-956204A2C29C}" type="slidenum">
              <a:rPr lang="en-US" smtClean="0"/>
              <a:t>2</a:t>
            </a:fld>
            <a:endParaRPr lang="en-US"/>
          </a:p>
        </p:txBody>
      </p:sp>
      <p:sp>
        <p:nvSpPr>
          <p:cNvPr id="10" name="Title 1">
            <a:extLst>
              <a:ext uri="{FF2B5EF4-FFF2-40B4-BE49-F238E27FC236}">
                <a16:creationId xmlns:a16="http://schemas.microsoft.com/office/drawing/2014/main" id="{C66DAB25-1C71-46BE-8410-5A6F4A58B659}"/>
              </a:ext>
            </a:extLst>
          </p:cNvPr>
          <p:cNvSpPr txBox="1">
            <a:spLocks/>
          </p:cNvSpPr>
          <p:nvPr/>
        </p:nvSpPr>
        <p:spPr>
          <a:xfrm>
            <a:off x="199747" y="59384"/>
            <a:ext cx="7062187" cy="103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Nobile"/>
                <a:ea typeface="+mj-ea"/>
                <a:cs typeface="+mj-cs"/>
              </a:defRPr>
            </a:lvl1pPr>
          </a:lstStyle>
          <a:p>
            <a:endParaRPr lang="en-CA" sz="4000" dirty="0">
              <a:solidFill>
                <a:schemeClr val="tx1"/>
              </a:solidFill>
            </a:endParaRPr>
          </a:p>
        </p:txBody>
      </p:sp>
      <p:sp>
        <p:nvSpPr>
          <p:cNvPr id="3" name="Content Placeholder 2">
            <a:extLst>
              <a:ext uri="{FF2B5EF4-FFF2-40B4-BE49-F238E27FC236}">
                <a16:creationId xmlns:a16="http://schemas.microsoft.com/office/drawing/2014/main" id="{A9F7B516-880F-478A-9B7A-572F1236A544}"/>
              </a:ext>
            </a:extLst>
          </p:cNvPr>
          <p:cNvSpPr>
            <a:spLocks noGrp="1"/>
          </p:cNvSpPr>
          <p:nvPr>
            <p:ph idx="1"/>
          </p:nvPr>
        </p:nvSpPr>
        <p:spPr>
          <a:xfrm>
            <a:off x="274320" y="1371600"/>
            <a:ext cx="3305062" cy="5303520"/>
          </a:xfrm>
        </p:spPr>
        <p:txBody>
          <a:bodyPr>
            <a:noAutofit/>
          </a:bodyPr>
          <a:lstStyle/>
          <a:p>
            <a:pPr marL="0" indent="0">
              <a:lnSpc>
                <a:spcPct val="150000"/>
              </a:lnSpc>
              <a:buNone/>
            </a:pPr>
            <a:endParaRPr lang="en-US" sz="2000" b="1" dirty="0">
              <a:latin typeface="Calibri" panose="020F0502020204030204" pitchFamily="34" charset="0"/>
              <a:ea typeface="Calibri" panose="020F0502020204030204" pitchFamily="34" charset="0"/>
              <a:cs typeface="Calibri" panose="020F0502020204030204" pitchFamily="34" charset="0"/>
            </a:endParaRPr>
          </a:p>
          <a:p>
            <a:pPr>
              <a:lnSpc>
                <a:spcPct val="150000"/>
              </a:lnSpc>
            </a:pPr>
            <a:r>
              <a:rPr lang="en-US" sz="2000" b="1" dirty="0">
                <a:latin typeface="Calibri" panose="020F0502020204030204" pitchFamily="34" charset="0"/>
                <a:ea typeface="Calibri" panose="020F0502020204030204" pitchFamily="34" charset="0"/>
                <a:cs typeface="Calibri" panose="020F0502020204030204" pitchFamily="34" charset="0"/>
              </a:rPr>
              <a:t>Noise Pollution:</a:t>
            </a:r>
            <a:endParaRPr lang="en-US" sz="2000" dirty="0">
              <a:latin typeface="Calibri" panose="020F0502020204030204" pitchFamily="34" charset="0"/>
              <a:ea typeface="Calibri" panose="020F0502020204030204" pitchFamily="34" charset="0"/>
              <a:cs typeface="Calibri" panose="020F0502020204030204" pitchFamily="34" charset="0"/>
            </a:endParaRPr>
          </a:p>
          <a:p>
            <a:pPr lvl="1">
              <a:lnSpc>
                <a:spcPct val="150000"/>
              </a:lnSpc>
            </a:pPr>
            <a:r>
              <a:rPr lang="en-US" sz="2000" dirty="0">
                <a:latin typeface="Calibri" panose="020F0502020204030204" pitchFamily="34" charset="0"/>
                <a:ea typeface="Calibri" panose="020F0502020204030204" pitchFamily="34" charset="0"/>
                <a:cs typeface="Calibri" panose="020F0502020204030204" pitchFamily="34" charset="0"/>
              </a:rPr>
              <a:t>More than just an inconvenience.</a:t>
            </a:r>
          </a:p>
          <a:p>
            <a:pPr lvl="1">
              <a:lnSpc>
                <a:spcPct val="150000"/>
              </a:lnSpc>
            </a:pPr>
            <a:r>
              <a:rPr lang="en-US" sz="2000" dirty="0">
                <a:latin typeface="Calibri" panose="020F0502020204030204" pitchFamily="34" charset="0"/>
                <a:ea typeface="Calibri" panose="020F0502020204030204" pitchFamily="34" charset="0"/>
                <a:cs typeface="Calibri" panose="020F0502020204030204" pitchFamily="34" charset="0"/>
              </a:rPr>
              <a:t>Significant health risk.</a:t>
            </a:r>
          </a:p>
          <a:p>
            <a:pPr>
              <a:lnSpc>
                <a:spcPct val="150000"/>
              </a:lnSpc>
            </a:pPr>
            <a:r>
              <a:rPr lang="en-US" sz="2000" b="1" dirty="0">
                <a:latin typeface="Calibri" panose="020F0502020204030204" pitchFamily="34" charset="0"/>
                <a:ea typeface="Calibri" panose="020F0502020204030204" pitchFamily="34" charset="0"/>
                <a:cs typeface="Calibri" panose="020F0502020204030204" pitchFamily="34" charset="0"/>
              </a:rPr>
              <a:t>Regulations:</a:t>
            </a:r>
            <a:endParaRPr lang="en-US" sz="2000" dirty="0">
              <a:latin typeface="Calibri" panose="020F0502020204030204" pitchFamily="34" charset="0"/>
              <a:ea typeface="Calibri" panose="020F0502020204030204" pitchFamily="34" charset="0"/>
              <a:cs typeface="Calibri" panose="020F0502020204030204" pitchFamily="34" charset="0"/>
            </a:endParaRPr>
          </a:p>
          <a:p>
            <a:pPr lvl="1">
              <a:lnSpc>
                <a:spcPct val="150000"/>
              </a:lnSpc>
            </a:pPr>
            <a:r>
              <a:rPr lang="en-US" sz="2000" dirty="0">
                <a:latin typeface="Calibri" panose="020F0502020204030204" pitchFamily="34" charset="0"/>
                <a:ea typeface="Calibri" panose="020F0502020204030204" pitchFamily="34" charset="0"/>
                <a:cs typeface="Calibri" panose="020F0502020204030204" pitchFamily="34" charset="0"/>
              </a:rPr>
              <a:t>Established by relevant organizations.</a:t>
            </a:r>
          </a:p>
          <a:p>
            <a:pPr lvl="1">
              <a:lnSpc>
                <a:spcPct val="150000"/>
              </a:lnSpc>
            </a:pPr>
            <a:r>
              <a:rPr lang="en-US" sz="2000" dirty="0">
                <a:latin typeface="Calibri" panose="020F0502020204030204" pitchFamily="34" charset="0"/>
                <a:ea typeface="Calibri" panose="020F0502020204030204" pitchFamily="34" charset="0"/>
                <a:cs typeface="Calibri" panose="020F0502020204030204" pitchFamily="34" charset="0"/>
              </a:rPr>
              <a:t>Aim to maintain safe noise levels for all.</a:t>
            </a:r>
          </a:p>
        </p:txBody>
      </p:sp>
      <p:pic>
        <p:nvPicPr>
          <p:cNvPr id="12" name="Picture 11">
            <a:extLst>
              <a:ext uri="{FF2B5EF4-FFF2-40B4-BE49-F238E27FC236}">
                <a16:creationId xmlns:a16="http://schemas.microsoft.com/office/drawing/2014/main" id="{1A5FB066-5E79-469B-AD4F-74BE84F8FECF}"/>
              </a:ext>
            </a:extLst>
          </p:cNvPr>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3579382" y="2575130"/>
            <a:ext cx="5171199" cy="2896459"/>
          </a:xfrm>
          <a:prstGeom prst="rect">
            <a:avLst/>
          </a:prstGeom>
          <a:ln>
            <a:noFill/>
          </a:ln>
          <a:effectLst>
            <a:outerShdw blurRad="292100" dist="139700" dir="2700000" algn="tl" rotWithShape="0">
              <a:srgbClr val="333333">
                <a:alpha val="65000"/>
              </a:srgbClr>
            </a:outerShdw>
          </a:effectLst>
        </p:spPr>
      </p:pic>
      <p:sp>
        <p:nvSpPr>
          <p:cNvPr id="13" name="Title 1">
            <a:extLst>
              <a:ext uri="{FF2B5EF4-FFF2-40B4-BE49-F238E27FC236}">
                <a16:creationId xmlns:a16="http://schemas.microsoft.com/office/drawing/2014/main" id="{EDFF3BC1-1541-41F7-969F-8D9E0EB09A71}"/>
              </a:ext>
            </a:extLst>
          </p:cNvPr>
          <p:cNvSpPr>
            <a:spLocks noGrp="1"/>
          </p:cNvSpPr>
          <p:nvPr>
            <p:ph type="title"/>
          </p:nvPr>
        </p:nvSpPr>
        <p:spPr>
          <a:xfrm>
            <a:off x="182880" y="137160"/>
            <a:ext cx="7772400" cy="914400"/>
          </a:xfrm>
        </p:spPr>
        <p:txBody>
          <a:bodyPr>
            <a:normAutofit/>
          </a:bodyPr>
          <a:lstStyle/>
          <a:p>
            <a:r>
              <a:rPr lang="en-US" sz="2400" b="1" i="1" dirty="0">
                <a:solidFill>
                  <a:schemeClr val="bg1"/>
                </a:solidFill>
              </a:rPr>
              <a:t>Noise</a:t>
            </a:r>
          </a:p>
        </p:txBody>
      </p:sp>
      <p:sp>
        <p:nvSpPr>
          <p:cNvPr id="11" name="Content Placeholder 2">
            <a:extLst>
              <a:ext uri="{FF2B5EF4-FFF2-40B4-BE49-F238E27FC236}">
                <a16:creationId xmlns:a16="http://schemas.microsoft.com/office/drawing/2014/main" id="{A9F7B516-880F-478A-9B7A-572F1236A544}"/>
              </a:ext>
            </a:extLst>
          </p:cNvPr>
          <p:cNvSpPr txBox="1">
            <a:spLocks/>
          </p:cNvSpPr>
          <p:nvPr/>
        </p:nvSpPr>
        <p:spPr>
          <a:xfrm>
            <a:off x="274320" y="1220989"/>
            <a:ext cx="8595360" cy="519075"/>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Nobile"/>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Nobile"/>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Nobile"/>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Nobile"/>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Nobile"/>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0" indent="0">
              <a:lnSpc>
                <a:spcPct val="150000"/>
              </a:lnSpc>
              <a:buFont typeface="Wingdings 2" pitchFamily="18" charset="2"/>
              <a:buNone/>
            </a:pPr>
            <a:r>
              <a:rPr lang="en-US" sz="2000" b="1" dirty="0">
                <a:latin typeface="Calibri" panose="020F0502020204030204" pitchFamily="34" charset="0"/>
                <a:ea typeface="Calibri" panose="020F0502020204030204" pitchFamily="34" charset="0"/>
                <a:cs typeface="Calibri" panose="020F0502020204030204" pitchFamily="34" charset="0"/>
              </a:rPr>
              <a:t>Noise Pollution and Health Risks</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1202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4C6E52-53AF-8A45-AD87-E90DAE1BA8E1}"/>
              </a:ext>
            </a:extLst>
          </p:cNvPr>
          <p:cNvSpPr/>
          <p:nvPr/>
        </p:nvSpPr>
        <p:spPr>
          <a:xfrm>
            <a:off x="7083562" y="1184287"/>
            <a:ext cx="2060436" cy="5687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Nobile"/>
            </a:endParaRPr>
          </a:p>
        </p:txBody>
      </p:sp>
      <p:sp>
        <p:nvSpPr>
          <p:cNvPr id="2" name="Title 1"/>
          <p:cNvSpPr>
            <a:spLocks noGrp="1"/>
          </p:cNvSpPr>
          <p:nvPr>
            <p:ph type="title"/>
          </p:nvPr>
        </p:nvSpPr>
        <p:spPr>
          <a:xfrm>
            <a:off x="182880" y="137160"/>
            <a:ext cx="7772400" cy="914400"/>
          </a:xfrm>
        </p:spPr>
        <p:txBody>
          <a:bodyPr>
            <a:normAutofit/>
          </a:bodyPr>
          <a:lstStyle/>
          <a:p>
            <a:r>
              <a:rPr lang="en-US" sz="2400" b="1" i="1" dirty="0">
                <a:solidFill>
                  <a:schemeClr val="bg1"/>
                </a:solidFill>
              </a:rPr>
              <a:t>Results: Mass Law-Glass Thickness</a:t>
            </a:r>
            <a:endParaRPr lang="en-US" sz="1800" dirty="0"/>
          </a:p>
        </p:txBody>
      </p:sp>
      <p:pic>
        <p:nvPicPr>
          <p:cNvPr id="28" name="Picture 27">
            <a:extLst>
              <a:ext uri="{FF2B5EF4-FFF2-40B4-BE49-F238E27FC236}">
                <a16:creationId xmlns:a16="http://schemas.microsoft.com/office/drawing/2014/main" id="{33495563-0965-4BEC-BAC8-31FE73DC10F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401772" y="-3266"/>
            <a:ext cx="1742227" cy="1158971"/>
          </a:xfrm>
          <a:prstGeom prst="rect">
            <a:avLst/>
          </a:prstGeom>
          <a:noFill/>
        </p:spPr>
      </p:pic>
      <p:sp>
        <p:nvSpPr>
          <p:cNvPr id="5" name="Slide Number Placeholder 4">
            <a:extLst>
              <a:ext uri="{FF2B5EF4-FFF2-40B4-BE49-F238E27FC236}">
                <a16:creationId xmlns:a16="http://schemas.microsoft.com/office/drawing/2014/main" id="{50A3FD0F-64B5-4CF7-A235-734FCD156270}"/>
              </a:ext>
            </a:extLst>
          </p:cNvPr>
          <p:cNvSpPr>
            <a:spLocks noGrp="1"/>
          </p:cNvSpPr>
          <p:nvPr>
            <p:ph type="sldNum" sz="quarter" idx="12"/>
          </p:nvPr>
        </p:nvSpPr>
        <p:spPr>
          <a:xfrm>
            <a:off x="7975602" y="6156044"/>
            <a:ext cx="1148195" cy="365125"/>
          </a:xfrm>
        </p:spPr>
        <p:txBody>
          <a:bodyPr/>
          <a:lstStyle/>
          <a:p>
            <a:fld id="{0B95A63D-A7EA-4BFF-8797-956204A2C29C}" type="slidenum">
              <a:rPr lang="en-US" smtClean="0"/>
              <a:t>20</a:t>
            </a:fld>
            <a:endParaRPr lang="en-US"/>
          </a:p>
        </p:txBody>
      </p:sp>
      <p:sp>
        <p:nvSpPr>
          <p:cNvPr id="10" name="Content Placeholder 2">
            <a:extLst>
              <a:ext uri="{FF2B5EF4-FFF2-40B4-BE49-F238E27FC236}">
                <a16:creationId xmlns:a16="http://schemas.microsoft.com/office/drawing/2014/main" id="{E9338BE1-F21B-4C97-B2BC-B090A79F02C0}"/>
              </a:ext>
            </a:extLst>
          </p:cNvPr>
          <p:cNvSpPr txBox="1">
            <a:spLocks/>
          </p:cNvSpPr>
          <p:nvPr/>
        </p:nvSpPr>
        <p:spPr>
          <a:xfrm>
            <a:off x="274320" y="1773716"/>
            <a:ext cx="8595360" cy="408963"/>
          </a:xfrm>
          <a:prstGeom prst="rect">
            <a:avLst/>
          </a:prstGeom>
          <a:ln>
            <a:noFill/>
          </a:ln>
        </p:spPr>
        <p:txBody>
          <a:bodyPr vert="horz" lIns="91440" tIns="45720" rIns="91440" bIns="45720" rtlCol="0" anchor="t">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algn="just">
              <a:buFont typeface="Arial"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The interpane space of window 2 is approximately 2 mm less than BCIT Annealed </a:t>
            </a:r>
          </a:p>
        </p:txBody>
      </p:sp>
      <p:sp>
        <p:nvSpPr>
          <p:cNvPr id="11" name="Content Placeholder 2">
            <a:extLst>
              <a:ext uri="{FF2B5EF4-FFF2-40B4-BE49-F238E27FC236}">
                <a16:creationId xmlns:a16="http://schemas.microsoft.com/office/drawing/2014/main" id="{FC4A78E3-4116-4816-81ED-E9FF4F186D1B}"/>
              </a:ext>
            </a:extLst>
          </p:cNvPr>
          <p:cNvSpPr txBox="1">
            <a:spLocks/>
          </p:cNvSpPr>
          <p:nvPr/>
        </p:nvSpPr>
        <p:spPr>
          <a:xfrm>
            <a:off x="274320" y="3666324"/>
            <a:ext cx="4572000" cy="3008795"/>
          </a:xfrm>
          <a:prstGeom prst="rect">
            <a:avLst/>
          </a:prstGeom>
          <a:ln>
            <a:noFill/>
          </a:ln>
        </p:spPr>
        <p:txBody>
          <a:bodyPr vert="horz" lIns="91440" tIns="45720" rIns="91440" bIns="45720" rtlCol="0" anchor="t">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algn="just">
              <a:buFont typeface="Arial"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Window 2 had greater mass compared to BCIT Annealed (mass-law &amp; critical frequency)</a:t>
            </a:r>
          </a:p>
          <a:p>
            <a:pPr algn="just">
              <a:buFont typeface="Arial"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Window 2 had almost the same interpane space compared to BCIT Annealed (Mass-air-mass resonance frequency)</a:t>
            </a:r>
          </a:p>
          <a:p>
            <a:pPr algn="just">
              <a:buFont typeface="Arial"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Window 2 had symmetrical glass panes compared with BCIT Annealed (deeper dips)</a:t>
            </a:r>
          </a:p>
        </p:txBody>
      </p:sp>
      <p:pic>
        <p:nvPicPr>
          <p:cNvPr id="13" name="Picture 12">
            <a:extLst>
              <a:ext uri="{FF2B5EF4-FFF2-40B4-BE49-F238E27FC236}">
                <a16:creationId xmlns:a16="http://schemas.microsoft.com/office/drawing/2014/main" id="{DB0B5622-03C7-4F2E-8597-F8464C166F5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74320" y="2144586"/>
            <a:ext cx="8595360" cy="1389012"/>
          </a:xfrm>
          <a:prstGeom prst="rect">
            <a:avLst/>
          </a:prstGeom>
          <a:noFill/>
          <a:ln>
            <a:noFill/>
          </a:ln>
        </p:spPr>
      </p:pic>
      <p:pic>
        <p:nvPicPr>
          <p:cNvPr id="15" name="Picture 14">
            <a:extLst>
              <a:ext uri="{FF2B5EF4-FFF2-40B4-BE49-F238E27FC236}">
                <a16:creationId xmlns:a16="http://schemas.microsoft.com/office/drawing/2014/main" id="{A95928F0-BC75-4C3D-8149-69037195FC05}"/>
              </a:ext>
            </a:extLst>
          </p:cNvPr>
          <p:cNvPicPr/>
          <p:nvPr/>
        </p:nvPicPr>
        <p:blipFill>
          <a:blip r:embed="rId5">
            <a:extLst>
              <a:ext uri="{28A0092B-C50C-407E-A947-70E740481C1C}">
                <a14:useLocalDpi xmlns:a14="http://schemas.microsoft.com/office/drawing/2010/main" val="0"/>
              </a:ext>
            </a:extLst>
          </a:blip>
          <a:srcRect/>
          <a:stretch/>
        </p:blipFill>
        <p:spPr bwMode="auto">
          <a:xfrm>
            <a:off x="5029200" y="3611880"/>
            <a:ext cx="3840479" cy="3108960"/>
          </a:xfrm>
          <a:prstGeom prst="rect">
            <a:avLst/>
          </a:prstGeom>
          <a:noFill/>
        </p:spPr>
      </p:pic>
      <p:sp>
        <p:nvSpPr>
          <p:cNvPr id="16" name="TextBox 15">
            <a:extLst>
              <a:ext uri="{FF2B5EF4-FFF2-40B4-BE49-F238E27FC236}">
                <a16:creationId xmlns:a16="http://schemas.microsoft.com/office/drawing/2014/main" id="{DB7DF6E3-C9D4-4167-9AB3-646D13E2052C}"/>
              </a:ext>
            </a:extLst>
          </p:cNvPr>
          <p:cNvSpPr txBox="1"/>
          <p:nvPr/>
        </p:nvSpPr>
        <p:spPr>
          <a:xfrm>
            <a:off x="274320" y="1371600"/>
            <a:ext cx="8595360" cy="491039"/>
          </a:xfrm>
          <a:prstGeom prst="rect">
            <a:avLst/>
          </a:prstGeom>
          <a:noFill/>
        </p:spPr>
        <p:txBody>
          <a:bodyPr wrap="square">
            <a:noAutofit/>
          </a:bodyPr>
          <a:lstStyle/>
          <a:p>
            <a:r>
              <a:rPr lang="en-US" sz="20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Comparing Window 2 with Annealed</a:t>
            </a:r>
          </a:p>
        </p:txBody>
      </p:sp>
    </p:spTree>
    <p:extLst>
      <p:ext uri="{BB962C8B-B14F-4D97-AF65-F5344CB8AC3E}">
        <p14:creationId xmlns:p14="http://schemas.microsoft.com/office/powerpoint/2010/main" val="3965719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4C6E52-53AF-8A45-AD87-E90DAE1BA8E1}"/>
              </a:ext>
            </a:extLst>
          </p:cNvPr>
          <p:cNvSpPr/>
          <p:nvPr/>
        </p:nvSpPr>
        <p:spPr>
          <a:xfrm>
            <a:off x="7083562" y="1184287"/>
            <a:ext cx="2060436" cy="5687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Nobile"/>
            </a:endParaRPr>
          </a:p>
        </p:txBody>
      </p:sp>
      <p:sp>
        <p:nvSpPr>
          <p:cNvPr id="2" name="Title 1"/>
          <p:cNvSpPr>
            <a:spLocks noGrp="1"/>
          </p:cNvSpPr>
          <p:nvPr>
            <p:ph type="title"/>
          </p:nvPr>
        </p:nvSpPr>
        <p:spPr>
          <a:xfrm>
            <a:off x="182880" y="137160"/>
            <a:ext cx="7772400" cy="914400"/>
          </a:xfrm>
        </p:spPr>
        <p:txBody>
          <a:bodyPr>
            <a:normAutofit/>
          </a:bodyPr>
          <a:lstStyle/>
          <a:p>
            <a:r>
              <a:rPr lang="en-US" sz="2400" b="1" i="1" dirty="0">
                <a:solidFill>
                  <a:schemeClr val="bg1"/>
                </a:solidFill>
              </a:rPr>
              <a:t>Results: Effect of laminated glass</a:t>
            </a:r>
          </a:p>
        </p:txBody>
      </p:sp>
      <p:pic>
        <p:nvPicPr>
          <p:cNvPr id="28" name="Picture 27">
            <a:extLst>
              <a:ext uri="{FF2B5EF4-FFF2-40B4-BE49-F238E27FC236}">
                <a16:creationId xmlns:a16="http://schemas.microsoft.com/office/drawing/2014/main" id="{33495563-0965-4BEC-BAC8-31FE73DC10F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401772" y="-3266"/>
            <a:ext cx="1742227" cy="1158971"/>
          </a:xfrm>
          <a:prstGeom prst="rect">
            <a:avLst/>
          </a:prstGeom>
          <a:noFill/>
        </p:spPr>
      </p:pic>
      <p:sp>
        <p:nvSpPr>
          <p:cNvPr id="5" name="Slide Number Placeholder 4">
            <a:extLst>
              <a:ext uri="{FF2B5EF4-FFF2-40B4-BE49-F238E27FC236}">
                <a16:creationId xmlns:a16="http://schemas.microsoft.com/office/drawing/2014/main" id="{50A3FD0F-64B5-4CF7-A235-734FCD156270}"/>
              </a:ext>
            </a:extLst>
          </p:cNvPr>
          <p:cNvSpPr>
            <a:spLocks noGrp="1"/>
          </p:cNvSpPr>
          <p:nvPr>
            <p:ph type="sldNum" sz="quarter" idx="12"/>
          </p:nvPr>
        </p:nvSpPr>
        <p:spPr>
          <a:xfrm>
            <a:off x="7975602" y="6156044"/>
            <a:ext cx="1148195" cy="365125"/>
          </a:xfrm>
        </p:spPr>
        <p:txBody>
          <a:bodyPr/>
          <a:lstStyle/>
          <a:p>
            <a:fld id="{0B95A63D-A7EA-4BFF-8797-956204A2C29C}" type="slidenum">
              <a:rPr lang="en-US" smtClean="0"/>
              <a:t>21</a:t>
            </a:fld>
            <a:endParaRPr lang="en-US"/>
          </a:p>
        </p:txBody>
      </p:sp>
      <p:sp>
        <p:nvSpPr>
          <p:cNvPr id="11" name="Content Placeholder 2">
            <a:extLst>
              <a:ext uri="{FF2B5EF4-FFF2-40B4-BE49-F238E27FC236}">
                <a16:creationId xmlns:a16="http://schemas.microsoft.com/office/drawing/2014/main" id="{A22CB2E8-0A6D-4458-84ED-F2D823AAB06B}"/>
              </a:ext>
            </a:extLst>
          </p:cNvPr>
          <p:cNvSpPr txBox="1">
            <a:spLocks/>
          </p:cNvSpPr>
          <p:nvPr/>
        </p:nvSpPr>
        <p:spPr>
          <a:xfrm>
            <a:off x="274320" y="1371600"/>
            <a:ext cx="4572000" cy="4105275"/>
          </a:xfrm>
          <a:prstGeom prst="rect">
            <a:avLst/>
          </a:prstGeom>
          <a:ln>
            <a:noFill/>
          </a:ln>
        </p:spPr>
        <p:txBody>
          <a:bodyPr vert="horz" lIns="91440" tIns="45720" rIns="91440" bIns="45720" rtlCol="0" anchor="t">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r>
              <a:rPr lang="en-US" sz="2000" b="1" dirty="0">
                <a:latin typeface="Calibri" panose="020F0502020204030204" pitchFamily="34" charset="0"/>
                <a:ea typeface="Calibri" panose="020F0502020204030204" pitchFamily="34" charset="0"/>
                <a:cs typeface="Calibri" panose="020F0502020204030204" pitchFamily="34" charset="0"/>
              </a:rPr>
              <a:t>Comparing Window 2 and Window 3:</a:t>
            </a:r>
          </a:p>
          <a:p>
            <a:pPr lvl="1"/>
            <a:r>
              <a:rPr lang="en-US" sz="2000" b="1" dirty="0">
                <a:latin typeface="Calibri" panose="020F0502020204030204" pitchFamily="34" charset="0"/>
                <a:ea typeface="Calibri" panose="020F0502020204030204" pitchFamily="34" charset="0"/>
                <a:cs typeface="Calibri" panose="020F0502020204030204" pitchFamily="34" charset="0"/>
              </a:rPr>
              <a:t>Window 2:</a:t>
            </a:r>
            <a:r>
              <a:rPr lang="en-US" sz="2000" dirty="0">
                <a:latin typeface="Calibri" panose="020F0502020204030204" pitchFamily="34" charset="0"/>
                <a:ea typeface="Calibri" panose="020F0502020204030204" pitchFamily="34" charset="0"/>
                <a:cs typeface="Calibri" panose="020F0502020204030204" pitchFamily="34" charset="0"/>
              </a:rPr>
              <a:t> Symmetric double-glazed with both panes annealed.</a:t>
            </a:r>
          </a:p>
          <a:p>
            <a:pPr lvl="1"/>
            <a:r>
              <a:rPr lang="en-US" sz="2000" b="1" dirty="0">
                <a:latin typeface="Calibri" panose="020F0502020204030204" pitchFamily="34" charset="0"/>
                <a:ea typeface="Calibri" panose="020F0502020204030204" pitchFamily="34" charset="0"/>
                <a:cs typeface="Calibri" panose="020F0502020204030204" pitchFamily="34" charset="0"/>
              </a:rPr>
              <a:t>Window 3:</a:t>
            </a:r>
            <a:r>
              <a:rPr lang="en-US" sz="2000" dirty="0">
                <a:latin typeface="Calibri" panose="020F0502020204030204" pitchFamily="34" charset="0"/>
                <a:ea typeface="Calibri" panose="020F0502020204030204" pitchFamily="34" charset="0"/>
                <a:cs typeface="Calibri" panose="020F0502020204030204" pitchFamily="34" charset="0"/>
              </a:rPr>
              <a:t> One laminated pane and one annealed pane.</a:t>
            </a:r>
          </a:p>
          <a:p>
            <a:r>
              <a:rPr lang="en-US" sz="2000" b="1" dirty="0">
                <a:latin typeface="Calibri" panose="020F0502020204030204" pitchFamily="34" charset="0"/>
                <a:ea typeface="Calibri" panose="020F0502020204030204" pitchFamily="34" charset="0"/>
                <a:cs typeface="Calibri" panose="020F0502020204030204" pitchFamily="34" charset="0"/>
              </a:rPr>
              <a:t>Common Factors:</a:t>
            </a:r>
            <a:endParaRPr lang="en-US" sz="2000" dirty="0">
              <a:latin typeface="Calibri" panose="020F0502020204030204" pitchFamily="34" charset="0"/>
              <a:ea typeface="Calibri" panose="020F0502020204030204" pitchFamily="34" charset="0"/>
              <a:cs typeface="Calibri" panose="020F0502020204030204" pitchFamily="34" charset="0"/>
            </a:endParaRPr>
          </a:p>
          <a:p>
            <a:pPr lvl="1"/>
            <a:r>
              <a:rPr lang="en-US" sz="2000" dirty="0">
                <a:latin typeface="Calibri" panose="020F0502020204030204" pitchFamily="34" charset="0"/>
                <a:ea typeface="Calibri" panose="020F0502020204030204" pitchFamily="34" charset="0"/>
                <a:cs typeface="Calibri" panose="020F0502020204030204" pitchFamily="34" charset="0"/>
              </a:rPr>
              <a:t>Same air gap distance.</a:t>
            </a:r>
          </a:p>
          <a:p>
            <a:pPr lvl="1"/>
            <a:r>
              <a:rPr lang="en-US" sz="2000" dirty="0">
                <a:latin typeface="Calibri" panose="020F0502020204030204" pitchFamily="34" charset="0"/>
                <a:ea typeface="Calibri" panose="020F0502020204030204" pitchFamily="34" charset="0"/>
                <a:cs typeface="Calibri" panose="020F0502020204030204" pitchFamily="34" charset="0"/>
              </a:rPr>
              <a:t>Similar glass thickness.</a:t>
            </a:r>
          </a:p>
          <a:p>
            <a:r>
              <a:rPr lang="en-US" sz="2000" b="1" dirty="0">
                <a:latin typeface="Calibri" panose="020F0502020204030204" pitchFamily="34" charset="0"/>
                <a:ea typeface="Calibri" panose="020F0502020204030204" pitchFamily="34" charset="0"/>
                <a:cs typeface="Calibri" panose="020F0502020204030204" pitchFamily="34" charset="0"/>
              </a:rPr>
              <a:t>Impact of Laminated Glass:</a:t>
            </a:r>
            <a:endParaRPr lang="en-US" sz="2000" dirty="0">
              <a:latin typeface="Calibri" panose="020F0502020204030204" pitchFamily="34" charset="0"/>
              <a:ea typeface="Calibri" panose="020F0502020204030204" pitchFamily="34" charset="0"/>
              <a:cs typeface="Calibri" panose="020F0502020204030204" pitchFamily="34" charset="0"/>
            </a:endParaRPr>
          </a:p>
          <a:p>
            <a:pPr lvl="1"/>
            <a:r>
              <a:rPr lang="en-US" sz="2000" dirty="0">
                <a:latin typeface="Calibri" panose="020F0502020204030204" pitchFamily="34" charset="0"/>
                <a:ea typeface="Calibri" panose="020F0502020204030204" pitchFamily="34" charset="0"/>
                <a:cs typeface="Calibri" panose="020F0502020204030204" pitchFamily="34" charset="0"/>
              </a:rPr>
              <a:t>Laminated glass improves performance through its damping effect.</a:t>
            </a:r>
          </a:p>
        </p:txBody>
      </p:sp>
      <p:pic>
        <p:nvPicPr>
          <p:cNvPr id="13" name="Picture 12">
            <a:extLst>
              <a:ext uri="{FF2B5EF4-FFF2-40B4-BE49-F238E27FC236}">
                <a16:creationId xmlns:a16="http://schemas.microsoft.com/office/drawing/2014/main" id="{FD94438C-08A9-45B1-8BAB-D172893FC17F}"/>
              </a:ext>
            </a:extLst>
          </p:cNvPr>
          <p:cNvPicPr/>
          <p:nvPr/>
        </p:nvPicPr>
        <p:blipFill>
          <a:blip r:embed="rId4">
            <a:extLst>
              <a:ext uri="{28A0092B-C50C-407E-A947-70E740481C1C}">
                <a14:useLocalDpi xmlns:a14="http://schemas.microsoft.com/office/drawing/2010/main" val="0"/>
              </a:ext>
            </a:extLst>
          </a:blip>
          <a:srcRect/>
          <a:stretch/>
        </p:blipFill>
        <p:spPr bwMode="auto">
          <a:xfrm>
            <a:off x="5029200" y="1828800"/>
            <a:ext cx="3840479" cy="3108960"/>
          </a:xfrm>
          <a:prstGeom prst="rect">
            <a:avLst/>
          </a:prstGeom>
          <a:noFill/>
        </p:spPr>
      </p:pic>
      <p:pic>
        <p:nvPicPr>
          <p:cNvPr id="15" name="Picture 14">
            <a:extLst>
              <a:ext uri="{FF2B5EF4-FFF2-40B4-BE49-F238E27FC236}">
                <a16:creationId xmlns:a16="http://schemas.microsoft.com/office/drawing/2014/main" id="{7F53C098-41A5-4A72-8C8A-F9A0BE96E5A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188720" y="5616468"/>
            <a:ext cx="6766560" cy="753286"/>
          </a:xfrm>
          <a:prstGeom prst="rect">
            <a:avLst/>
          </a:prstGeom>
          <a:noFill/>
          <a:ln>
            <a:noFill/>
          </a:ln>
        </p:spPr>
      </p:pic>
    </p:spTree>
    <p:extLst>
      <p:ext uri="{BB962C8B-B14F-4D97-AF65-F5344CB8AC3E}">
        <p14:creationId xmlns:p14="http://schemas.microsoft.com/office/powerpoint/2010/main" val="2251737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4C6E52-53AF-8A45-AD87-E90DAE1BA8E1}"/>
              </a:ext>
            </a:extLst>
          </p:cNvPr>
          <p:cNvSpPr/>
          <p:nvPr/>
        </p:nvSpPr>
        <p:spPr>
          <a:xfrm>
            <a:off x="7083562" y="1184287"/>
            <a:ext cx="2060436" cy="5687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Nobile"/>
            </a:endParaRPr>
          </a:p>
        </p:txBody>
      </p:sp>
      <p:pic>
        <p:nvPicPr>
          <p:cNvPr id="28" name="Picture 27">
            <a:extLst>
              <a:ext uri="{FF2B5EF4-FFF2-40B4-BE49-F238E27FC236}">
                <a16:creationId xmlns:a16="http://schemas.microsoft.com/office/drawing/2014/main" id="{33495563-0965-4BEC-BAC8-31FE73DC10F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401772" y="-3266"/>
            <a:ext cx="1742227" cy="1158971"/>
          </a:xfrm>
          <a:prstGeom prst="rect">
            <a:avLst/>
          </a:prstGeom>
          <a:noFill/>
        </p:spPr>
      </p:pic>
      <p:sp>
        <p:nvSpPr>
          <p:cNvPr id="5" name="Slide Number Placeholder 4">
            <a:extLst>
              <a:ext uri="{FF2B5EF4-FFF2-40B4-BE49-F238E27FC236}">
                <a16:creationId xmlns:a16="http://schemas.microsoft.com/office/drawing/2014/main" id="{50A3FD0F-64B5-4CF7-A235-734FCD156270}"/>
              </a:ext>
            </a:extLst>
          </p:cNvPr>
          <p:cNvSpPr>
            <a:spLocks noGrp="1"/>
          </p:cNvSpPr>
          <p:nvPr>
            <p:ph type="sldNum" sz="quarter" idx="12"/>
          </p:nvPr>
        </p:nvSpPr>
        <p:spPr>
          <a:xfrm>
            <a:off x="7975602" y="6156044"/>
            <a:ext cx="1148195" cy="365125"/>
          </a:xfrm>
        </p:spPr>
        <p:txBody>
          <a:bodyPr/>
          <a:lstStyle/>
          <a:p>
            <a:fld id="{0B95A63D-A7EA-4BFF-8797-956204A2C29C}" type="slidenum">
              <a:rPr lang="en-US" smtClean="0"/>
              <a:t>22</a:t>
            </a:fld>
            <a:endParaRPr lang="en-US"/>
          </a:p>
        </p:txBody>
      </p:sp>
      <p:sp>
        <p:nvSpPr>
          <p:cNvPr id="10" name="Title 1">
            <a:extLst>
              <a:ext uri="{FF2B5EF4-FFF2-40B4-BE49-F238E27FC236}">
                <a16:creationId xmlns:a16="http://schemas.microsoft.com/office/drawing/2014/main" id="{C66DAB25-1C71-46BE-8410-5A6F4A58B659}"/>
              </a:ext>
            </a:extLst>
          </p:cNvPr>
          <p:cNvSpPr txBox="1">
            <a:spLocks/>
          </p:cNvSpPr>
          <p:nvPr/>
        </p:nvSpPr>
        <p:spPr>
          <a:xfrm>
            <a:off x="199747" y="59384"/>
            <a:ext cx="7062187" cy="103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Nobile"/>
                <a:ea typeface="+mj-ea"/>
                <a:cs typeface="+mj-cs"/>
              </a:defRPr>
            </a:lvl1pPr>
          </a:lstStyle>
          <a:p>
            <a:endParaRPr lang="en-CA" sz="4000" dirty="0">
              <a:solidFill>
                <a:schemeClr val="tx1"/>
              </a:solidFill>
            </a:endParaRPr>
          </a:p>
        </p:txBody>
      </p:sp>
      <p:sp>
        <p:nvSpPr>
          <p:cNvPr id="8" name="Title 1">
            <a:extLst>
              <a:ext uri="{FF2B5EF4-FFF2-40B4-BE49-F238E27FC236}">
                <a16:creationId xmlns:a16="http://schemas.microsoft.com/office/drawing/2014/main" id="{667C5579-AE3B-40C4-8C51-0EDBA63A0051}"/>
              </a:ext>
            </a:extLst>
          </p:cNvPr>
          <p:cNvSpPr>
            <a:spLocks noGrp="1"/>
          </p:cNvSpPr>
          <p:nvPr>
            <p:ph type="title"/>
          </p:nvPr>
        </p:nvSpPr>
        <p:spPr>
          <a:xfrm>
            <a:off x="182880" y="137160"/>
            <a:ext cx="7772400" cy="914400"/>
          </a:xfrm>
        </p:spPr>
        <p:txBody>
          <a:bodyPr vert="horz" lIns="91440" tIns="45720" rIns="91440" bIns="45720" rtlCol="0" anchor="ctr">
            <a:normAutofit/>
          </a:bodyPr>
          <a:lstStyle/>
          <a:p>
            <a:r>
              <a:rPr lang="en-US" sz="2400" b="1" i="1" dirty="0">
                <a:solidFill>
                  <a:schemeClr val="bg1"/>
                </a:solidFill>
              </a:rPr>
              <a:t>Results: Repeatability</a:t>
            </a:r>
          </a:p>
        </p:txBody>
      </p:sp>
      <p:sp>
        <p:nvSpPr>
          <p:cNvPr id="3" name="Content Placeholder 2">
            <a:extLst>
              <a:ext uri="{FF2B5EF4-FFF2-40B4-BE49-F238E27FC236}">
                <a16:creationId xmlns:a16="http://schemas.microsoft.com/office/drawing/2014/main" id="{96B54990-3D51-4197-AD50-888A87265B1C}"/>
              </a:ext>
            </a:extLst>
          </p:cNvPr>
          <p:cNvSpPr>
            <a:spLocks noGrp="1"/>
          </p:cNvSpPr>
          <p:nvPr>
            <p:ph idx="1"/>
          </p:nvPr>
        </p:nvSpPr>
        <p:spPr>
          <a:xfrm>
            <a:off x="274319" y="1371600"/>
            <a:ext cx="4572000" cy="3715306"/>
          </a:xfrm>
        </p:spPr>
        <p:txBody>
          <a:bodyPr anchor="t" anchorCtr="0">
            <a:noAutofit/>
          </a:bodyPr>
          <a:lstStyle/>
          <a:p>
            <a:r>
              <a:rPr lang="en-US" sz="2000" b="1" dirty="0">
                <a:latin typeface="Calibri" panose="020F0502020204030204" pitchFamily="34" charset="0"/>
                <a:ea typeface="Calibri" panose="020F0502020204030204" pitchFamily="34" charset="0"/>
                <a:cs typeface="Calibri" panose="020F0502020204030204" pitchFamily="34" charset="0"/>
              </a:rPr>
              <a:t>Comparison of Windows 3 and 6:</a:t>
            </a:r>
            <a:endParaRPr lang="en-US" sz="2000" dirty="0">
              <a:latin typeface="Calibri" panose="020F0502020204030204" pitchFamily="34" charset="0"/>
              <a:ea typeface="Calibri" panose="020F0502020204030204" pitchFamily="34" charset="0"/>
              <a:cs typeface="Calibri" panose="020F0502020204030204" pitchFamily="34" charset="0"/>
            </a:endParaRPr>
          </a:p>
          <a:p>
            <a:r>
              <a:rPr lang="en-US" sz="2000" dirty="0">
                <a:latin typeface="Calibri" panose="020F0502020204030204" pitchFamily="34" charset="0"/>
                <a:ea typeface="Calibri" panose="020F0502020204030204" pitchFamily="34" charset="0"/>
                <a:cs typeface="Calibri" panose="020F0502020204030204" pitchFamily="34" charset="0"/>
              </a:rPr>
              <a:t>Both have identical specifications for their IGUs and frames.</a:t>
            </a:r>
          </a:p>
          <a:p>
            <a:r>
              <a:rPr lang="en-US" sz="2000" dirty="0">
                <a:latin typeface="Calibri" panose="020F0502020204030204" pitchFamily="34" charset="0"/>
                <a:ea typeface="Calibri" panose="020F0502020204030204" pitchFamily="34" charset="0"/>
                <a:cs typeface="Calibri" panose="020F0502020204030204" pitchFamily="34" charset="0"/>
              </a:rPr>
              <a:t>Sound transmission loss (STL) measurements show almost identical graphs.</a:t>
            </a:r>
          </a:p>
          <a:p>
            <a:r>
              <a:rPr lang="en-US" sz="2000" dirty="0">
                <a:latin typeface="Calibri" panose="020F0502020204030204" pitchFamily="34" charset="0"/>
                <a:ea typeface="Calibri" panose="020F0502020204030204" pitchFamily="34" charset="0"/>
                <a:cs typeface="Calibri" panose="020F0502020204030204" pitchFamily="34" charset="0"/>
              </a:rPr>
              <a:t>Demonstrates the repeatability and reliability of our testing method.</a:t>
            </a:r>
          </a:p>
          <a:p>
            <a:endParaRPr lang="en-US" sz="2000" dirty="0">
              <a:latin typeface="Calibri" panose="020F0502020204030204" pitchFamily="34" charset="0"/>
              <a:ea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643D04D5-94CE-4447-820B-414DBEA8073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33170" y="5140071"/>
            <a:ext cx="6677660" cy="754380"/>
          </a:xfrm>
          <a:prstGeom prst="rect">
            <a:avLst/>
          </a:prstGeom>
          <a:noFill/>
          <a:ln>
            <a:noFill/>
          </a:ln>
        </p:spPr>
      </p:pic>
      <p:pic>
        <p:nvPicPr>
          <p:cNvPr id="13" name="Picture 12">
            <a:extLst>
              <a:ext uri="{FF2B5EF4-FFF2-40B4-BE49-F238E27FC236}">
                <a16:creationId xmlns:a16="http://schemas.microsoft.com/office/drawing/2014/main" id="{0C887003-B231-4182-B82D-9DA4E646D812}"/>
              </a:ext>
            </a:extLst>
          </p:cNvPr>
          <p:cNvPicPr/>
          <p:nvPr/>
        </p:nvPicPr>
        <p:blipFill>
          <a:blip r:embed="rId5">
            <a:extLst>
              <a:ext uri="{28A0092B-C50C-407E-A947-70E740481C1C}">
                <a14:useLocalDpi xmlns:a14="http://schemas.microsoft.com/office/drawing/2010/main" val="0"/>
              </a:ext>
            </a:extLst>
          </a:blip>
          <a:srcRect/>
          <a:stretch/>
        </p:blipFill>
        <p:spPr bwMode="auto">
          <a:xfrm>
            <a:off x="5029200" y="1371600"/>
            <a:ext cx="3840479" cy="3108960"/>
          </a:xfrm>
          <a:prstGeom prst="rect">
            <a:avLst/>
          </a:prstGeom>
          <a:noFill/>
        </p:spPr>
      </p:pic>
    </p:spTree>
    <p:extLst>
      <p:ext uri="{BB962C8B-B14F-4D97-AF65-F5344CB8AC3E}">
        <p14:creationId xmlns:p14="http://schemas.microsoft.com/office/powerpoint/2010/main" val="503687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4C6E52-53AF-8A45-AD87-E90DAE1BA8E1}"/>
              </a:ext>
            </a:extLst>
          </p:cNvPr>
          <p:cNvSpPr/>
          <p:nvPr/>
        </p:nvSpPr>
        <p:spPr>
          <a:xfrm>
            <a:off x="7083562" y="1184287"/>
            <a:ext cx="2060436" cy="5687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Nobile"/>
            </a:endParaRPr>
          </a:p>
        </p:txBody>
      </p:sp>
      <p:pic>
        <p:nvPicPr>
          <p:cNvPr id="28" name="Picture 27">
            <a:extLst>
              <a:ext uri="{FF2B5EF4-FFF2-40B4-BE49-F238E27FC236}">
                <a16:creationId xmlns:a16="http://schemas.microsoft.com/office/drawing/2014/main" id="{33495563-0965-4BEC-BAC8-31FE73DC10F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401772" y="-3266"/>
            <a:ext cx="1742227" cy="1158971"/>
          </a:xfrm>
          <a:prstGeom prst="rect">
            <a:avLst/>
          </a:prstGeom>
          <a:noFill/>
        </p:spPr>
      </p:pic>
      <p:sp>
        <p:nvSpPr>
          <p:cNvPr id="5" name="Slide Number Placeholder 4">
            <a:extLst>
              <a:ext uri="{FF2B5EF4-FFF2-40B4-BE49-F238E27FC236}">
                <a16:creationId xmlns:a16="http://schemas.microsoft.com/office/drawing/2014/main" id="{50A3FD0F-64B5-4CF7-A235-734FCD156270}"/>
              </a:ext>
            </a:extLst>
          </p:cNvPr>
          <p:cNvSpPr>
            <a:spLocks noGrp="1"/>
          </p:cNvSpPr>
          <p:nvPr>
            <p:ph type="sldNum" sz="quarter" idx="12"/>
          </p:nvPr>
        </p:nvSpPr>
        <p:spPr>
          <a:xfrm>
            <a:off x="7975602" y="6156044"/>
            <a:ext cx="1148195" cy="365125"/>
          </a:xfrm>
        </p:spPr>
        <p:txBody>
          <a:bodyPr/>
          <a:lstStyle/>
          <a:p>
            <a:fld id="{0B95A63D-A7EA-4BFF-8797-956204A2C29C}" type="slidenum">
              <a:rPr lang="en-US" smtClean="0"/>
              <a:t>23</a:t>
            </a:fld>
            <a:endParaRPr lang="en-US"/>
          </a:p>
        </p:txBody>
      </p:sp>
      <p:sp>
        <p:nvSpPr>
          <p:cNvPr id="10" name="Title 1">
            <a:extLst>
              <a:ext uri="{FF2B5EF4-FFF2-40B4-BE49-F238E27FC236}">
                <a16:creationId xmlns:a16="http://schemas.microsoft.com/office/drawing/2014/main" id="{C66DAB25-1C71-46BE-8410-5A6F4A58B659}"/>
              </a:ext>
            </a:extLst>
          </p:cNvPr>
          <p:cNvSpPr txBox="1">
            <a:spLocks/>
          </p:cNvSpPr>
          <p:nvPr/>
        </p:nvSpPr>
        <p:spPr>
          <a:xfrm>
            <a:off x="199747" y="59384"/>
            <a:ext cx="7062187" cy="103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Nobile"/>
                <a:ea typeface="+mj-ea"/>
                <a:cs typeface="+mj-cs"/>
              </a:defRPr>
            </a:lvl1pPr>
          </a:lstStyle>
          <a:p>
            <a:endParaRPr lang="en-CA" sz="4000" dirty="0">
              <a:solidFill>
                <a:schemeClr val="tx1"/>
              </a:solidFill>
            </a:endParaRPr>
          </a:p>
        </p:txBody>
      </p:sp>
      <p:sp>
        <p:nvSpPr>
          <p:cNvPr id="8" name="Title 1">
            <a:extLst>
              <a:ext uri="{FF2B5EF4-FFF2-40B4-BE49-F238E27FC236}">
                <a16:creationId xmlns:a16="http://schemas.microsoft.com/office/drawing/2014/main" id="{667C5579-AE3B-40C4-8C51-0EDBA63A0051}"/>
              </a:ext>
            </a:extLst>
          </p:cNvPr>
          <p:cNvSpPr>
            <a:spLocks noGrp="1"/>
          </p:cNvSpPr>
          <p:nvPr>
            <p:ph type="title"/>
          </p:nvPr>
        </p:nvSpPr>
        <p:spPr>
          <a:xfrm>
            <a:off x="182880" y="137160"/>
            <a:ext cx="7772400" cy="914400"/>
          </a:xfrm>
        </p:spPr>
        <p:txBody>
          <a:bodyPr vert="horz" lIns="91440" tIns="45720" rIns="91440" bIns="45720" rtlCol="0" anchor="ctr">
            <a:normAutofit/>
          </a:bodyPr>
          <a:lstStyle/>
          <a:p>
            <a:r>
              <a:rPr lang="en-US" sz="2400" b="1" i="1" dirty="0">
                <a:solidFill>
                  <a:schemeClr val="bg1"/>
                </a:solidFill>
              </a:rPr>
              <a:t>Conclusion</a:t>
            </a:r>
          </a:p>
        </p:txBody>
      </p:sp>
      <p:sp>
        <p:nvSpPr>
          <p:cNvPr id="11" name="Rectangle 10">
            <a:extLst>
              <a:ext uri="{FF2B5EF4-FFF2-40B4-BE49-F238E27FC236}">
                <a16:creationId xmlns:a16="http://schemas.microsoft.com/office/drawing/2014/main" id="{53EFAED8-175C-49E7-B98A-F2EE3C1EA418}"/>
              </a:ext>
            </a:extLst>
          </p:cNvPr>
          <p:cNvSpPr/>
          <p:nvPr/>
        </p:nvSpPr>
        <p:spPr>
          <a:xfrm>
            <a:off x="274320" y="1297168"/>
            <a:ext cx="8595360" cy="5528838"/>
          </a:xfrm>
          <a:prstGeom prst="rect">
            <a:avLst/>
          </a:prstGeom>
        </p:spPr>
        <p:txBody>
          <a:bodyPr wrap="square">
            <a:normAutofit fontScale="92500" lnSpcReduction="20000"/>
          </a:bodyPr>
          <a:lstStyle>
            <a:defPPr>
              <a:defRPr lang="en-US"/>
            </a:defPPr>
            <a:lvl1pPr marL="0" algn="l" defTabSz="4389150" rtl="0" eaLnBrk="1" latinLnBrk="0" hangingPunct="1">
              <a:defRPr sz="8600" kern="1200">
                <a:solidFill>
                  <a:schemeClr val="tx1"/>
                </a:solidFill>
                <a:latin typeface="+mn-lt"/>
                <a:ea typeface="+mn-ea"/>
                <a:cs typeface="+mn-cs"/>
              </a:defRPr>
            </a:lvl1pPr>
            <a:lvl2pPr marL="2194575" algn="l" defTabSz="4389150" rtl="0" eaLnBrk="1" latinLnBrk="0" hangingPunct="1">
              <a:defRPr sz="8600" kern="1200">
                <a:solidFill>
                  <a:schemeClr val="tx1"/>
                </a:solidFill>
                <a:latin typeface="+mn-lt"/>
                <a:ea typeface="+mn-ea"/>
                <a:cs typeface="+mn-cs"/>
              </a:defRPr>
            </a:lvl2pPr>
            <a:lvl3pPr marL="4389150" algn="l" defTabSz="4389150" rtl="0" eaLnBrk="1" latinLnBrk="0" hangingPunct="1">
              <a:defRPr sz="8600" kern="1200">
                <a:solidFill>
                  <a:schemeClr val="tx1"/>
                </a:solidFill>
                <a:latin typeface="+mn-lt"/>
                <a:ea typeface="+mn-ea"/>
                <a:cs typeface="+mn-cs"/>
              </a:defRPr>
            </a:lvl3pPr>
            <a:lvl4pPr marL="6583725" algn="l" defTabSz="4389150" rtl="0" eaLnBrk="1" latinLnBrk="0" hangingPunct="1">
              <a:defRPr sz="8600" kern="1200">
                <a:solidFill>
                  <a:schemeClr val="tx1"/>
                </a:solidFill>
                <a:latin typeface="+mn-lt"/>
                <a:ea typeface="+mn-ea"/>
                <a:cs typeface="+mn-cs"/>
              </a:defRPr>
            </a:lvl4pPr>
            <a:lvl5pPr marL="8778299" algn="l" defTabSz="4389150" rtl="0" eaLnBrk="1" latinLnBrk="0" hangingPunct="1">
              <a:defRPr sz="8600" kern="1200">
                <a:solidFill>
                  <a:schemeClr val="tx1"/>
                </a:solidFill>
                <a:latin typeface="+mn-lt"/>
                <a:ea typeface="+mn-ea"/>
                <a:cs typeface="+mn-cs"/>
              </a:defRPr>
            </a:lvl5pPr>
            <a:lvl6pPr marL="10972874" algn="l" defTabSz="4389150" rtl="0" eaLnBrk="1" latinLnBrk="0" hangingPunct="1">
              <a:defRPr sz="8600" kern="1200">
                <a:solidFill>
                  <a:schemeClr val="tx1"/>
                </a:solidFill>
                <a:latin typeface="+mn-lt"/>
                <a:ea typeface="+mn-ea"/>
                <a:cs typeface="+mn-cs"/>
              </a:defRPr>
            </a:lvl6pPr>
            <a:lvl7pPr marL="13167449" algn="l" defTabSz="4389150" rtl="0" eaLnBrk="1" latinLnBrk="0" hangingPunct="1">
              <a:defRPr sz="8600" kern="1200">
                <a:solidFill>
                  <a:schemeClr val="tx1"/>
                </a:solidFill>
                <a:latin typeface="+mn-lt"/>
                <a:ea typeface="+mn-ea"/>
                <a:cs typeface="+mn-cs"/>
              </a:defRPr>
            </a:lvl7pPr>
            <a:lvl8pPr marL="15362024" algn="l" defTabSz="4389150" rtl="0" eaLnBrk="1" latinLnBrk="0" hangingPunct="1">
              <a:defRPr sz="8600" kern="1200">
                <a:solidFill>
                  <a:schemeClr val="tx1"/>
                </a:solidFill>
                <a:latin typeface="+mn-lt"/>
                <a:ea typeface="+mn-ea"/>
                <a:cs typeface="+mn-cs"/>
              </a:defRPr>
            </a:lvl8pPr>
            <a:lvl9pPr marL="17556599" algn="l" defTabSz="4389150" rtl="0" eaLnBrk="1" latinLnBrk="0" hangingPunct="1">
              <a:defRPr sz="8600" kern="1200">
                <a:solidFill>
                  <a:schemeClr val="tx1"/>
                </a:solidFill>
                <a:latin typeface="+mn-lt"/>
                <a:ea typeface="+mn-ea"/>
                <a:cs typeface="+mn-cs"/>
              </a:defRPr>
            </a:lvl9pPr>
          </a:lstStyle>
          <a:p>
            <a:r>
              <a:rPr lang="en-US" sz="18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BCIT Hybrid Test Method:</a:t>
            </a:r>
            <a:endParaRPr lang="en-US"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182880" lvl="0" indent="-182880" defTabSz="914400">
              <a:spcBef>
                <a:spcPts val="1200"/>
              </a:spcBef>
              <a:buClr>
                <a:schemeClr val="accent1"/>
              </a:buClr>
              <a:buFont typeface="Wingdings 2" pitchFamily="18" charset="2"/>
              <a:buChar char=""/>
            </a:pPr>
            <a:r>
              <a:rPr lang="en-US"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Accurately depicts effects of:</a:t>
            </a:r>
          </a:p>
          <a:p>
            <a:pPr marL="182880" indent="-182880" defTabSz="914400">
              <a:spcBef>
                <a:spcPts val="1200"/>
              </a:spcBef>
              <a:buClr>
                <a:schemeClr val="accent1"/>
              </a:buClr>
              <a:buFont typeface="Wingdings 2" pitchFamily="18" charset="2"/>
              <a:buChar char=""/>
            </a:pPr>
            <a:r>
              <a:rPr lang="en-US"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Glass pane thickness</a:t>
            </a:r>
          </a:p>
          <a:p>
            <a:pPr marL="182880" indent="-182880" defTabSz="914400">
              <a:spcBef>
                <a:spcPts val="1200"/>
              </a:spcBef>
              <a:buClr>
                <a:schemeClr val="accent1"/>
              </a:buClr>
              <a:buFont typeface="Wingdings 2" pitchFamily="18" charset="2"/>
              <a:buChar char=""/>
            </a:pPr>
            <a:r>
              <a:rPr lang="en-US"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Air cavity depth</a:t>
            </a:r>
          </a:p>
          <a:p>
            <a:pPr marL="182880" indent="-182880" defTabSz="914400">
              <a:spcBef>
                <a:spcPts val="1200"/>
              </a:spcBef>
              <a:buClr>
                <a:schemeClr val="accent1"/>
              </a:buClr>
              <a:buFont typeface="Wingdings 2" pitchFamily="18" charset="2"/>
              <a:buChar char=""/>
            </a:pPr>
            <a:r>
              <a:rPr lang="en-US"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Laminated glasses</a:t>
            </a:r>
          </a:p>
          <a:p>
            <a:pPr marL="182880" indent="-182880" defTabSz="914400">
              <a:spcBef>
                <a:spcPts val="1200"/>
              </a:spcBef>
              <a:buClr>
                <a:schemeClr val="accent1"/>
              </a:buClr>
              <a:buFont typeface="Wingdings 2" pitchFamily="18" charset="2"/>
              <a:buChar char=""/>
            </a:pPr>
            <a:r>
              <a:rPr lang="en-US"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Symmetrical glazing</a:t>
            </a:r>
          </a:p>
          <a:p>
            <a:pPr marL="182880" indent="-182880" defTabSz="914400">
              <a:spcBef>
                <a:spcPts val="1200"/>
              </a:spcBef>
              <a:buClr>
                <a:schemeClr val="accent1"/>
              </a:buClr>
              <a:buFont typeface="Wingdings 2" pitchFamily="18" charset="2"/>
              <a:buChar char=""/>
            </a:pPr>
            <a:r>
              <a:rPr lang="en-US"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On the sound transmission loss curves of double-glazed windows</a:t>
            </a:r>
          </a:p>
          <a:p>
            <a:endParaRPr lang="fa-IR"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r>
              <a:rPr lang="en-US" sz="18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Advantages:</a:t>
            </a:r>
            <a:endParaRPr lang="en-US"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182880" lvl="0" indent="-182880" defTabSz="914400">
              <a:spcBef>
                <a:spcPts val="1200"/>
              </a:spcBef>
              <a:buClr>
                <a:schemeClr val="accent1"/>
              </a:buClr>
              <a:buFont typeface="Wingdings 2" pitchFamily="18" charset="2"/>
              <a:buChar char=""/>
            </a:pPr>
            <a:r>
              <a:rPr lang="en-US"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Reliable</a:t>
            </a:r>
          </a:p>
          <a:p>
            <a:pPr marL="182880" lvl="0" indent="-182880" defTabSz="914400">
              <a:spcBef>
                <a:spcPts val="1200"/>
              </a:spcBef>
              <a:buClr>
                <a:schemeClr val="accent1"/>
              </a:buClr>
              <a:buFont typeface="Wingdings 2" pitchFamily="18" charset="2"/>
              <a:buChar char=""/>
            </a:pPr>
            <a:r>
              <a:rPr lang="en-US"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Cost-effective</a:t>
            </a:r>
          </a:p>
          <a:p>
            <a:pPr marL="182880" lvl="0" indent="-182880" defTabSz="914400">
              <a:spcBef>
                <a:spcPts val="1200"/>
              </a:spcBef>
              <a:buClr>
                <a:schemeClr val="accent1"/>
              </a:buClr>
              <a:buFont typeface="Wingdings 2" pitchFamily="18" charset="2"/>
              <a:buChar char=""/>
            </a:pPr>
            <a:r>
              <a:rPr lang="en-US"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Accessible</a:t>
            </a:r>
          </a:p>
          <a:p>
            <a:pPr marL="182880" lvl="0" indent="-182880" defTabSz="914400">
              <a:spcBef>
                <a:spcPts val="1200"/>
              </a:spcBef>
              <a:buClr>
                <a:schemeClr val="accent1"/>
              </a:buClr>
              <a:buFont typeface="Wingdings 2" pitchFamily="18" charset="2"/>
              <a:buChar char=""/>
            </a:pPr>
            <a:r>
              <a:rPr lang="en-US"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Suitable for early stages of product development</a:t>
            </a:r>
          </a:p>
          <a:p>
            <a:endParaRPr lang="fa-IR" sz="18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r>
              <a:rPr lang="en-US" sz="18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Future Steps:</a:t>
            </a:r>
            <a:endParaRPr lang="en-US"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182880" indent="-182880" defTabSz="914400">
              <a:spcBef>
                <a:spcPts val="1200"/>
              </a:spcBef>
              <a:buClr>
                <a:schemeClr val="accent1"/>
              </a:buClr>
              <a:buFont typeface="Wingdings 2" pitchFamily="18" charset="2"/>
              <a:buChar char=""/>
            </a:pPr>
            <a:r>
              <a:rPr lang="en-US"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Continue refining the BCIT Hybrid Test Method.</a:t>
            </a:r>
          </a:p>
          <a:p>
            <a:pPr marL="182880" indent="-182880" defTabSz="914400">
              <a:spcBef>
                <a:spcPts val="1200"/>
              </a:spcBef>
              <a:buClr>
                <a:schemeClr val="accent1"/>
              </a:buClr>
              <a:buFont typeface="Wingdings 2" pitchFamily="18" charset="2"/>
              <a:buChar char=""/>
            </a:pPr>
            <a:r>
              <a:rPr lang="en-US"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Compare results with the E90 standard method.</a:t>
            </a:r>
          </a:p>
        </p:txBody>
      </p:sp>
    </p:spTree>
    <p:extLst>
      <p:ext uri="{BB962C8B-B14F-4D97-AF65-F5344CB8AC3E}">
        <p14:creationId xmlns:p14="http://schemas.microsoft.com/office/powerpoint/2010/main" val="294618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4C6E52-53AF-8A45-AD87-E90DAE1BA8E1}"/>
              </a:ext>
            </a:extLst>
          </p:cNvPr>
          <p:cNvSpPr/>
          <p:nvPr/>
        </p:nvSpPr>
        <p:spPr>
          <a:xfrm>
            <a:off x="7083562" y="1184287"/>
            <a:ext cx="2060436" cy="5687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Nobile"/>
            </a:endParaRPr>
          </a:p>
        </p:txBody>
      </p:sp>
      <p:pic>
        <p:nvPicPr>
          <p:cNvPr id="28" name="Picture 27">
            <a:extLst>
              <a:ext uri="{FF2B5EF4-FFF2-40B4-BE49-F238E27FC236}">
                <a16:creationId xmlns:a16="http://schemas.microsoft.com/office/drawing/2014/main" id="{33495563-0965-4BEC-BAC8-31FE73DC10F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401772" y="-3266"/>
            <a:ext cx="1742227" cy="1158971"/>
          </a:xfrm>
          <a:prstGeom prst="rect">
            <a:avLst/>
          </a:prstGeom>
          <a:noFill/>
        </p:spPr>
      </p:pic>
      <p:sp>
        <p:nvSpPr>
          <p:cNvPr id="5" name="Slide Number Placeholder 4">
            <a:extLst>
              <a:ext uri="{FF2B5EF4-FFF2-40B4-BE49-F238E27FC236}">
                <a16:creationId xmlns:a16="http://schemas.microsoft.com/office/drawing/2014/main" id="{50A3FD0F-64B5-4CF7-A235-734FCD156270}"/>
              </a:ext>
            </a:extLst>
          </p:cNvPr>
          <p:cNvSpPr>
            <a:spLocks noGrp="1"/>
          </p:cNvSpPr>
          <p:nvPr>
            <p:ph type="sldNum" sz="quarter" idx="12"/>
          </p:nvPr>
        </p:nvSpPr>
        <p:spPr>
          <a:xfrm>
            <a:off x="7975602" y="6156044"/>
            <a:ext cx="1148195" cy="365125"/>
          </a:xfrm>
        </p:spPr>
        <p:txBody>
          <a:bodyPr/>
          <a:lstStyle/>
          <a:p>
            <a:fld id="{0B95A63D-A7EA-4BFF-8797-956204A2C29C}" type="slidenum">
              <a:rPr lang="en-US" smtClean="0"/>
              <a:t>24</a:t>
            </a:fld>
            <a:endParaRPr lang="en-US"/>
          </a:p>
        </p:txBody>
      </p:sp>
      <p:sp>
        <p:nvSpPr>
          <p:cNvPr id="10" name="Title 1">
            <a:extLst>
              <a:ext uri="{FF2B5EF4-FFF2-40B4-BE49-F238E27FC236}">
                <a16:creationId xmlns:a16="http://schemas.microsoft.com/office/drawing/2014/main" id="{C66DAB25-1C71-46BE-8410-5A6F4A58B659}"/>
              </a:ext>
            </a:extLst>
          </p:cNvPr>
          <p:cNvSpPr txBox="1">
            <a:spLocks/>
          </p:cNvSpPr>
          <p:nvPr/>
        </p:nvSpPr>
        <p:spPr>
          <a:xfrm>
            <a:off x="199747" y="59384"/>
            <a:ext cx="7062187" cy="103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Nobile"/>
                <a:ea typeface="+mj-ea"/>
                <a:cs typeface="+mj-cs"/>
              </a:defRPr>
            </a:lvl1pPr>
          </a:lstStyle>
          <a:p>
            <a:endParaRPr lang="en-CA" sz="4000" dirty="0">
              <a:solidFill>
                <a:schemeClr val="tx1"/>
              </a:solidFill>
            </a:endParaRPr>
          </a:p>
        </p:txBody>
      </p:sp>
      <p:sp>
        <p:nvSpPr>
          <p:cNvPr id="3" name="Content Placeholder 2">
            <a:extLst>
              <a:ext uri="{FF2B5EF4-FFF2-40B4-BE49-F238E27FC236}">
                <a16:creationId xmlns:a16="http://schemas.microsoft.com/office/drawing/2014/main" id="{96B54990-3D51-4197-AD50-888A87265B1C}"/>
              </a:ext>
            </a:extLst>
          </p:cNvPr>
          <p:cNvSpPr>
            <a:spLocks noGrp="1"/>
          </p:cNvSpPr>
          <p:nvPr>
            <p:ph idx="1"/>
          </p:nvPr>
        </p:nvSpPr>
        <p:spPr>
          <a:xfrm>
            <a:off x="1266098" y="1385062"/>
            <a:ext cx="6611804" cy="4733326"/>
          </a:xfrm>
        </p:spPr>
        <p:txBody>
          <a:bodyPr>
            <a:normAutofit/>
          </a:bodyPr>
          <a:lstStyle/>
          <a:p>
            <a:pPr marL="0" indent="0" algn="ctr">
              <a:buNone/>
            </a:pPr>
            <a:r>
              <a:rPr lang="en-US" sz="7200" b="1" dirty="0">
                <a:latin typeface="Calibri" panose="020F0502020204030204" pitchFamily="34" charset="0"/>
                <a:ea typeface="Calibri" panose="020F0502020204030204" pitchFamily="34" charset="0"/>
                <a:cs typeface="Calibri" panose="020F0502020204030204" pitchFamily="34" charset="0"/>
              </a:rPr>
              <a:t>Thank you</a:t>
            </a:r>
            <a:endParaRPr lang="en-CA" sz="72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6993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4C6E52-53AF-8A45-AD87-E90DAE1BA8E1}"/>
              </a:ext>
            </a:extLst>
          </p:cNvPr>
          <p:cNvSpPr/>
          <p:nvPr/>
        </p:nvSpPr>
        <p:spPr>
          <a:xfrm>
            <a:off x="7083562" y="1184287"/>
            <a:ext cx="2060436" cy="5687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Nobile"/>
            </a:endParaRPr>
          </a:p>
        </p:txBody>
      </p:sp>
      <p:pic>
        <p:nvPicPr>
          <p:cNvPr id="28" name="Picture 27">
            <a:extLst>
              <a:ext uri="{FF2B5EF4-FFF2-40B4-BE49-F238E27FC236}">
                <a16:creationId xmlns:a16="http://schemas.microsoft.com/office/drawing/2014/main" id="{33495563-0965-4BEC-BAC8-31FE73DC10F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401772" y="-3266"/>
            <a:ext cx="1742227" cy="1158971"/>
          </a:xfrm>
          <a:prstGeom prst="rect">
            <a:avLst/>
          </a:prstGeom>
          <a:noFill/>
        </p:spPr>
      </p:pic>
      <p:sp>
        <p:nvSpPr>
          <p:cNvPr id="5" name="Slide Number Placeholder 4">
            <a:extLst>
              <a:ext uri="{FF2B5EF4-FFF2-40B4-BE49-F238E27FC236}">
                <a16:creationId xmlns:a16="http://schemas.microsoft.com/office/drawing/2014/main" id="{50A3FD0F-64B5-4CF7-A235-734FCD156270}"/>
              </a:ext>
            </a:extLst>
          </p:cNvPr>
          <p:cNvSpPr>
            <a:spLocks noGrp="1"/>
          </p:cNvSpPr>
          <p:nvPr>
            <p:ph type="sldNum" sz="quarter" idx="12"/>
          </p:nvPr>
        </p:nvSpPr>
        <p:spPr>
          <a:xfrm>
            <a:off x="7975602" y="6156044"/>
            <a:ext cx="1148195" cy="365125"/>
          </a:xfrm>
        </p:spPr>
        <p:txBody>
          <a:bodyPr/>
          <a:lstStyle/>
          <a:p>
            <a:fld id="{0B95A63D-A7EA-4BFF-8797-956204A2C29C}" type="slidenum">
              <a:rPr lang="en-US" smtClean="0"/>
              <a:t>3</a:t>
            </a:fld>
            <a:endParaRPr lang="en-US"/>
          </a:p>
        </p:txBody>
      </p:sp>
      <p:sp>
        <p:nvSpPr>
          <p:cNvPr id="10" name="Title 1">
            <a:extLst>
              <a:ext uri="{FF2B5EF4-FFF2-40B4-BE49-F238E27FC236}">
                <a16:creationId xmlns:a16="http://schemas.microsoft.com/office/drawing/2014/main" id="{C66DAB25-1C71-46BE-8410-5A6F4A58B659}"/>
              </a:ext>
            </a:extLst>
          </p:cNvPr>
          <p:cNvSpPr txBox="1">
            <a:spLocks/>
          </p:cNvSpPr>
          <p:nvPr/>
        </p:nvSpPr>
        <p:spPr>
          <a:xfrm>
            <a:off x="182880" y="137160"/>
            <a:ext cx="7772400"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Nobile"/>
                <a:ea typeface="+mj-ea"/>
                <a:cs typeface="+mj-cs"/>
              </a:defRPr>
            </a:lvl1pPr>
          </a:lstStyle>
          <a:p>
            <a:r>
              <a:rPr lang="en-US" sz="2400" b="1" i="1" dirty="0">
                <a:solidFill>
                  <a:schemeClr val="bg1"/>
                </a:solidFill>
              </a:rPr>
              <a:t>Single Number Rating</a:t>
            </a:r>
            <a:endParaRPr lang="en-CA" sz="2400" b="1" i="1" dirty="0">
              <a:solidFill>
                <a:schemeClr val="bg1"/>
              </a:solidFill>
            </a:endParaRPr>
          </a:p>
        </p:txBody>
      </p:sp>
      <p:sp>
        <p:nvSpPr>
          <p:cNvPr id="11" name="Content Placeholder 2">
            <a:extLst>
              <a:ext uri="{FF2B5EF4-FFF2-40B4-BE49-F238E27FC236}">
                <a16:creationId xmlns:a16="http://schemas.microsoft.com/office/drawing/2014/main" id="{43B8B462-E072-4527-ABD6-2372AE2E660D}"/>
              </a:ext>
            </a:extLst>
          </p:cNvPr>
          <p:cNvSpPr>
            <a:spLocks noGrp="1"/>
          </p:cNvSpPr>
          <p:nvPr>
            <p:ph idx="1"/>
          </p:nvPr>
        </p:nvSpPr>
        <p:spPr>
          <a:xfrm>
            <a:off x="274320" y="1371600"/>
            <a:ext cx="8595360" cy="3912781"/>
          </a:xfrm>
        </p:spPr>
        <p:txBody>
          <a:bodyPr anchor="ctr">
            <a:normAutofit/>
          </a:bodyPr>
          <a:lstStyle/>
          <a:p>
            <a:pPr marL="0" indent="0">
              <a:lnSpc>
                <a:spcPct val="150000"/>
              </a:lnSpc>
              <a:buNone/>
            </a:pPr>
            <a:r>
              <a:rPr lang="en-US" sz="2000" b="1" dirty="0">
                <a:latin typeface="Calibri" panose="020F0502020204030204" pitchFamily="34" charset="0"/>
                <a:ea typeface="Calibri" panose="020F0502020204030204" pitchFamily="34" charset="0"/>
                <a:cs typeface="Calibri" panose="020F0502020204030204" pitchFamily="34" charset="0"/>
              </a:rPr>
              <a:t>ASTM</a:t>
            </a:r>
          </a:p>
          <a:p>
            <a:pPr lvl="1">
              <a:lnSpc>
                <a:spcPct val="150000"/>
              </a:lnSpc>
            </a:pPr>
            <a:r>
              <a:rPr lang="en-US" sz="2000" dirty="0">
                <a:latin typeface="Calibri" panose="020F0502020204030204" pitchFamily="34" charset="0"/>
                <a:ea typeface="Calibri" panose="020F0502020204030204" pitchFamily="34" charset="0"/>
                <a:cs typeface="Calibri" panose="020F0502020204030204" pitchFamily="34" charset="0"/>
              </a:rPr>
              <a:t>STC – Sound Transmission Class, ASTM E413</a:t>
            </a:r>
          </a:p>
          <a:p>
            <a:pPr lvl="1">
              <a:lnSpc>
                <a:spcPct val="150000"/>
              </a:lnSpc>
            </a:pPr>
            <a:r>
              <a:rPr lang="en-US" sz="2000" dirty="0">
                <a:latin typeface="Calibri" panose="020F0502020204030204" pitchFamily="34" charset="0"/>
                <a:ea typeface="Calibri" panose="020F0502020204030204" pitchFamily="34" charset="0"/>
                <a:cs typeface="Calibri" panose="020F0502020204030204" pitchFamily="34" charset="0"/>
              </a:rPr>
              <a:t>OITC – Outdoor to Indoor Transmission Class, ASTM E1332</a:t>
            </a:r>
          </a:p>
          <a:p>
            <a:pPr marL="457200" lvl="1" indent="0">
              <a:lnSpc>
                <a:spcPct val="150000"/>
              </a:lnSpc>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0" indent="0">
              <a:lnSpc>
                <a:spcPct val="150000"/>
              </a:lnSpc>
              <a:buNone/>
            </a:pPr>
            <a:r>
              <a:rPr lang="en-US" sz="2000" b="1" dirty="0">
                <a:latin typeface="Calibri" panose="020F0502020204030204" pitchFamily="34" charset="0"/>
                <a:ea typeface="Calibri" panose="020F0502020204030204" pitchFamily="34" charset="0"/>
                <a:cs typeface="Calibri" panose="020F0502020204030204" pitchFamily="34" charset="0"/>
              </a:rPr>
              <a:t>ISO</a:t>
            </a:r>
          </a:p>
          <a:p>
            <a:pPr lvl="1">
              <a:lnSpc>
                <a:spcPct val="150000"/>
              </a:lnSpc>
            </a:pPr>
            <a:r>
              <a:rPr lang="en-US" sz="2000" dirty="0" err="1">
                <a:latin typeface="Calibri" panose="020F0502020204030204" pitchFamily="34" charset="0"/>
                <a:ea typeface="Calibri" panose="020F0502020204030204" pitchFamily="34" charset="0"/>
                <a:cs typeface="Calibri" panose="020F0502020204030204" pitchFamily="34" charset="0"/>
              </a:rPr>
              <a:t>R</a:t>
            </a:r>
            <a:r>
              <a:rPr lang="en-US" sz="2000" baseline="-25000" dirty="0" err="1">
                <a:latin typeface="Calibri" panose="020F0502020204030204" pitchFamily="34" charset="0"/>
                <a:ea typeface="Calibri" panose="020F0502020204030204" pitchFamily="34" charset="0"/>
                <a:cs typeface="Calibri" panose="020F0502020204030204" pitchFamily="34" charset="0"/>
              </a:rPr>
              <a:t>w</a:t>
            </a:r>
            <a:r>
              <a:rPr lang="en-US" sz="2000" dirty="0">
                <a:latin typeface="Calibri" panose="020F0502020204030204" pitchFamily="34" charset="0"/>
                <a:ea typeface="Calibri" panose="020F0502020204030204" pitchFamily="34" charset="0"/>
                <a:cs typeface="Calibri" panose="020F0502020204030204" pitchFamily="34" charset="0"/>
              </a:rPr>
              <a:t> - </a:t>
            </a:r>
            <a:r>
              <a:rPr lang="en-CA" sz="2000" b="0" i="0" dirty="0">
                <a:effectLst/>
                <a:latin typeface="Calibri" panose="020F0502020204030204" pitchFamily="34" charset="0"/>
                <a:ea typeface="Calibri" panose="020F0502020204030204" pitchFamily="34" charset="0"/>
                <a:cs typeface="Calibri" panose="020F0502020204030204" pitchFamily="34" charset="0"/>
              </a:rPr>
              <a:t>Weighted Sound Reduction Index</a:t>
            </a:r>
            <a:endParaRPr lang="en-CA"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014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4C6E52-53AF-8A45-AD87-E90DAE1BA8E1}"/>
              </a:ext>
            </a:extLst>
          </p:cNvPr>
          <p:cNvSpPr/>
          <p:nvPr/>
        </p:nvSpPr>
        <p:spPr>
          <a:xfrm>
            <a:off x="7083562" y="1184287"/>
            <a:ext cx="2060436" cy="5687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Nobile"/>
            </a:endParaRPr>
          </a:p>
        </p:txBody>
      </p:sp>
      <p:pic>
        <p:nvPicPr>
          <p:cNvPr id="28" name="Picture 27">
            <a:extLst>
              <a:ext uri="{FF2B5EF4-FFF2-40B4-BE49-F238E27FC236}">
                <a16:creationId xmlns:a16="http://schemas.microsoft.com/office/drawing/2014/main" id="{33495563-0965-4BEC-BAC8-31FE73DC10F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401772" y="-3266"/>
            <a:ext cx="1742227" cy="1158971"/>
          </a:xfrm>
          <a:prstGeom prst="rect">
            <a:avLst/>
          </a:prstGeom>
          <a:noFill/>
        </p:spPr>
      </p:pic>
      <p:sp>
        <p:nvSpPr>
          <p:cNvPr id="5" name="Slide Number Placeholder 4">
            <a:extLst>
              <a:ext uri="{FF2B5EF4-FFF2-40B4-BE49-F238E27FC236}">
                <a16:creationId xmlns:a16="http://schemas.microsoft.com/office/drawing/2014/main" id="{50A3FD0F-64B5-4CF7-A235-734FCD156270}"/>
              </a:ext>
            </a:extLst>
          </p:cNvPr>
          <p:cNvSpPr>
            <a:spLocks noGrp="1"/>
          </p:cNvSpPr>
          <p:nvPr>
            <p:ph type="sldNum" sz="quarter" idx="12"/>
          </p:nvPr>
        </p:nvSpPr>
        <p:spPr>
          <a:xfrm>
            <a:off x="7975602" y="6156044"/>
            <a:ext cx="1148195" cy="365125"/>
          </a:xfrm>
        </p:spPr>
        <p:txBody>
          <a:bodyPr/>
          <a:lstStyle/>
          <a:p>
            <a:fld id="{0B95A63D-A7EA-4BFF-8797-956204A2C29C}" type="slidenum">
              <a:rPr lang="en-US" smtClean="0"/>
              <a:t>4</a:t>
            </a:fld>
            <a:endParaRPr lang="en-US"/>
          </a:p>
        </p:txBody>
      </p:sp>
      <p:sp>
        <p:nvSpPr>
          <p:cNvPr id="10" name="Title 1">
            <a:extLst>
              <a:ext uri="{FF2B5EF4-FFF2-40B4-BE49-F238E27FC236}">
                <a16:creationId xmlns:a16="http://schemas.microsoft.com/office/drawing/2014/main" id="{C66DAB25-1C71-46BE-8410-5A6F4A58B659}"/>
              </a:ext>
            </a:extLst>
          </p:cNvPr>
          <p:cNvSpPr txBox="1">
            <a:spLocks/>
          </p:cNvSpPr>
          <p:nvPr/>
        </p:nvSpPr>
        <p:spPr>
          <a:xfrm>
            <a:off x="199747" y="59384"/>
            <a:ext cx="7062187" cy="103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Nobile"/>
                <a:ea typeface="+mj-ea"/>
                <a:cs typeface="+mj-cs"/>
              </a:defRPr>
            </a:lvl1pPr>
          </a:lstStyle>
          <a:p>
            <a:endParaRPr lang="en-CA" sz="4000" dirty="0">
              <a:solidFill>
                <a:schemeClr val="tx1"/>
              </a:solidFill>
            </a:endParaRPr>
          </a:p>
        </p:txBody>
      </p:sp>
      <p:sp>
        <p:nvSpPr>
          <p:cNvPr id="3" name="Content Placeholder 2">
            <a:extLst>
              <a:ext uri="{FF2B5EF4-FFF2-40B4-BE49-F238E27FC236}">
                <a16:creationId xmlns:a16="http://schemas.microsoft.com/office/drawing/2014/main" id="{A9F7B516-880F-478A-9B7A-572F1236A544}"/>
              </a:ext>
            </a:extLst>
          </p:cNvPr>
          <p:cNvSpPr>
            <a:spLocks noGrp="1"/>
          </p:cNvSpPr>
          <p:nvPr>
            <p:ph idx="1"/>
          </p:nvPr>
        </p:nvSpPr>
        <p:spPr>
          <a:xfrm>
            <a:off x="274320" y="1371600"/>
            <a:ext cx="4970035" cy="5303520"/>
          </a:xfrm>
        </p:spPr>
        <p:txBody>
          <a:bodyPr>
            <a:normAutofit/>
          </a:bodyPr>
          <a:lstStyle/>
          <a:p>
            <a:pPr>
              <a:lnSpc>
                <a:spcPct val="150000"/>
              </a:lnSpc>
            </a:pPr>
            <a:r>
              <a:rPr lang="en-US" sz="2000" dirty="0">
                <a:latin typeface="Calibri" panose="020F0502020204030204" pitchFamily="34" charset="0"/>
                <a:ea typeface="Calibri" panose="020F0502020204030204" pitchFamily="34" charset="0"/>
                <a:cs typeface="Calibri" panose="020F0502020204030204" pitchFamily="34" charset="0"/>
              </a:rPr>
              <a:t>The sound transmission loss (STL) through a building component is the logarithmic ratio between the total incident power on the test specimen (</a:t>
            </a:r>
            <a:r>
              <a:rPr lang="en-US" sz="2000" i="1" dirty="0">
                <a:latin typeface="Calibri" panose="020F0502020204030204" pitchFamily="34" charset="0"/>
                <a:ea typeface="Calibri" panose="020F0502020204030204" pitchFamily="34" charset="0"/>
                <a:cs typeface="Calibri" panose="020F0502020204030204" pitchFamily="34" charset="0"/>
              </a:rPr>
              <a:t>P</a:t>
            </a:r>
            <a:r>
              <a:rPr lang="en-US" sz="2000" i="1" baseline="-25000" dirty="0">
                <a:latin typeface="Calibri" panose="020F0502020204030204" pitchFamily="34" charset="0"/>
                <a:ea typeface="Calibri" panose="020F0502020204030204" pitchFamily="34" charset="0"/>
                <a:cs typeface="Calibri" panose="020F0502020204030204" pitchFamily="34" charset="0"/>
              </a:rPr>
              <a:t>in</a:t>
            </a:r>
            <a:r>
              <a:rPr lang="en-US" sz="2000" dirty="0">
                <a:latin typeface="Calibri" panose="020F0502020204030204" pitchFamily="34" charset="0"/>
                <a:ea typeface="Calibri" panose="020F0502020204030204" pitchFamily="34" charset="0"/>
                <a:cs typeface="Calibri" panose="020F0502020204030204" pitchFamily="34" charset="0"/>
              </a:rPr>
              <a:t>) relative to the total transmitted power (</a:t>
            </a:r>
            <a:r>
              <a:rPr lang="en-US" sz="2000" i="1" dirty="0" err="1">
                <a:latin typeface="Calibri" panose="020F0502020204030204" pitchFamily="34" charset="0"/>
                <a:ea typeface="Calibri" panose="020F0502020204030204" pitchFamily="34" charset="0"/>
                <a:cs typeface="Calibri" panose="020F0502020204030204" pitchFamily="34" charset="0"/>
              </a:rPr>
              <a:t>P</a:t>
            </a:r>
            <a:r>
              <a:rPr lang="en-US" sz="2000" i="1" baseline="-25000" dirty="0" err="1">
                <a:latin typeface="Calibri" panose="020F0502020204030204" pitchFamily="34" charset="0"/>
                <a:ea typeface="Calibri" panose="020F0502020204030204" pitchFamily="34" charset="0"/>
                <a:cs typeface="Calibri" panose="020F0502020204030204" pitchFamily="34" charset="0"/>
              </a:rPr>
              <a:t>tr</a:t>
            </a:r>
            <a:r>
              <a:rPr lang="en-US" sz="2000" dirty="0">
                <a:latin typeface="Calibri" panose="020F0502020204030204" pitchFamily="34" charset="0"/>
                <a:ea typeface="Calibri" panose="020F0502020204030204" pitchFamily="34" charset="0"/>
                <a:cs typeface="Calibri" panose="020F0502020204030204" pitchFamily="34" charset="0"/>
              </a:rPr>
              <a:t>)</a:t>
            </a:r>
          </a:p>
          <a:p>
            <a:pPr>
              <a:lnSpc>
                <a:spcPct val="150000"/>
              </a:lnSpc>
            </a:pPr>
            <a:r>
              <a:rPr lang="en-US" sz="2000" dirty="0">
                <a:latin typeface="Calibri" panose="020F0502020204030204" pitchFamily="34" charset="0"/>
                <a:ea typeface="Calibri" panose="020F0502020204030204" pitchFamily="34" charset="0"/>
                <a:cs typeface="Calibri" panose="020F0502020204030204" pitchFamily="34" charset="0"/>
              </a:rPr>
              <a:t>It shows how well the building element blocks sound. It is influenced by several factors such as material properties, the sound frequency and angle of incidence. </a:t>
            </a:r>
          </a:p>
        </p:txBody>
      </p:sp>
      <p:sp>
        <p:nvSpPr>
          <p:cNvPr id="7" name="Title 1">
            <a:extLst>
              <a:ext uri="{FF2B5EF4-FFF2-40B4-BE49-F238E27FC236}">
                <a16:creationId xmlns:a16="http://schemas.microsoft.com/office/drawing/2014/main" id="{E3208379-AAEC-4CEF-8256-14A9500525AC}"/>
              </a:ext>
            </a:extLst>
          </p:cNvPr>
          <p:cNvSpPr>
            <a:spLocks noGrp="1"/>
          </p:cNvSpPr>
          <p:nvPr>
            <p:ph type="title"/>
          </p:nvPr>
        </p:nvSpPr>
        <p:spPr>
          <a:xfrm>
            <a:off x="182880" y="137160"/>
            <a:ext cx="7772400" cy="914400"/>
          </a:xfrm>
        </p:spPr>
        <p:txBody>
          <a:bodyPr>
            <a:normAutofit/>
          </a:bodyPr>
          <a:lstStyle/>
          <a:p>
            <a:r>
              <a:rPr lang="en-US" sz="2400" b="1" i="1" dirty="0">
                <a:solidFill>
                  <a:schemeClr val="bg1"/>
                </a:solidFill>
              </a:rPr>
              <a:t>Transmission Loss (TL) – Sound reduction index (R)</a:t>
            </a:r>
            <a:endParaRPr lang="en-CA" sz="2400" b="1" i="1" dirty="0">
              <a:solidFill>
                <a:schemeClr val="bg1"/>
              </a:solidFill>
            </a:endParaRPr>
          </a:p>
        </p:txBody>
      </p:sp>
      <p:pic>
        <p:nvPicPr>
          <p:cNvPr id="8" name="Picture 7">
            <a:extLst>
              <a:ext uri="{FF2B5EF4-FFF2-40B4-BE49-F238E27FC236}">
                <a16:creationId xmlns:a16="http://schemas.microsoft.com/office/drawing/2014/main" id="{481C6585-C1CC-4A0A-95E6-76A106F89539}"/>
              </a:ext>
            </a:extLst>
          </p:cNvPr>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5244355" y="3084830"/>
            <a:ext cx="3404235" cy="18770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001578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4C6E52-53AF-8A45-AD87-E90DAE1BA8E1}"/>
              </a:ext>
            </a:extLst>
          </p:cNvPr>
          <p:cNvSpPr/>
          <p:nvPr/>
        </p:nvSpPr>
        <p:spPr>
          <a:xfrm>
            <a:off x="7083562" y="1184287"/>
            <a:ext cx="2060436" cy="5687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Nobile"/>
            </a:endParaRPr>
          </a:p>
        </p:txBody>
      </p:sp>
      <p:pic>
        <p:nvPicPr>
          <p:cNvPr id="28" name="Picture 27">
            <a:extLst>
              <a:ext uri="{FF2B5EF4-FFF2-40B4-BE49-F238E27FC236}">
                <a16:creationId xmlns:a16="http://schemas.microsoft.com/office/drawing/2014/main" id="{33495563-0965-4BEC-BAC8-31FE73DC10F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401772" y="-3266"/>
            <a:ext cx="1742227" cy="1158971"/>
          </a:xfrm>
          <a:prstGeom prst="rect">
            <a:avLst/>
          </a:prstGeom>
          <a:noFill/>
        </p:spPr>
      </p:pic>
      <p:sp>
        <p:nvSpPr>
          <p:cNvPr id="5" name="Slide Number Placeholder 4">
            <a:extLst>
              <a:ext uri="{FF2B5EF4-FFF2-40B4-BE49-F238E27FC236}">
                <a16:creationId xmlns:a16="http://schemas.microsoft.com/office/drawing/2014/main" id="{50A3FD0F-64B5-4CF7-A235-734FCD156270}"/>
              </a:ext>
            </a:extLst>
          </p:cNvPr>
          <p:cNvSpPr>
            <a:spLocks noGrp="1"/>
          </p:cNvSpPr>
          <p:nvPr>
            <p:ph type="sldNum" sz="quarter" idx="12"/>
          </p:nvPr>
        </p:nvSpPr>
        <p:spPr>
          <a:xfrm>
            <a:off x="7975602" y="6156044"/>
            <a:ext cx="1148195" cy="365125"/>
          </a:xfrm>
        </p:spPr>
        <p:txBody>
          <a:bodyPr/>
          <a:lstStyle/>
          <a:p>
            <a:fld id="{0B95A63D-A7EA-4BFF-8797-956204A2C29C}" type="slidenum">
              <a:rPr lang="en-US" smtClean="0"/>
              <a:t>5</a:t>
            </a:fld>
            <a:endParaRPr lang="en-US"/>
          </a:p>
        </p:txBody>
      </p:sp>
      <p:sp>
        <p:nvSpPr>
          <p:cNvPr id="10" name="Title 1">
            <a:extLst>
              <a:ext uri="{FF2B5EF4-FFF2-40B4-BE49-F238E27FC236}">
                <a16:creationId xmlns:a16="http://schemas.microsoft.com/office/drawing/2014/main" id="{C66DAB25-1C71-46BE-8410-5A6F4A58B659}"/>
              </a:ext>
            </a:extLst>
          </p:cNvPr>
          <p:cNvSpPr txBox="1">
            <a:spLocks/>
          </p:cNvSpPr>
          <p:nvPr/>
        </p:nvSpPr>
        <p:spPr>
          <a:xfrm>
            <a:off x="199747" y="59384"/>
            <a:ext cx="7062187" cy="103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Nobile"/>
                <a:ea typeface="+mj-ea"/>
                <a:cs typeface="+mj-cs"/>
              </a:defRPr>
            </a:lvl1pPr>
          </a:lstStyle>
          <a:p>
            <a:endParaRPr lang="en-CA" sz="4000" dirty="0">
              <a:solidFill>
                <a:schemeClr val="tx1"/>
              </a:solidFill>
            </a:endParaRPr>
          </a:p>
        </p:txBody>
      </p:sp>
      <p:sp>
        <p:nvSpPr>
          <p:cNvPr id="3" name="Content Placeholder 2">
            <a:extLst>
              <a:ext uri="{FF2B5EF4-FFF2-40B4-BE49-F238E27FC236}">
                <a16:creationId xmlns:a16="http://schemas.microsoft.com/office/drawing/2014/main" id="{A9F7B516-880F-478A-9B7A-572F1236A544}"/>
              </a:ext>
            </a:extLst>
          </p:cNvPr>
          <p:cNvSpPr>
            <a:spLocks noGrp="1"/>
          </p:cNvSpPr>
          <p:nvPr>
            <p:ph idx="1"/>
          </p:nvPr>
        </p:nvSpPr>
        <p:spPr>
          <a:xfrm>
            <a:off x="274320" y="1371600"/>
            <a:ext cx="8595360" cy="5303520"/>
          </a:xfrm>
        </p:spPr>
        <p:txBody>
          <a:bodyPr>
            <a:noAutofit/>
          </a:bodyPr>
          <a:lstStyle/>
          <a:p>
            <a:pPr marL="0" indent="0">
              <a:buNone/>
            </a:pPr>
            <a:r>
              <a:rPr lang="en-US" sz="2000" b="1" dirty="0">
                <a:latin typeface="Calibri" panose="020F0502020204030204" pitchFamily="34" charset="0"/>
                <a:ea typeface="Calibri" panose="020F0502020204030204" pitchFamily="34" charset="0"/>
                <a:cs typeface="Calibri" panose="020F0502020204030204" pitchFamily="34" charset="0"/>
              </a:rPr>
              <a:t>Prediction modeling</a:t>
            </a:r>
          </a:p>
          <a:p>
            <a:endParaRPr lang="en-US" sz="20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2000" b="1" dirty="0">
                <a:latin typeface="Calibri" panose="020F0502020204030204" pitchFamily="34" charset="0"/>
                <a:ea typeface="Calibri" panose="020F0502020204030204" pitchFamily="34" charset="0"/>
                <a:cs typeface="Calibri" panose="020F0502020204030204" pitchFamily="34" charset="0"/>
              </a:rPr>
              <a:t>Standard test methods:</a:t>
            </a:r>
          </a:p>
          <a:p>
            <a:endParaRPr lang="en-US" sz="2000" dirty="0">
              <a:latin typeface="Calibri" panose="020F0502020204030204" pitchFamily="34" charset="0"/>
              <a:ea typeface="Calibri" panose="020F0502020204030204" pitchFamily="34" charset="0"/>
              <a:cs typeface="Calibri" panose="020F0502020204030204" pitchFamily="34" charset="0"/>
            </a:endParaRPr>
          </a:p>
          <a:p>
            <a:pPr lvl="1"/>
            <a:r>
              <a:rPr lang="en-US" sz="2000" dirty="0">
                <a:latin typeface="Calibri" panose="020F0502020204030204" pitchFamily="34" charset="0"/>
                <a:ea typeface="Calibri" panose="020F0502020204030204" pitchFamily="34" charset="0"/>
                <a:cs typeface="Calibri" panose="020F0502020204030204" pitchFamily="34" charset="0"/>
              </a:rPr>
              <a:t>ASTM E90 - Standard Test Method for Laboratory Measurement of Airborne Sound Transmission Loss of Building Partitions and Elements</a:t>
            </a:r>
          </a:p>
          <a:p>
            <a:pPr marL="0" indent="0">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pPr lvl="1"/>
            <a:r>
              <a:rPr lang="en-US" sz="2000" dirty="0">
                <a:latin typeface="Calibri" panose="020F0502020204030204" pitchFamily="34" charset="0"/>
                <a:ea typeface="Calibri" panose="020F0502020204030204" pitchFamily="34" charset="0"/>
                <a:cs typeface="Calibri" panose="020F0502020204030204" pitchFamily="34" charset="0"/>
              </a:rPr>
              <a:t>ISO 10140.1 – Measurement of sound insulation of building elements</a:t>
            </a:r>
          </a:p>
          <a:p>
            <a:pPr marL="457200" lvl="1" indent="0">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pPr lvl="1"/>
            <a:r>
              <a:rPr lang="en-US" sz="2000" dirty="0">
                <a:latin typeface="Calibri" panose="020F0502020204030204" pitchFamily="34" charset="0"/>
                <a:ea typeface="Calibri" panose="020F0502020204030204" pitchFamily="34" charset="0"/>
                <a:cs typeface="Calibri" panose="020F0502020204030204" pitchFamily="34" charset="0"/>
              </a:rPr>
              <a:t>ISO 15186.2 – Measurement of sound insulation of building elements using sound intensity</a:t>
            </a:r>
          </a:p>
          <a:p>
            <a:pPr lvl="1"/>
            <a:endParaRPr lang="en-US" sz="2000" dirty="0">
              <a:latin typeface="Calibri" panose="020F0502020204030204" pitchFamily="34" charset="0"/>
              <a:ea typeface="Calibri" panose="020F0502020204030204" pitchFamily="34" charset="0"/>
              <a:cs typeface="Calibri" panose="020F0502020204030204" pitchFamily="34" charset="0"/>
            </a:endParaRPr>
          </a:p>
          <a:p>
            <a:pPr lvl="1"/>
            <a:r>
              <a:rPr lang="en-US" sz="2000" dirty="0">
                <a:latin typeface="Calibri" panose="020F0502020204030204" pitchFamily="34" charset="0"/>
                <a:ea typeface="Calibri" panose="020F0502020204030204" pitchFamily="34" charset="0"/>
                <a:cs typeface="Calibri" panose="020F0502020204030204" pitchFamily="34" charset="0"/>
              </a:rPr>
              <a:t>ASTM E966 - Field Measurements of Airborne Sound Attenuation of</a:t>
            </a:r>
          </a:p>
          <a:p>
            <a:pPr marL="457200" lvl="1" indent="0">
              <a:buNone/>
            </a:pPr>
            <a:r>
              <a:rPr lang="en-US" sz="2000" dirty="0">
                <a:latin typeface="Calibri" panose="020F0502020204030204" pitchFamily="34" charset="0"/>
                <a:ea typeface="Calibri" panose="020F0502020204030204" pitchFamily="34" charset="0"/>
                <a:cs typeface="Calibri" panose="020F0502020204030204" pitchFamily="34" charset="0"/>
              </a:rPr>
              <a:t>Building Facades and Facade Elements</a:t>
            </a:r>
          </a:p>
        </p:txBody>
      </p:sp>
      <p:sp>
        <p:nvSpPr>
          <p:cNvPr id="7" name="Title 1">
            <a:extLst>
              <a:ext uri="{FF2B5EF4-FFF2-40B4-BE49-F238E27FC236}">
                <a16:creationId xmlns:a16="http://schemas.microsoft.com/office/drawing/2014/main" id="{27C49F51-44B5-4E0B-BC6F-5C26D8B92E11}"/>
              </a:ext>
            </a:extLst>
          </p:cNvPr>
          <p:cNvSpPr>
            <a:spLocks noGrp="1"/>
          </p:cNvSpPr>
          <p:nvPr>
            <p:ph type="title"/>
          </p:nvPr>
        </p:nvSpPr>
        <p:spPr>
          <a:xfrm>
            <a:off x="85446" y="137160"/>
            <a:ext cx="7772400" cy="914400"/>
          </a:xfrm>
        </p:spPr>
        <p:txBody>
          <a:bodyPr>
            <a:normAutofit/>
          </a:bodyPr>
          <a:lstStyle/>
          <a:p>
            <a:r>
              <a:rPr lang="en-US" sz="2400" b="1" i="1" dirty="0">
                <a:solidFill>
                  <a:schemeClr val="bg1"/>
                </a:solidFill>
              </a:rPr>
              <a:t>Transmission Loss (TL) – Sound reduction index (R)</a:t>
            </a:r>
            <a:endParaRPr lang="en-CA" sz="2400" b="1" i="1" dirty="0">
              <a:solidFill>
                <a:schemeClr val="bg1"/>
              </a:solidFill>
            </a:endParaRPr>
          </a:p>
        </p:txBody>
      </p:sp>
    </p:spTree>
    <p:extLst>
      <p:ext uri="{BB962C8B-B14F-4D97-AF65-F5344CB8AC3E}">
        <p14:creationId xmlns:p14="http://schemas.microsoft.com/office/powerpoint/2010/main" val="681661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4C6E52-53AF-8A45-AD87-E90DAE1BA8E1}"/>
              </a:ext>
            </a:extLst>
          </p:cNvPr>
          <p:cNvSpPr/>
          <p:nvPr/>
        </p:nvSpPr>
        <p:spPr>
          <a:xfrm>
            <a:off x="7083562" y="1184287"/>
            <a:ext cx="2060436" cy="5687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Nobile"/>
            </a:endParaRPr>
          </a:p>
        </p:txBody>
      </p:sp>
      <p:pic>
        <p:nvPicPr>
          <p:cNvPr id="28" name="Picture 27">
            <a:extLst>
              <a:ext uri="{FF2B5EF4-FFF2-40B4-BE49-F238E27FC236}">
                <a16:creationId xmlns:a16="http://schemas.microsoft.com/office/drawing/2014/main" id="{33495563-0965-4BEC-BAC8-31FE73DC10F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401772" y="-3266"/>
            <a:ext cx="1742227" cy="1158971"/>
          </a:xfrm>
          <a:prstGeom prst="rect">
            <a:avLst/>
          </a:prstGeom>
          <a:noFill/>
        </p:spPr>
      </p:pic>
      <p:sp>
        <p:nvSpPr>
          <p:cNvPr id="5" name="Slide Number Placeholder 4">
            <a:extLst>
              <a:ext uri="{FF2B5EF4-FFF2-40B4-BE49-F238E27FC236}">
                <a16:creationId xmlns:a16="http://schemas.microsoft.com/office/drawing/2014/main" id="{50A3FD0F-64B5-4CF7-A235-734FCD156270}"/>
              </a:ext>
            </a:extLst>
          </p:cNvPr>
          <p:cNvSpPr>
            <a:spLocks noGrp="1"/>
          </p:cNvSpPr>
          <p:nvPr>
            <p:ph type="sldNum" sz="quarter" idx="12"/>
          </p:nvPr>
        </p:nvSpPr>
        <p:spPr>
          <a:xfrm>
            <a:off x="7975602" y="6156044"/>
            <a:ext cx="1148195" cy="365125"/>
          </a:xfrm>
        </p:spPr>
        <p:txBody>
          <a:bodyPr/>
          <a:lstStyle/>
          <a:p>
            <a:fld id="{0B95A63D-A7EA-4BFF-8797-956204A2C29C}" type="slidenum">
              <a:rPr lang="en-US" smtClean="0"/>
              <a:t>6</a:t>
            </a:fld>
            <a:endParaRPr lang="en-US"/>
          </a:p>
        </p:txBody>
      </p:sp>
      <p:sp>
        <p:nvSpPr>
          <p:cNvPr id="10" name="Title 1">
            <a:extLst>
              <a:ext uri="{FF2B5EF4-FFF2-40B4-BE49-F238E27FC236}">
                <a16:creationId xmlns:a16="http://schemas.microsoft.com/office/drawing/2014/main" id="{C66DAB25-1C71-46BE-8410-5A6F4A58B659}"/>
              </a:ext>
            </a:extLst>
          </p:cNvPr>
          <p:cNvSpPr txBox="1">
            <a:spLocks/>
          </p:cNvSpPr>
          <p:nvPr/>
        </p:nvSpPr>
        <p:spPr>
          <a:xfrm>
            <a:off x="199747" y="59384"/>
            <a:ext cx="7062187" cy="103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Nobile"/>
                <a:ea typeface="+mj-ea"/>
                <a:cs typeface="+mj-cs"/>
              </a:defRPr>
            </a:lvl1pPr>
          </a:lstStyle>
          <a:p>
            <a:endParaRPr lang="en-CA" sz="4000" dirty="0">
              <a:solidFill>
                <a:schemeClr val="tx1"/>
              </a:solidFill>
            </a:endParaRPr>
          </a:p>
        </p:txBody>
      </p:sp>
      <p:pic>
        <p:nvPicPr>
          <p:cNvPr id="7" name="Content Placeholder 3">
            <a:extLst>
              <a:ext uri="{FF2B5EF4-FFF2-40B4-BE49-F238E27FC236}">
                <a16:creationId xmlns:a16="http://schemas.microsoft.com/office/drawing/2014/main" id="{A7D9A9D7-731F-43CD-A8A8-62A9AF3A4A22}"/>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p:blipFill>
        <p:spPr>
          <a:xfrm>
            <a:off x="536641" y="2135446"/>
            <a:ext cx="8070718" cy="3145385"/>
          </a:xfrm>
          <a:prstGeom prst="rect">
            <a:avLst/>
          </a:prstGeom>
        </p:spPr>
      </p:pic>
      <p:sp>
        <p:nvSpPr>
          <p:cNvPr id="8" name="Title 1">
            <a:extLst>
              <a:ext uri="{FF2B5EF4-FFF2-40B4-BE49-F238E27FC236}">
                <a16:creationId xmlns:a16="http://schemas.microsoft.com/office/drawing/2014/main" id="{667C5579-AE3B-40C4-8C51-0EDBA63A0051}"/>
              </a:ext>
            </a:extLst>
          </p:cNvPr>
          <p:cNvSpPr>
            <a:spLocks noGrp="1"/>
          </p:cNvSpPr>
          <p:nvPr>
            <p:ph type="title"/>
          </p:nvPr>
        </p:nvSpPr>
        <p:spPr>
          <a:xfrm>
            <a:off x="182880" y="137160"/>
            <a:ext cx="7772400" cy="914400"/>
          </a:xfrm>
        </p:spPr>
        <p:txBody>
          <a:bodyPr vert="horz" lIns="91440" tIns="45720" rIns="91440" bIns="45720" rtlCol="0" anchor="ctr">
            <a:normAutofit/>
          </a:bodyPr>
          <a:lstStyle/>
          <a:p>
            <a:r>
              <a:rPr lang="en-US" sz="2400" b="1" i="1" dirty="0">
                <a:solidFill>
                  <a:schemeClr val="bg1"/>
                </a:solidFill>
              </a:rPr>
              <a:t>Standard Measurement Methods</a:t>
            </a:r>
          </a:p>
        </p:txBody>
      </p:sp>
    </p:spTree>
    <p:extLst>
      <p:ext uri="{BB962C8B-B14F-4D97-AF65-F5344CB8AC3E}">
        <p14:creationId xmlns:p14="http://schemas.microsoft.com/office/powerpoint/2010/main" val="660729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4C6E52-53AF-8A45-AD87-E90DAE1BA8E1}"/>
              </a:ext>
            </a:extLst>
          </p:cNvPr>
          <p:cNvSpPr/>
          <p:nvPr/>
        </p:nvSpPr>
        <p:spPr>
          <a:xfrm>
            <a:off x="7083562" y="1184287"/>
            <a:ext cx="2060436" cy="5687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Nobile"/>
            </a:endParaRPr>
          </a:p>
        </p:txBody>
      </p:sp>
      <p:pic>
        <p:nvPicPr>
          <p:cNvPr id="28" name="Picture 27">
            <a:extLst>
              <a:ext uri="{FF2B5EF4-FFF2-40B4-BE49-F238E27FC236}">
                <a16:creationId xmlns:a16="http://schemas.microsoft.com/office/drawing/2014/main" id="{33495563-0965-4BEC-BAC8-31FE73DC10F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401772" y="-3266"/>
            <a:ext cx="1742227" cy="1158971"/>
          </a:xfrm>
          <a:prstGeom prst="rect">
            <a:avLst/>
          </a:prstGeom>
          <a:noFill/>
        </p:spPr>
      </p:pic>
      <p:sp>
        <p:nvSpPr>
          <p:cNvPr id="5" name="Slide Number Placeholder 4">
            <a:extLst>
              <a:ext uri="{FF2B5EF4-FFF2-40B4-BE49-F238E27FC236}">
                <a16:creationId xmlns:a16="http://schemas.microsoft.com/office/drawing/2014/main" id="{50A3FD0F-64B5-4CF7-A235-734FCD156270}"/>
              </a:ext>
            </a:extLst>
          </p:cNvPr>
          <p:cNvSpPr>
            <a:spLocks noGrp="1"/>
          </p:cNvSpPr>
          <p:nvPr>
            <p:ph type="sldNum" sz="quarter" idx="12"/>
          </p:nvPr>
        </p:nvSpPr>
        <p:spPr>
          <a:xfrm>
            <a:off x="7975602" y="6156044"/>
            <a:ext cx="1148195" cy="365125"/>
          </a:xfrm>
        </p:spPr>
        <p:txBody>
          <a:bodyPr/>
          <a:lstStyle/>
          <a:p>
            <a:fld id="{0B95A63D-A7EA-4BFF-8797-956204A2C29C}" type="slidenum">
              <a:rPr lang="en-US" smtClean="0"/>
              <a:t>7</a:t>
            </a:fld>
            <a:endParaRPr lang="en-US"/>
          </a:p>
        </p:txBody>
      </p:sp>
      <p:sp>
        <p:nvSpPr>
          <p:cNvPr id="10" name="Title 1">
            <a:extLst>
              <a:ext uri="{FF2B5EF4-FFF2-40B4-BE49-F238E27FC236}">
                <a16:creationId xmlns:a16="http://schemas.microsoft.com/office/drawing/2014/main" id="{C66DAB25-1C71-46BE-8410-5A6F4A58B659}"/>
              </a:ext>
            </a:extLst>
          </p:cNvPr>
          <p:cNvSpPr txBox="1">
            <a:spLocks/>
          </p:cNvSpPr>
          <p:nvPr/>
        </p:nvSpPr>
        <p:spPr>
          <a:xfrm>
            <a:off x="199747" y="59384"/>
            <a:ext cx="7062187" cy="103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Nobile"/>
                <a:ea typeface="+mj-ea"/>
                <a:cs typeface="+mj-cs"/>
              </a:defRPr>
            </a:lvl1pPr>
          </a:lstStyle>
          <a:p>
            <a:endParaRPr lang="en-CA" sz="4000" dirty="0">
              <a:solidFill>
                <a:schemeClr val="tx1"/>
              </a:solidFill>
            </a:endParaRPr>
          </a:p>
        </p:txBody>
      </p:sp>
      <p:sp>
        <p:nvSpPr>
          <p:cNvPr id="8" name="Title 1">
            <a:extLst>
              <a:ext uri="{FF2B5EF4-FFF2-40B4-BE49-F238E27FC236}">
                <a16:creationId xmlns:a16="http://schemas.microsoft.com/office/drawing/2014/main" id="{667C5579-AE3B-40C4-8C51-0EDBA63A0051}"/>
              </a:ext>
            </a:extLst>
          </p:cNvPr>
          <p:cNvSpPr>
            <a:spLocks noGrp="1"/>
          </p:cNvSpPr>
          <p:nvPr>
            <p:ph type="title"/>
          </p:nvPr>
        </p:nvSpPr>
        <p:spPr>
          <a:xfrm>
            <a:off x="182880" y="137160"/>
            <a:ext cx="7772400" cy="914400"/>
          </a:xfrm>
        </p:spPr>
        <p:txBody>
          <a:bodyPr vert="horz" lIns="91440" tIns="45720" rIns="91440" bIns="45720" rtlCol="0" anchor="ctr">
            <a:normAutofit/>
          </a:bodyPr>
          <a:lstStyle/>
          <a:p>
            <a:r>
              <a:rPr lang="en-US" sz="2400" b="1" i="1" dirty="0">
                <a:solidFill>
                  <a:schemeClr val="bg1"/>
                </a:solidFill>
              </a:rPr>
              <a:t>Limitations for standard test methods</a:t>
            </a:r>
          </a:p>
        </p:txBody>
      </p:sp>
      <p:sp>
        <p:nvSpPr>
          <p:cNvPr id="11" name="Content Placeholder 2">
            <a:extLst>
              <a:ext uri="{FF2B5EF4-FFF2-40B4-BE49-F238E27FC236}">
                <a16:creationId xmlns:a16="http://schemas.microsoft.com/office/drawing/2014/main" id="{3F997EDD-58FB-429C-B7A8-86FEA7CD287D}"/>
              </a:ext>
            </a:extLst>
          </p:cNvPr>
          <p:cNvSpPr>
            <a:spLocks noGrp="1"/>
          </p:cNvSpPr>
          <p:nvPr>
            <p:ph idx="1"/>
          </p:nvPr>
        </p:nvSpPr>
        <p:spPr>
          <a:xfrm>
            <a:off x="274320" y="1371600"/>
            <a:ext cx="8595360" cy="5303520"/>
          </a:xfrm>
        </p:spPr>
        <p:txBody>
          <a:bodyPr anchor="ctr">
            <a:noAutofit/>
          </a:bodyPr>
          <a:lstStyle/>
          <a:p>
            <a:pPr>
              <a:lnSpc>
                <a:spcPct val="150000"/>
              </a:lnSpc>
            </a:pPr>
            <a:r>
              <a:rPr lang="en-US" sz="2000" dirty="0">
                <a:latin typeface="Calibri" panose="020F0502020204030204" pitchFamily="34" charset="0"/>
                <a:ea typeface="Calibri" panose="020F0502020204030204" pitchFamily="34" charset="0"/>
                <a:cs typeface="Calibri" panose="020F0502020204030204" pitchFamily="34" charset="0"/>
              </a:rPr>
              <a:t>Creating two or even one reverberation room or enclosure that meets the minimum standard requirements for diffused field and cut-off frequency is challenging and costly</a:t>
            </a:r>
          </a:p>
          <a:p>
            <a:pPr>
              <a:lnSpc>
                <a:spcPct val="150000"/>
              </a:lnSpc>
            </a:pPr>
            <a:endParaRPr lang="en-US" sz="2000" dirty="0">
              <a:latin typeface="Calibri" panose="020F0502020204030204" pitchFamily="34" charset="0"/>
              <a:ea typeface="Calibri" panose="020F0502020204030204" pitchFamily="34" charset="0"/>
              <a:cs typeface="Calibri" panose="020F0502020204030204" pitchFamily="34" charset="0"/>
            </a:endParaRPr>
          </a:p>
          <a:p>
            <a:pPr>
              <a:lnSpc>
                <a:spcPct val="150000"/>
              </a:lnSpc>
            </a:pPr>
            <a:r>
              <a:rPr lang="en-US" sz="2000" dirty="0">
                <a:latin typeface="Calibri" panose="020F0502020204030204" pitchFamily="34" charset="0"/>
                <a:ea typeface="Calibri" panose="020F0502020204030204" pitchFamily="34" charset="0"/>
                <a:cs typeface="Calibri" panose="020F0502020204030204" pitchFamily="34" charset="0"/>
              </a:rPr>
              <a:t>limited numbers of available standard laboratory facilities</a:t>
            </a:r>
          </a:p>
          <a:p>
            <a:pPr>
              <a:lnSpc>
                <a:spcPct val="150000"/>
              </a:lnSpc>
            </a:pPr>
            <a:endParaRPr lang="en-US" sz="2000" dirty="0">
              <a:latin typeface="Calibri" panose="020F0502020204030204" pitchFamily="34" charset="0"/>
              <a:ea typeface="Calibri" panose="020F0502020204030204" pitchFamily="34" charset="0"/>
              <a:cs typeface="Calibri" panose="020F0502020204030204" pitchFamily="34" charset="0"/>
            </a:endParaRPr>
          </a:p>
          <a:p>
            <a:pPr>
              <a:lnSpc>
                <a:spcPct val="150000"/>
              </a:lnSpc>
            </a:pPr>
            <a:r>
              <a:rPr lang="en-US" sz="2000" dirty="0">
                <a:latin typeface="Calibri" panose="020F0502020204030204" pitchFamily="34" charset="0"/>
                <a:ea typeface="Calibri" panose="020F0502020204030204" pitchFamily="34" charset="0"/>
                <a:cs typeface="Calibri" panose="020F0502020204030204" pitchFamily="34" charset="0"/>
              </a:rPr>
              <a:t>Project funding and time limitations</a:t>
            </a:r>
          </a:p>
          <a:p>
            <a:pPr>
              <a:lnSpc>
                <a:spcPct val="150000"/>
              </a:lnSpc>
            </a:pPr>
            <a:endParaRPr lang="en-US" sz="2000" dirty="0">
              <a:latin typeface="Calibri" panose="020F0502020204030204" pitchFamily="34" charset="0"/>
              <a:ea typeface="Calibri" panose="020F0502020204030204" pitchFamily="34" charset="0"/>
              <a:cs typeface="Calibri" panose="020F0502020204030204" pitchFamily="34" charset="0"/>
            </a:endParaRPr>
          </a:p>
          <a:p>
            <a:pPr>
              <a:lnSpc>
                <a:spcPct val="150000"/>
              </a:lnSpc>
            </a:pPr>
            <a:r>
              <a:rPr lang="en-US" sz="2000" dirty="0">
                <a:latin typeface="Calibri" panose="020F0502020204030204" pitchFamily="34" charset="0"/>
                <a:ea typeface="Calibri" panose="020F0502020204030204" pitchFamily="34" charset="0"/>
                <a:cs typeface="Calibri" panose="020F0502020204030204" pitchFamily="34" charset="0"/>
              </a:rPr>
              <a:t>Too many combinations of assemblies at the early stage of research.</a:t>
            </a:r>
            <a:endParaRPr lang="en-CA"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82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4C6E52-53AF-8A45-AD87-E90DAE1BA8E1}"/>
              </a:ext>
            </a:extLst>
          </p:cNvPr>
          <p:cNvSpPr/>
          <p:nvPr/>
        </p:nvSpPr>
        <p:spPr>
          <a:xfrm>
            <a:off x="7063361" y="1172967"/>
            <a:ext cx="2060436" cy="5687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Nobile"/>
            </a:endParaRPr>
          </a:p>
        </p:txBody>
      </p:sp>
      <p:pic>
        <p:nvPicPr>
          <p:cNvPr id="28" name="Picture 27">
            <a:extLst>
              <a:ext uri="{FF2B5EF4-FFF2-40B4-BE49-F238E27FC236}">
                <a16:creationId xmlns:a16="http://schemas.microsoft.com/office/drawing/2014/main" id="{33495563-0965-4BEC-BAC8-31FE73DC10F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401772" y="-3266"/>
            <a:ext cx="1742227" cy="1158971"/>
          </a:xfrm>
          <a:prstGeom prst="rect">
            <a:avLst/>
          </a:prstGeom>
          <a:noFill/>
        </p:spPr>
      </p:pic>
      <p:sp>
        <p:nvSpPr>
          <p:cNvPr id="5" name="Slide Number Placeholder 4">
            <a:extLst>
              <a:ext uri="{FF2B5EF4-FFF2-40B4-BE49-F238E27FC236}">
                <a16:creationId xmlns:a16="http://schemas.microsoft.com/office/drawing/2014/main" id="{50A3FD0F-64B5-4CF7-A235-734FCD156270}"/>
              </a:ext>
            </a:extLst>
          </p:cNvPr>
          <p:cNvSpPr>
            <a:spLocks noGrp="1"/>
          </p:cNvSpPr>
          <p:nvPr>
            <p:ph type="sldNum" sz="quarter" idx="12"/>
          </p:nvPr>
        </p:nvSpPr>
        <p:spPr>
          <a:xfrm>
            <a:off x="7975602" y="6156044"/>
            <a:ext cx="1148195" cy="365125"/>
          </a:xfrm>
        </p:spPr>
        <p:txBody>
          <a:bodyPr/>
          <a:lstStyle/>
          <a:p>
            <a:fld id="{0B95A63D-A7EA-4BFF-8797-956204A2C29C}" type="slidenum">
              <a:rPr lang="en-US" smtClean="0"/>
              <a:t>8</a:t>
            </a:fld>
            <a:endParaRPr lang="en-US"/>
          </a:p>
        </p:txBody>
      </p:sp>
      <p:sp>
        <p:nvSpPr>
          <p:cNvPr id="10" name="Title 1">
            <a:extLst>
              <a:ext uri="{FF2B5EF4-FFF2-40B4-BE49-F238E27FC236}">
                <a16:creationId xmlns:a16="http://schemas.microsoft.com/office/drawing/2014/main" id="{C66DAB25-1C71-46BE-8410-5A6F4A58B659}"/>
              </a:ext>
            </a:extLst>
          </p:cNvPr>
          <p:cNvSpPr txBox="1">
            <a:spLocks/>
          </p:cNvSpPr>
          <p:nvPr/>
        </p:nvSpPr>
        <p:spPr>
          <a:xfrm>
            <a:off x="199747" y="59384"/>
            <a:ext cx="7062187" cy="103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Nobile"/>
                <a:ea typeface="+mj-ea"/>
                <a:cs typeface="+mj-cs"/>
              </a:defRPr>
            </a:lvl1pPr>
          </a:lstStyle>
          <a:p>
            <a:endParaRPr lang="en-CA" sz="4000" dirty="0">
              <a:solidFill>
                <a:schemeClr val="tx1"/>
              </a:solidFill>
            </a:endParaRPr>
          </a:p>
        </p:txBody>
      </p:sp>
      <p:sp>
        <p:nvSpPr>
          <p:cNvPr id="8" name="Title 1">
            <a:extLst>
              <a:ext uri="{FF2B5EF4-FFF2-40B4-BE49-F238E27FC236}">
                <a16:creationId xmlns:a16="http://schemas.microsoft.com/office/drawing/2014/main" id="{667C5579-AE3B-40C4-8C51-0EDBA63A0051}"/>
              </a:ext>
            </a:extLst>
          </p:cNvPr>
          <p:cNvSpPr>
            <a:spLocks noGrp="1"/>
          </p:cNvSpPr>
          <p:nvPr>
            <p:ph type="title"/>
          </p:nvPr>
        </p:nvSpPr>
        <p:spPr>
          <a:xfrm>
            <a:off x="182880" y="137160"/>
            <a:ext cx="7772400" cy="914400"/>
          </a:xfrm>
        </p:spPr>
        <p:txBody>
          <a:bodyPr vert="horz" lIns="91440" tIns="45720" rIns="91440" bIns="45720" rtlCol="0" anchor="ctr">
            <a:normAutofit/>
          </a:bodyPr>
          <a:lstStyle/>
          <a:p>
            <a:r>
              <a:rPr lang="en-US" sz="2400" b="1" i="1" dirty="0">
                <a:solidFill>
                  <a:schemeClr val="bg1"/>
                </a:solidFill>
              </a:rPr>
              <a:t>BCIT Hybrid Test Method Benefits </a:t>
            </a:r>
          </a:p>
        </p:txBody>
      </p:sp>
      <p:sp>
        <p:nvSpPr>
          <p:cNvPr id="3" name="Content Placeholder 2">
            <a:extLst>
              <a:ext uri="{FF2B5EF4-FFF2-40B4-BE49-F238E27FC236}">
                <a16:creationId xmlns:a16="http://schemas.microsoft.com/office/drawing/2014/main" id="{96B54990-3D51-4197-AD50-888A87265B1C}"/>
              </a:ext>
            </a:extLst>
          </p:cNvPr>
          <p:cNvSpPr>
            <a:spLocks noGrp="1"/>
          </p:cNvSpPr>
          <p:nvPr>
            <p:ph idx="1"/>
          </p:nvPr>
        </p:nvSpPr>
        <p:spPr>
          <a:xfrm>
            <a:off x="274320" y="1371600"/>
            <a:ext cx="8595360" cy="2122740"/>
          </a:xfrm>
        </p:spPr>
        <p:txBody>
          <a:bodyPr>
            <a:noAutofit/>
          </a:bodyPr>
          <a:lstStyle/>
          <a:p>
            <a:pPr>
              <a:lnSpc>
                <a:spcPct val="150000"/>
              </a:lnSpc>
            </a:pPr>
            <a:r>
              <a:rPr lang="en-US" sz="2000" dirty="0">
                <a:latin typeface="Calibri" panose="020F0502020204030204" pitchFamily="34" charset="0"/>
                <a:ea typeface="Calibri" panose="020F0502020204030204" pitchFamily="34" charset="0"/>
                <a:cs typeface="Calibri" panose="020F0502020204030204" pitchFamily="34" charset="0"/>
              </a:rPr>
              <a:t>Eliminates the requirements for diffused field and sound absorption measurement on the receiving side by using the Intensity measurement method according to ISO 15186-2.</a:t>
            </a:r>
          </a:p>
          <a:p>
            <a:pPr>
              <a:lnSpc>
                <a:spcPct val="150000"/>
              </a:lnSpc>
            </a:pPr>
            <a:endParaRPr lang="en-US" sz="2000" dirty="0">
              <a:latin typeface="Calibri" panose="020F0502020204030204" pitchFamily="34" charset="0"/>
              <a:ea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26828A49-C3CC-496C-8F41-A4B06AC3A59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186054" y="3751371"/>
            <a:ext cx="3463349" cy="248327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 name="Content Placeholder 2">
            <a:extLst>
              <a:ext uri="{FF2B5EF4-FFF2-40B4-BE49-F238E27FC236}">
                <a16:creationId xmlns:a16="http://schemas.microsoft.com/office/drawing/2014/main" id="{96B54990-3D51-4197-AD50-888A87265B1C}"/>
              </a:ext>
            </a:extLst>
          </p:cNvPr>
          <p:cNvSpPr txBox="1">
            <a:spLocks/>
          </p:cNvSpPr>
          <p:nvPr/>
        </p:nvSpPr>
        <p:spPr>
          <a:xfrm>
            <a:off x="274320" y="3431688"/>
            <a:ext cx="4535216" cy="3243431"/>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Nobile"/>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Nobile"/>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Nobile"/>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Nobile"/>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Nobile"/>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a:lnSpc>
                <a:spcPct val="150000"/>
              </a:lnSpc>
            </a:pPr>
            <a:r>
              <a:rPr lang="en-US" sz="2000" dirty="0">
                <a:latin typeface="Calibri" panose="020F0502020204030204" pitchFamily="34" charset="0"/>
                <a:ea typeface="Calibri" panose="020F0502020204030204" pitchFamily="34" charset="0"/>
                <a:cs typeface="Calibri" panose="020F0502020204030204" pitchFamily="34" charset="0"/>
              </a:rPr>
              <a:t>Eliminate the requirements for diffused fields at the source side by using the ASTM E966 method (Speaker in different angles of incidents, and averaging the results)</a:t>
            </a:r>
          </a:p>
          <a:p>
            <a:pPr>
              <a:lnSpc>
                <a:spcPct val="150000"/>
              </a:lnSpc>
            </a:pP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49561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4C6E52-53AF-8A45-AD87-E90DAE1BA8E1}"/>
              </a:ext>
            </a:extLst>
          </p:cNvPr>
          <p:cNvSpPr/>
          <p:nvPr/>
        </p:nvSpPr>
        <p:spPr>
          <a:xfrm>
            <a:off x="7083562" y="1184287"/>
            <a:ext cx="2060436" cy="5687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Nobile"/>
            </a:endParaRPr>
          </a:p>
        </p:txBody>
      </p:sp>
      <p:pic>
        <p:nvPicPr>
          <p:cNvPr id="28" name="Picture 27">
            <a:extLst>
              <a:ext uri="{FF2B5EF4-FFF2-40B4-BE49-F238E27FC236}">
                <a16:creationId xmlns:a16="http://schemas.microsoft.com/office/drawing/2014/main" id="{33495563-0965-4BEC-BAC8-31FE73DC10F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401772" y="-3266"/>
            <a:ext cx="1742227" cy="1158971"/>
          </a:xfrm>
          <a:prstGeom prst="rect">
            <a:avLst/>
          </a:prstGeom>
          <a:noFill/>
        </p:spPr>
      </p:pic>
      <p:sp>
        <p:nvSpPr>
          <p:cNvPr id="5" name="Slide Number Placeholder 4">
            <a:extLst>
              <a:ext uri="{FF2B5EF4-FFF2-40B4-BE49-F238E27FC236}">
                <a16:creationId xmlns:a16="http://schemas.microsoft.com/office/drawing/2014/main" id="{50A3FD0F-64B5-4CF7-A235-734FCD156270}"/>
              </a:ext>
            </a:extLst>
          </p:cNvPr>
          <p:cNvSpPr>
            <a:spLocks noGrp="1"/>
          </p:cNvSpPr>
          <p:nvPr>
            <p:ph type="sldNum" sz="quarter" idx="12"/>
          </p:nvPr>
        </p:nvSpPr>
        <p:spPr>
          <a:xfrm>
            <a:off x="7975602" y="6156044"/>
            <a:ext cx="1148195" cy="365125"/>
          </a:xfrm>
        </p:spPr>
        <p:txBody>
          <a:bodyPr/>
          <a:lstStyle/>
          <a:p>
            <a:fld id="{0B95A63D-A7EA-4BFF-8797-956204A2C29C}" type="slidenum">
              <a:rPr lang="en-US" smtClean="0"/>
              <a:t>9</a:t>
            </a:fld>
            <a:endParaRPr lang="en-US"/>
          </a:p>
        </p:txBody>
      </p:sp>
      <p:sp>
        <p:nvSpPr>
          <p:cNvPr id="10" name="Title 1">
            <a:extLst>
              <a:ext uri="{FF2B5EF4-FFF2-40B4-BE49-F238E27FC236}">
                <a16:creationId xmlns:a16="http://schemas.microsoft.com/office/drawing/2014/main" id="{C66DAB25-1C71-46BE-8410-5A6F4A58B659}"/>
              </a:ext>
            </a:extLst>
          </p:cNvPr>
          <p:cNvSpPr txBox="1">
            <a:spLocks/>
          </p:cNvSpPr>
          <p:nvPr/>
        </p:nvSpPr>
        <p:spPr>
          <a:xfrm>
            <a:off x="199747" y="59384"/>
            <a:ext cx="7062187" cy="103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Nobile"/>
                <a:ea typeface="+mj-ea"/>
                <a:cs typeface="+mj-cs"/>
              </a:defRPr>
            </a:lvl1pPr>
          </a:lstStyle>
          <a:p>
            <a:endParaRPr lang="en-CA" sz="4000" dirty="0">
              <a:solidFill>
                <a:schemeClr val="tx1"/>
              </a:solidFill>
            </a:endParaRPr>
          </a:p>
        </p:txBody>
      </p:sp>
      <p:sp>
        <p:nvSpPr>
          <p:cNvPr id="8" name="Title 1">
            <a:extLst>
              <a:ext uri="{FF2B5EF4-FFF2-40B4-BE49-F238E27FC236}">
                <a16:creationId xmlns:a16="http://schemas.microsoft.com/office/drawing/2014/main" id="{667C5579-AE3B-40C4-8C51-0EDBA63A0051}"/>
              </a:ext>
            </a:extLst>
          </p:cNvPr>
          <p:cNvSpPr>
            <a:spLocks noGrp="1"/>
          </p:cNvSpPr>
          <p:nvPr>
            <p:ph type="title"/>
          </p:nvPr>
        </p:nvSpPr>
        <p:spPr>
          <a:xfrm>
            <a:off x="182880" y="137160"/>
            <a:ext cx="7772400" cy="914400"/>
          </a:xfrm>
        </p:spPr>
        <p:txBody>
          <a:bodyPr vert="horz" lIns="91440" tIns="45720" rIns="91440" bIns="45720" rtlCol="0" anchor="ctr">
            <a:normAutofit/>
          </a:bodyPr>
          <a:lstStyle/>
          <a:p>
            <a:r>
              <a:rPr lang="en-US" sz="2400" b="1" i="1" dirty="0">
                <a:solidFill>
                  <a:schemeClr val="bg1"/>
                </a:solidFill>
              </a:rPr>
              <a:t>BCIT Hybrid Test Method</a:t>
            </a:r>
            <a:br>
              <a:rPr lang="en-US" sz="2400" b="1" i="1" dirty="0">
                <a:solidFill>
                  <a:schemeClr val="bg1"/>
                </a:solidFill>
              </a:rPr>
            </a:br>
            <a:r>
              <a:rPr lang="en-US" sz="2400" b="1" i="1" dirty="0">
                <a:solidFill>
                  <a:schemeClr val="bg1"/>
                </a:solidFill>
              </a:rPr>
              <a:t>Measurement </a:t>
            </a:r>
          </a:p>
        </p:txBody>
      </p:sp>
      <p:pic>
        <p:nvPicPr>
          <p:cNvPr id="11" name="Content Placeholder 3">
            <a:extLst>
              <a:ext uri="{FF2B5EF4-FFF2-40B4-BE49-F238E27FC236}">
                <a16:creationId xmlns:a16="http://schemas.microsoft.com/office/drawing/2014/main" id="{2F270CFB-8950-4603-89A4-2820532F8D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0" y="1821965"/>
            <a:ext cx="2743200"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FEE0C2BC-5DDA-445F-8822-E66FEE5DEDC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0047" y="1821964"/>
            <a:ext cx="2743200" cy="20587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a:extLst>
              <a:ext uri="{FF2B5EF4-FFF2-40B4-BE49-F238E27FC236}">
                <a16:creationId xmlns:a16="http://schemas.microsoft.com/office/drawing/2014/main" id="{EC94AA6F-608C-4DF7-8D8A-41D9E61BD611}"/>
              </a:ext>
            </a:extLst>
          </p:cNvPr>
          <p:cNvPicPr>
            <a:picLocks/>
          </p:cNvPicPr>
          <p:nvPr/>
        </p:nvPicPr>
        <p:blipFill>
          <a:blip r:embed="rId6"/>
          <a:stretch>
            <a:fillRect/>
          </a:stretch>
        </p:blipFill>
        <p:spPr>
          <a:xfrm>
            <a:off x="230753" y="1821965"/>
            <a:ext cx="2743200"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90ECED77-019D-4D81-9B27-B5AE73A11673}"/>
              </a:ext>
            </a:extLst>
          </p:cNvPr>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685223" y="4102652"/>
            <a:ext cx="2743200"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B1370C38-2E59-456B-9D29-A6469F2828B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15576" y="4102652"/>
            <a:ext cx="2743200"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252324"/>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Frame</Template>
  <TotalTime>14506</TotalTime>
  <Words>2408</Words>
  <Application>Microsoft Office PowerPoint</Application>
  <PresentationFormat>On-screen Show (4:3)</PresentationFormat>
  <Paragraphs>282</Paragraphs>
  <Slides>24</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Cambria</vt:lpstr>
      <vt:lpstr>Cambria Math</vt:lpstr>
      <vt:lpstr>Corbel</vt:lpstr>
      <vt:lpstr>Nobile</vt:lpstr>
      <vt:lpstr>Wingdings 2</vt:lpstr>
      <vt:lpstr>Frame</vt:lpstr>
      <vt:lpstr>Introducing the BCIT Hybrid Test Method for Assessing Sound Insulation by Windows </vt:lpstr>
      <vt:lpstr>Noise</vt:lpstr>
      <vt:lpstr>PowerPoint Presentation</vt:lpstr>
      <vt:lpstr>Transmission Loss (TL) – Sound reduction index (R)</vt:lpstr>
      <vt:lpstr>Transmission Loss (TL) – Sound reduction index (R)</vt:lpstr>
      <vt:lpstr>Standard Measurement Methods</vt:lpstr>
      <vt:lpstr>Limitations for standard test methods</vt:lpstr>
      <vt:lpstr>BCIT Hybrid Test Method Benefits </vt:lpstr>
      <vt:lpstr>BCIT Hybrid Test Method Measurement </vt:lpstr>
      <vt:lpstr>Overview of the BCIT Hybrid test Method procedure and instrumentation:</vt:lpstr>
      <vt:lpstr>Source side Measurements</vt:lpstr>
      <vt:lpstr>Source side Measurements</vt:lpstr>
      <vt:lpstr>Source side Measurements</vt:lpstr>
      <vt:lpstr>Source side Measurements</vt:lpstr>
      <vt:lpstr>Receiving Side measurements</vt:lpstr>
      <vt:lpstr>PowerPoint Presentation</vt:lpstr>
      <vt:lpstr>Sound Transmission Loss</vt:lpstr>
      <vt:lpstr>Results</vt:lpstr>
      <vt:lpstr>Critical Frequency and Mass Air Mass Resonance Frequency</vt:lpstr>
      <vt:lpstr>Results: Mass Law-Glass Thickness</vt:lpstr>
      <vt:lpstr>Results: Effect of laminated glass</vt:lpstr>
      <vt:lpstr>Results: Repeatability</vt:lpstr>
      <vt:lpstr>Conclusion</vt:lpstr>
      <vt:lpstr>PowerPoint Presentation</vt:lpstr>
    </vt:vector>
  </TitlesOfParts>
  <Company>BCIT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Proposal Title</dc:title>
  <dc:creator>Rodrigo Mora</dc:creator>
  <cp:lastModifiedBy>NS</cp:lastModifiedBy>
  <cp:revision>385</cp:revision>
  <cp:lastPrinted>2020-12-17T06:52:24Z</cp:lastPrinted>
  <dcterms:created xsi:type="dcterms:W3CDTF">2014-09-18T00:51:41Z</dcterms:created>
  <dcterms:modified xsi:type="dcterms:W3CDTF">2024-11-15T06:38:54Z</dcterms:modified>
</cp:coreProperties>
</file>