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1"/>
  </p:sldMasterIdLst>
  <p:notesMasterIdLst>
    <p:notesMasterId r:id="rId49"/>
  </p:notesMasterIdLst>
  <p:handoutMasterIdLst>
    <p:handoutMasterId r:id="rId50"/>
  </p:handoutMasterIdLst>
  <p:sldIdLst>
    <p:sldId id="784" r:id="rId2"/>
    <p:sldId id="1081" r:id="rId3"/>
    <p:sldId id="925" r:id="rId4"/>
    <p:sldId id="270" r:id="rId5"/>
    <p:sldId id="960" r:id="rId6"/>
    <p:sldId id="1042" r:id="rId7"/>
    <p:sldId id="965" r:id="rId8"/>
    <p:sldId id="1039" r:id="rId9"/>
    <p:sldId id="970" r:id="rId10"/>
    <p:sldId id="1038" r:id="rId11"/>
    <p:sldId id="1037" r:id="rId12"/>
    <p:sldId id="888" r:id="rId13"/>
    <p:sldId id="1040" r:id="rId14"/>
    <p:sldId id="1043" r:id="rId15"/>
    <p:sldId id="1098" r:id="rId16"/>
    <p:sldId id="1099" r:id="rId17"/>
    <p:sldId id="1050" r:id="rId18"/>
    <p:sldId id="1097" r:id="rId19"/>
    <p:sldId id="1047" r:id="rId20"/>
    <p:sldId id="1048" r:id="rId21"/>
    <p:sldId id="1049" r:id="rId22"/>
    <p:sldId id="1051" r:id="rId23"/>
    <p:sldId id="1054" r:id="rId24"/>
    <p:sldId id="1056" r:id="rId25"/>
    <p:sldId id="1057" r:id="rId26"/>
    <p:sldId id="1058" r:id="rId27"/>
    <p:sldId id="999" r:id="rId28"/>
    <p:sldId id="1055" r:id="rId29"/>
    <p:sldId id="1082" r:id="rId30"/>
    <p:sldId id="1084" r:id="rId31"/>
    <p:sldId id="1053" r:id="rId32"/>
    <p:sldId id="1083" r:id="rId33"/>
    <p:sldId id="1085" r:id="rId34"/>
    <p:sldId id="1086" r:id="rId35"/>
    <p:sldId id="1087" r:id="rId36"/>
    <p:sldId id="1090" r:id="rId37"/>
    <p:sldId id="1088" r:id="rId38"/>
    <p:sldId id="1092" r:id="rId39"/>
    <p:sldId id="1100" r:id="rId40"/>
    <p:sldId id="1089" r:id="rId41"/>
    <p:sldId id="1095" r:id="rId42"/>
    <p:sldId id="1094" r:id="rId43"/>
    <p:sldId id="1019" r:id="rId44"/>
    <p:sldId id="1046" r:id="rId45"/>
    <p:sldId id="1045" r:id="rId46"/>
    <p:sldId id="1044" r:id="rId47"/>
    <p:sldId id="73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AD68AC-3659-AAC0-BEB8-16D49E05DA88}" name="Laurence Matzek" initials="LM" userId="S::laurence@rcabc.org::c96b618b-3bbc-4327-b57a-adfa8bd419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 Wells" initials="DW" lastIdx="2" clrIdx="0">
    <p:extLst>
      <p:ext uri="{19B8F6BF-5375-455C-9EA6-DF929625EA0E}">
        <p15:presenceInfo xmlns:p15="http://schemas.microsoft.com/office/powerpoint/2012/main" userId="S::dwells@rcabc.org::25ecafdf-b571-4f5f-a128-943aed06fe8d" providerId="AD"/>
      </p:ext>
    </p:extLst>
  </p:cmAuthor>
  <p:cmAuthor id="2" name="James Klassen" initials="JK" lastIdx="13" clrIdx="1">
    <p:extLst>
      <p:ext uri="{19B8F6BF-5375-455C-9EA6-DF929625EA0E}">
        <p15:presenceInfo xmlns:p15="http://schemas.microsoft.com/office/powerpoint/2012/main" userId="S::JKlassen@rcabc.org::dba43f20-0446-4553-84eb-62d681ed61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011"/>
    <a:srgbClr val="D4B0B5"/>
    <a:srgbClr val="D9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9" autoAdjust="0"/>
    <p:restoredTop sz="94073" autoAdjust="0"/>
  </p:normalViewPr>
  <p:slideViewPr>
    <p:cSldViewPr snapToGrid="0" showGuides="1">
      <p:cViewPr varScale="1">
        <p:scale>
          <a:sx n="101" d="100"/>
          <a:sy n="101" d="100"/>
        </p:scale>
        <p:origin x="70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9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49"/>
    </p:cViewPr>
  </p:sorterViewPr>
  <p:notesViewPr>
    <p:cSldViewPr snapToGrid="0">
      <p:cViewPr varScale="1">
        <p:scale>
          <a:sx n="69" d="100"/>
          <a:sy n="69" d="100"/>
        </p:scale>
        <p:origin x="284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A1565D-D643-4EF6-9404-C5B46499B0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8BF63-8E16-4534-8130-1BC4AEA8F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CC09-9BB9-4F9D-A6A5-9969C067076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79618-962E-4534-9D84-D84CD03A17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405E4-4FDE-402F-BB2A-C137E48A1B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62597-2229-4383-96C5-6CA9CB46D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3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080E7-AAAC-0C4A-AFF2-FB476686C02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0118B-714E-3445-AFD9-879ED43C7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0118B-714E-3445-AFD9-879ED43C73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23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E0F7F-EC3E-EDB7-8107-0D5808F72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70656-E369-613A-8092-46739FECF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AD822-A0E4-2F99-520A-57B737D82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0EA04-AA8B-013C-703C-BF19F9DB3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00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3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1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0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5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60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5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384AE-FE50-7A7A-EDB6-8AEC41F2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ED937-8322-8CE4-6790-3BE74D8C9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CD20D-A75B-1407-7140-EF6066305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E2B2C-9C8F-51E6-2C4C-681263D1F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0118B-714E-3445-AFD9-879ED43C73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3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5215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401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178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4BA8-51C6-0244-9B8C-E7048D5E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916679"/>
            <a:ext cx="10515600" cy="1280160"/>
          </a:xfrm>
        </p:spPr>
        <p:txBody>
          <a:bodyPr anchor="b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70E15-9E7C-654B-B189-2BF22F4C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5196841"/>
            <a:ext cx="10515600" cy="58652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47FBC61-3956-174F-867D-0CE2FC3224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123944"/>
          </a:xfrm>
          <a:custGeom>
            <a:avLst/>
            <a:gdLst>
              <a:gd name="connsiteX0" fmla="*/ 0 w 9144000"/>
              <a:gd name="connsiteY0" fmla="*/ 0 h 4123944"/>
              <a:gd name="connsiteX1" fmla="*/ 9144000 w 9144000"/>
              <a:gd name="connsiteY1" fmla="*/ 0 h 4123944"/>
              <a:gd name="connsiteX2" fmla="*/ 9144000 w 9144000"/>
              <a:gd name="connsiteY2" fmla="*/ 3886200 h 4123944"/>
              <a:gd name="connsiteX3" fmla="*/ 914400 w 9144000"/>
              <a:gd name="connsiteY3" fmla="*/ 3886200 h 4123944"/>
              <a:gd name="connsiteX4" fmla="*/ 777240 w 9144000"/>
              <a:gd name="connsiteY4" fmla="*/ 4123944 h 4123944"/>
              <a:gd name="connsiteX5" fmla="*/ 640080 w 9144000"/>
              <a:gd name="connsiteY5" fmla="*/ 3886200 h 4123944"/>
              <a:gd name="connsiteX6" fmla="*/ 0 w 9144000"/>
              <a:gd name="connsiteY6" fmla="*/ 3886200 h 41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123944">
                <a:moveTo>
                  <a:pt x="0" y="0"/>
                </a:moveTo>
                <a:lnTo>
                  <a:pt x="9144000" y="0"/>
                </a:lnTo>
                <a:lnTo>
                  <a:pt x="9144000" y="3886200"/>
                </a:lnTo>
                <a:lnTo>
                  <a:pt x="914400" y="3886200"/>
                </a:lnTo>
                <a:lnTo>
                  <a:pt x="777240" y="4123944"/>
                </a:lnTo>
                <a:lnTo>
                  <a:pt x="640080" y="3886200"/>
                </a:lnTo>
                <a:lnTo>
                  <a:pt x="0" y="3886200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3B1E4-826F-49ED-93BC-71732CBF78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693530"/>
            <a:ext cx="2985734" cy="7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5C61-A33E-EC49-8FA1-2DAEE2BA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7"/>
            <a:ext cx="7315200" cy="1325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8CA69-B468-9D49-B639-0F4B62060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5D6C1-61E6-E64E-B4DF-40F53F1C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421721-7658-B747-8662-53D85956DD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3880273" cy="6858000"/>
          </a:xfrm>
          <a:custGeom>
            <a:avLst/>
            <a:gdLst>
              <a:gd name="connsiteX0" fmla="*/ 0 w 2910205"/>
              <a:gd name="connsiteY0" fmla="*/ 0 h 6858000"/>
              <a:gd name="connsiteX1" fmla="*/ 2686050 w 2910205"/>
              <a:gd name="connsiteY1" fmla="*/ 0 h 6858000"/>
              <a:gd name="connsiteX2" fmla="*/ 2686050 w 2910205"/>
              <a:gd name="connsiteY2" fmla="*/ 914298 h 6858000"/>
              <a:gd name="connsiteX3" fmla="*/ 2910205 w 2910205"/>
              <a:gd name="connsiteY3" fmla="*/ 1043715 h 6858000"/>
              <a:gd name="connsiteX4" fmla="*/ 2686050 w 2910205"/>
              <a:gd name="connsiteY4" fmla="*/ 1170718 h 6858000"/>
              <a:gd name="connsiteX5" fmla="*/ 2686050 w 2910205"/>
              <a:gd name="connsiteY5" fmla="*/ 6858000 h 6858000"/>
              <a:gd name="connsiteX6" fmla="*/ 0 w 291020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0205" h="6858000">
                <a:moveTo>
                  <a:pt x="0" y="0"/>
                </a:moveTo>
                <a:lnTo>
                  <a:pt x="2686050" y="0"/>
                </a:lnTo>
                <a:lnTo>
                  <a:pt x="2686050" y="914298"/>
                </a:lnTo>
                <a:lnTo>
                  <a:pt x="2910205" y="1043715"/>
                </a:lnTo>
                <a:lnTo>
                  <a:pt x="2686050" y="1170718"/>
                </a:lnTo>
                <a:lnTo>
                  <a:pt x="2686050" y="6858000"/>
                </a:lnTo>
                <a:lnTo>
                  <a:pt x="0" y="6858000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E70936-CDC4-49A3-9226-3DCF5546A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99" y="364520"/>
            <a:ext cx="2091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4A47662-79AE-4147-980C-DB61C0C2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80699F-90D2-2044-B251-5A04A4535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9089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486509-60BD-7548-8B10-902B6B6F1D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792664"/>
            <a:ext cx="12192000" cy="2065337"/>
          </a:xfrm>
          <a:custGeom>
            <a:avLst/>
            <a:gdLst>
              <a:gd name="connsiteX0" fmla="*/ 768096 w 9144000"/>
              <a:gd name="connsiteY0" fmla="*/ 0 h 2065337"/>
              <a:gd name="connsiteX1" fmla="*/ 905256 w 9144000"/>
              <a:gd name="connsiteY1" fmla="*/ 236537 h 2065337"/>
              <a:gd name="connsiteX2" fmla="*/ 9144000 w 9144000"/>
              <a:gd name="connsiteY2" fmla="*/ 236537 h 2065337"/>
              <a:gd name="connsiteX3" fmla="*/ 9144000 w 9144000"/>
              <a:gd name="connsiteY3" fmla="*/ 2065337 h 2065337"/>
              <a:gd name="connsiteX4" fmla="*/ 0 w 9144000"/>
              <a:gd name="connsiteY4" fmla="*/ 2065337 h 2065337"/>
              <a:gd name="connsiteX5" fmla="*/ 0 w 9144000"/>
              <a:gd name="connsiteY5" fmla="*/ 236537 h 2065337"/>
              <a:gd name="connsiteX6" fmla="*/ 630936 w 9144000"/>
              <a:gd name="connsiteY6" fmla="*/ 236537 h 206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065337">
                <a:moveTo>
                  <a:pt x="768096" y="0"/>
                </a:moveTo>
                <a:lnTo>
                  <a:pt x="905256" y="236537"/>
                </a:lnTo>
                <a:lnTo>
                  <a:pt x="9144000" y="236537"/>
                </a:lnTo>
                <a:lnTo>
                  <a:pt x="9144000" y="2065337"/>
                </a:lnTo>
                <a:lnTo>
                  <a:pt x="0" y="2065337"/>
                </a:lnTo>
                <a:lnTo>
                  <a:pt x="0" y="236537"/>
                </a:lnTo>
                <a:lnTo>
                  <a:pt x="630936" y="236537"/>
                </a:lnTo>
                <a:close/>
              </a:path>
            </a:pathLst>
          </a:custGeom>
          <a:pattFill prst="ltUpDiag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830D-71C7-4F8A-93DF-47F59E5B5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99" y="365127"/>
            <a:ext cx="2091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907959B-A50F-414B-B172-3FE8C8E9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62319E-BBED-244D-A7A3-CC9F804780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A1DBAAE-2769-A64A-830C-B4D433148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CE970661-D887-D741-AE32-E9AED6DD223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853440" y="0"/>
            <a:ext cx="365760" cy="23648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E0C08-C0A1-44C1-AE66-A8AFE70724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99" y="365125"/>
            <a:ext cx="2091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1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52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riangle 7">
            <a:extLst>
              <a:ext uri="{FF2B5EF4-FFF2-40B4-BE49-F238E27FC236}">
                <a16:creationId xmlns:a16="http://schemas.microsoft.com/office/drawing/2014/main" id="{46E6B9ED-B30A-4051-B195-B713E16C7D5B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0495" y="870254"/>
            <a:ext cx="274320" cy="3153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363AA-56FE-4D66-81F2-9F82246A2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99" y="345239"/>
            <a:ext cx="2091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9435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6094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437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riangle 14">
            <a:extLst>
              <a:ext uri="{FF2B5EF4-FFF2-40B4-BE49-F238E27FC236}">
                <a16:creationId xmlns:a16="http://schemas.microsoft.com/office/drawing/2014/main" id="{5434DC5E-57EF-4F92-846D-BA8E697214BE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853440" y="0"/>
            <a:ext cx="365760" cy="236483"/>
          </a:xfrm>
          <a:prstGeom prst="triangle">
            <a:avLst/>
          </a:prstGeom>
          <a:solidFill>
            <a:srgbClr val="B1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6AE078-7A88-443D-9F29-32A23084C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99" y="365125"/>
            <a:ext cx="20910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978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41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5641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saw&#10;&#10;Description automatically generated">
            <a:extLst>
              <a:ext uri="{FF2B5EF4-FFF2-40B4-BE49-F238E27FC236}">
                <a16:creationId xmlns:a16="http://schemas.microsoft.com/office/drawing/2014/main" id="{E5176F29-9DCB-49D2-875C-4AF9444E9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>
          <a:xfrm>
            <a:off x="10452985" y="6492875"/>
            <a:ext cx="173901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5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794" r:id="rId14"/>
    <p:sldLayoutId id="2147483778" r:id="rId15"/>
    <p:sldLayoutId id="214748379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A078969A-D885-449C-84A1-626C1F29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245290"/>
            <a:ext cx="8317744" cy="801335"/>
          </a:xfrm>
        </p:spPr>
        <p:txBody>
          <a:bodyPr>
            <a:noAutofit/>
          </a:bodyPr>
          <a:lstStyle/>
          <a:p>
            <a:pPr defTabSz="685800"/>
            <a:r>
              <a:rPr lang="en-US" b="1" dirty="0">
                <a:solidFill>
                  <a:srgbClr val="B130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Replacement Roofing Options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EAF3DF3-3828-4726-8660-9C708E321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" y="5167971"/>
            <a:ext cx="3242775" cy="586525"/>
          </a:xfrm>
        </p:spPr>
        <p:txBody>
          <a:bodyPr>
            <a:normAutofit/>
          </a:bodyPr>
          <a:lstStyle/>
          <a:p>
            <a:endParaRPr lang="en-US" sz="100" dirty="0"/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15</a:t>
            </a:r>
            <a:r>
              <a:rPr lang="en-US" sz="2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CDCE18D-5DEA-86E1-1C22-F03545F86E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848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E6ADA-6542-C8A0-17C5-E2BFBE3E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16598"/>
            <a:ext cx="1098203" cy="5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FD037-F468-E9A7-D7D4-C67D62AEF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384" y="4737877"/>
            <a:ext cx="3132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2752C-F8ED-99B3-0385-1C68D5A4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2E3D-1028-59A8-FF7F-761CA667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Compliance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637E2-7E8D-0395-152B-EAAAA411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81C7B72D-A458-0F44-469F-468E812600BA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13766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NBC plans to include Roof Alterations (reroofs) in a future code change</a:t>
            </a: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 algn="just"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2"/>
                </a:solidFill>
              </a:rPr>
              <a:t>For more information read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Roofing BC </a:t>
            </a:r>
          </a:p>
          <a:p>
            <a:pPr marL="803275" lvl="1" indent="-457200" algn="just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Fall  2022, Pages 16 - 21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D7A53-7839-86F7-935D-67ED49A3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663" y="1551596"/>
            <a:ext cx="5992531" cy="48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8BCF5-13A0-8761-79C0-7A5E220E2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D961-38FE-4D99-CBC6-C80B491C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Compliance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78E30-464B-460B-85F9-2337D3C0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012687C1-C176-81A5-73C9-B380A58942A7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35686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Roof Alterations design elements to include:</a:t>
            </a:r>
          </a:p>
          <a:p>
            <a:pPr marL="9525" indent="0" algn="just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Wind Uplift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Drainage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Thermal Resistance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5EBCA-4189-1727-EB69-F7E11A117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652" y="3185810"/>
            <a:ext cx="4940148" cy="13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90B-9A59-4ACC-B14F-03C2430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Roofing Practices Manual (RPM)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rpm.rcabc.org</a:t>
            </a:r>
            <a:endParaRPr lang="en-CA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99D74-562D-49C1-B94E-A572FE96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84980-14E5-A8EE-E8BC-66A5A186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40" y="1551597"/>
            <a:ext cx="1031246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C91F4-519D-AAFC-6A67-1E77F2B6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C512-0A2B-D737-5F4C-C38B4339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RoofStar Guarantee Standards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155CE5-FCDD-0AB3-2475-F3FF1256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3ABC56C-50C5-F012-EB91-D1AE9FB270C9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50414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Support or exceed:</a:t>
            </a:r>
          </a:p>
          <a:p>
            <a:pPr marL="9525" indent="0">
              <a:buNone/>
            </a:pPr>
            <a:endParaRPr lang="en-US" sz="1000" dirty="0"/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NBC</a:t>
            </a: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BCBC </a:t>
            </a: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VBBL</a:t>
            </a: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CSA Standards (A123 is for roofing)</a:t>
            </a: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Must meet or exceed wind uplift design loads</a:t>
            </a:r>
          </a:p>
          <a:p>
            <a:pPr marL="95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</a:rPr>
              <a:t> </a:t>
            </a:r>
            <a:endParaRPr lang="en-US" sz="2400" dirty="0">
              <a:solidFill>
                <a:schemeClr val="tx2"/>
              </a:solidFill>
            </a:endParaRPr>
          </a:p>
          <a:p>
            <a:pPr marL="0" lvl="1" indent="503238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None/>
            </a:pPr>
            <a:endParaRPr lang="en-US" sz="2400" dirty="0"/>
          </a:p>
          <a:p>
            <a:pPr marL="9525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33A0C-33A9-F32E-2D10-9A9589445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3" y="1813586"/>
            <a:ext cx="1921927" cy="248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3942F-A52C-3073-CE32-3FB47C63D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93" y="2576462"/>
            <a:ext cx="2088000" cy="20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sitting, table, computer, laptop&#10;&#10;Description automatically generated">
            <a:extLst>
              <a:ext uri="{FF2B5EF4-FFF2-40B4-BE49-F238E27FC236}">
                <a16:creationId xmlns:a16="http://schemas.microsoft.com/office/drawing/2014/main" id="{6CAEE4A0-BFC6-CAA8-8E5A-95B5C6A2E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60" y="4104404"/>
            <a:ext cx="2088000" cy="20880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10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F09B-4035-CB6B-F96D-F1906785B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lanter&#10;&#10;Description automatically generated">
            <a:extLst>
              <a:ext uri="{FF2B5EF4-FFF2-40B4-BE49-F238E27FC236}">
                <a16:creationId xmlns:a16="http://schemas.microsoft.com/office/drawing/2014/main" id="{31FC9EBD-CCEE-5099-7E6D-C47A7A732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r="4620"/>
          <a:stretch/>
        </p:blipFill>
        <p:spPr>
          <a:xfrm>
            <a:off x="660400" y="1706880"/>
            <a:ext cx="9593741" cy="515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D74B2C-F629-4CDB-CE9C-42C64310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CA473-5876-86AA-DE57-5388F01E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DEE510-AE4F-E698-EF96-F4EEBC1E8DF8}"/>
              </a:ext>
            </a:extLst>
          </p:cNvPr>
          <p:cNvSpPr/>
          <p:nvPr/>
        </p:nvSpPr>
        <p:spPr>
          <a:xfrm>
            <a:off x="8069741" y="4376584"/>
            <a:ext cx="787078" cy="525616"/>
          </a:xfrm>
          <a:prstGeom prst="ellipse">
            <a:avLst/>
          </a:prstGeom>
          <a:noFill/>
          <a:ln w="41275">
            <a:solidFill>
              <a:srgbClr val="B130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8CE520-AFF5-46C7-2064-150D3CE9FDB1}"/>
              </a:ext>
            </a:extLst>
          </p:cNvPr>
          <p:cNvSpPr/>
          <p:nvPr/>
        </p:nvSpPr>
        <p:spPr>
          <a:xfrm>
            <a:off x="8959025" y="4523578"/>
            <a:ext cx="1229964" cy="525616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370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E8DFA-ACF5-5262-90F5-4677F2AC8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2B02-9765-5866-E698-B9B4C001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Roof Systems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933446-CB96-8E97-721A-79355D7C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68C18631-E91E-BB0B-74BF-80A814D2BA2C}"/>
              </a:ext>
            </a:extLst>
          </p:cNvPr>
          <p:cNvSpPr txBox="1">
            <a:spLocks/>
          </p:cNvSpPr>
          <p:nvPr/>
        </p:nvSpPr>
        <p:spPr>
          <a:xfrm>
            <a:off x="7528561" y="1786021"/>
            <a:ext cx="4441877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Conventionally Insulated Roof System</a:t>
            </a: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Common for membrane or waterproofing roof systems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May be used for ASM roofs (water-shedding system)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70DF0-BE62-59BB-F7CF-EE3BD740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1" y="1786021"/>
            <a:ext cx="6637020" cy="38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5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5B013-1D13-7752-2093-12F879B33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CE36-9FD7-5BA3-AE0B-95CA0228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Roof Systems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68F1A-4397-FA48-42FC-BB20CD3C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AB713C0-64DA-AB83-D762-DBDA6EC6FACD}"/>
              </a:ext>
            </a:extLst>
          </p:cNvPr>
          <p:cNvSpPr txBox="1">
            <a:spLocks/>
          </p:cNvSpPr>
          <p:nvPr/>
        </p:nvSpPr>
        <p:spPr>
          <a:xfrm>
            <a:off x="7759700" y="1773704"/>
            <a:ext cx="4080022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Protected Roof Membrane Assembly (PMRA or IRMA)</a:t>
            </a: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Common for membrane or waterproofing roof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9BDC6-6D51-49FB-5917-8915B58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1890221"/>
            <a:ext cx="7011378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8E42F-A066-39E7-09AC-8EF4B3CB2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0BC4-8E8A-516A-F6E6-5C759E79A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Roof Systems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336E3-02D0-FCD6-3DD5-40FA42D4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AC2179F-868A-7F2D-1512-F8DFCD9E4FA6}"/>
              </a:ext>
            </a:extLst>
          </p:cNvPr>
          <p:cNvSpPr txBox="1">
            <a:spLocks/>
          </p:cNvSpPr>
          <p:nvPr/>
        </p:nvSpPr>
        <p:spPr>
          <a:xfrm>
            <a:off x="7018019" y="1770242"/>
            <a:ext cx="4441877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Uninsulated Roof System (uninsulated above the deck)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Common for water-shedding roofs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Older wood frame waterproof roofs</a:t>
            </a:r>
          </a:p>
        </p:txBody>
      </p:sp>
      <p:pic>
        <p:nvPicPr>
          <p:cNvPr id="8" name="Picture 7" descr="A drawing of a fence&#10;&#10;Description automatically generated">
            <a:extLst>
              <a:ext uri="{FF2B5EF4-FFF2-40B4-BE49-F238E27FC236}">
                <a16:creationId xmlns:a16="http://schemas.microsoft.com/office/drawing/2014/main" id="{AE7367CE-161B-00BE-18A6-B0699A799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754403"/>
            <a:ext cx="5563260" cy="2967072"/>
          </a:xfrm>
          <a:prstGeom prst="rect">
            <a:avLst/>
          </a:prstGeom>
        </p:spPr>
      </p:pic>
      <p:pic>
        <p:nvPicPr>
          <p:cNvPr id="10" name="Picture 9" descr="A close-up of a tile&#10;&#10;Description automatically generated">
            <a:extLst>
              <a:ext uri="{FF2B5EF4-FFF2-40B4-BE49-F238E27FC236}">
                <a16:creationId xmlns:a16="http://schemas.microsoft.com/office/drawing/2014/main" id="{603BBABD-FDE1-2DA6-A0AA-7F205CB28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9093" r="10015" b="19809"/>
          <a:stretch/>
        </p:blipFill>
        <p:spPr>
          <a:xfrm>
            <a:off x="1189963" y="1551597"/>
            <a:ext cx="5211497" cy="24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4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5B44E-C689-F286-0602-0A17ADC20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ECAD-9ADF-78CB-C923-79E946D6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 Options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7B224-D477-BE01-F739-B1083C23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B8477E2-65AC-2937-531B-96B37EA1D0F0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3670935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Complete Roof System Replacement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The complete removal and replacement of all roof system and metal flashing materials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Article 1.1.4.2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Common for Conventional &amp; Uninsulated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B0B7D-1ABA-C999-207C-B24C3573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84" y="3429000"/>
            <a:ext cx="4303847" cy="26228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A11F7-68EE-DD41-6C5F-90AF09250356}"/>
              </a:ext>
            </a:extLst>
          </p:cNvPr>
          <p:cNvSpPr/>
          <p:nvPr/>
        </p:nvSpPr>
        <p:spPr>
          <a:xfrm>
            <a:off x="6858584" y="3429000"/>
            <a:ext cx="4229830" cy="146882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chemeClr val="accent1">
                <a:shade val="15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622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F17BA-020F-AF36-1018-989D5CA6A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D7C2-B427-4109-F841-8D3E8155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 Options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1927D-D242-F10D-BAD1-B0B3C31C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A3615529-C710-BE78-6520-EE157EE236DD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3670935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Complete Roof System Replacement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Partial Roof System Replacement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The removal and replacement of the roof membrane and metal flashing materials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Article 1.1.4.3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Common for Conventional &amp; PMRA</a:t>
            </a:r>
          </a:p>
          <a:p>
            <a:pPr marL="9525" indent="0" algn="just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E4C83-CBA1-E745-ADD5-0BB60C4B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84" y="3429000"/>
            <a:ext cx="4303847" cy="2622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1AEA4C-3F03-FB02-DD72-85F955F38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510" y="3429000"/>
            <a:ext cx="4352921" cy="3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7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143850-B2B6-4837-B6A1-4C0CF954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77" y="593552"/>
            <a:ext cx="5486400" cy="1000760"/>
          </a:xfrm>
        </p:spPr>
        <p:txBody>
          <a:bodyPr>
            <a:normAutofit/>
          </a:bodyPr>
          <a:lstStyle/>
          <a:p>
            <a:pPr defTabSz="685800"/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797B3-D418-5E42-B67C-3F95160AD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78" y="1594312"/>
            <a:ext cx="6537840" cy="4670138"/>
          </a:xfrm>
          <a:effectLst>
            <a:glow rad="101600">
              <a:srgbClr val="B13011">
                <a:alpha val="60000"/>
              </a:srgbClr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tx2"/>
                </a:solidFill>
              </a:rPr>
              <a:t>Laurence Matzek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2"/>
                </a:solidFill>
              </a:rPr>
              <a:t>Director, RoofStar Guarantee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688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CA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years in roofing industry</a:t>
            </a:r>
          </a:p>
          <a:p>
            <a:pPr marL="750888" lvl="1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CA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years at RCABC in current role</a:t>
            </a:r>
          </a:p>
          <a:p>
            <a:pPr marL="750888" lvl="1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CA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years as a roofing contractor</a:t>
            </a:r>
          </a:p>
          <a:p>
            <a:pPr marL="750888" lvl="1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endParaRPr lang="en-CA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688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D7227-9B29-D34A-A983-720764D9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60708-A51C-A651-1CAE-43EEC9DDD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90" y="1838336"/>
            <a:ext cx="4161710" cy="41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3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A382A-FE79-A95C-1BC6-3651F49B2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2743-553F-5E98-4332-C0097BED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 Options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E37FF-EA08-E1A5-99CB-9EC85E49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A165ABF-33A5-F852-B1D6-1AF4C0ED8723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3670935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Complete Roof System Replacement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Partial Roof System Replacement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Membrane Recover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Installing a new membrane system over an existing membrane system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Article 1.1.4.4 / 1.3.3.4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Variance Required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Applicable to all roof system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 algn="just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BFB21-86EC-4B1B-FF4F-D30B4CF4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84" y="3429000"/>
            <a:ext cx="4303847" cy="2622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876F68-1D38-5A5F-55E2-C3A8EC30D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510" y="3279028"/>
            <a:ext cx="4352921" cy="1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0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3EFF-51AD-5D62-F098-48BE5625C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05D6-3E7D-C102-151A-43136E92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 Options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62CDF-68CA-FA95-12D2-70F54910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2EFD5BD-2D6E-019F-1BC5-86F9AC77AE0B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3670935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Complete Roof System Replacement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Partial Roof System Replacement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Membrane Recover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Membrane Coating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Material applied over the existing membrane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Not covered in our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2D30E-E566-80FF-172B-03C9E10C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84" y="3429000"/>
            <a:ext cx="4303847" cy="26228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04379D-7DCA-D575-73AA-1BC5B5473EE0}"/>
              </a:ext>
            </a:extLst>
          </p:cNvPr>
          <p:cNvSpPr/>
          <p:nvPr/>
        </p:nvSpPr>
        <p:spPr>
          <a:xfrm>
            <a:off x="6858584" y="3382306"/>
            <a:ext cx="4221220" cy="466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305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6314C-5291-93DA-19F1-FE0C11945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FBC3-6EF0-8713-C41E-220B133B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 Options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9AE9C-5896-03D0-0B41-6038E2C9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8BCA1811-9EA9-E776-A379-2731D17170BF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967044" cy="839705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Which system do you choose?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06336-9AA9-2EB9-B5AE-9326E112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4171308"/>
            <a:ext cx="3509591" cy="211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13B6E-35EC-CFFA-4213-5FC9AA364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31" y="4171308"/>
            <a:ext cx="3507927" cy="2112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BCF03-E7A7-23E0-FF85-9FE4DC464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058" y="4013431"/>
            <a:ext cx="3562929" cy="22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19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BC035-E2B1-A9DB-A28D-4B1F034F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0298-40B4-FFFB-472E-B4537F56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59BB4-BC0E-7CCF-DA1E-7C0146F3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D7B8DC6-9BC2-C4A9-47D9-A52BF9DD569C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394835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Owner’s expectations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Budget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1D6DE-779C-44A3-B70B-65A05E44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656" y="2366962"/>
            <a:ext cx="3671888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86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17C52-597D-5EAE-F271-23C754A56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7BAC1-E140-1EF0-558B-081D147C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9DF400-523D-AB29-DE6B-65023685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D6CCE71-24B0-D129-24BC-C596DFF0310A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2994659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Owner’s expectations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Budget</a:t>
            </a:r>
          </a:p>
          <a:p>
            <a:r>
              <a:rPr lang="en-US" sz="2400" dirty="0">
                <a:solidFill>
                  <a:schemeClr val="tx2"/>
                </a:solidFill>
              </a:rPr>
              <a:t>Sensitive building operations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Noise &amp; smell tolerance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38020-3144-44CD-F99A-AB0FA296A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28" y="2238375"/>
            <a:ext cx="7062572" cy="30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5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3042-102D-72BC-BD9B-0D7F6D5AD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4AD3-02E0-E4C0-1343-949F99D3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CEEC8-F4AF-5EE6-DCDD-D56485D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DD809B9F-CB84-3FFF-1FDF-E19A6FF50BB1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394835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Owner’s expectations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Budget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Sensitive building operations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Noise tolerance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Upgrades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Seismic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Insulation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Drainage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80993-C60C-D808-53AE-149BB0CAD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519" y="1684420"/>
            <a:ext cx="5828281" cy="4365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252D7-A804-C993-FB61-4E8D2B18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758" y="1895068"/>
            <a:ext cx="292633" cy="591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A2249-C5F6-7B9B-F6D9-A50E4409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08" y="1858413"/>
            <a:ext cx="29263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0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5AB0B-AC28-1BEB-CAB1-B0DB0D187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7A4BF-F321-879F-366A-DC075798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5AC115-1481-AFC0-99FE-5D74DF45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1A828CC-96A7-CDA6-06D4-823D0C4677FD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394835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Owner’s expectations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Budget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Sensitive building operations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Noise &amp; smell tolerance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Upgrades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Seismic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Insulation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Drainage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Future use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Green Roofs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PV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940C2-4833-1303-921D-ADC19925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72" r="9902"/>
          <a:stretch/>
        </p:blipFill>
        <p:spPr>
          <a:xfrm>
            <a:off x="5461635" y="1684420"/>
            <a:ext cx="5838825" cy="44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0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90B-9A59-4ACC-B14F-03C2430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99D74-562D-49C1-B94E-A572FE96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4C5E9C76-810D-48F7-B7C5-DEE9212AA6CA}"/>
              </a:ext>
            </a:extLst>
          </p:cNvPr>
          <p:cNvSpPr txBox="1">
            <a:spLocks/>
          </p:cNvSpPr>
          <p:nvPr/>
        </p:nvSpPr>
        <p:spPr>
          <a:xfrm>
            <a:off x="891541" y="1684420"/>
            <a:ext cx="4166234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Limitations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Conduit on, in or under the roof deck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8942A-7A1A-11DD-7EB3-4445BB72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55" y="1551597"/>
            <a:ext cx="6242845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01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ABEC-80B5-EC9B-6D0B-36DED78B9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2386-377F-CD38-79FA-38E3A728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A4B34-0B49-E71D-5E0C-1CFFBDCB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01F83303-EA57-874F-AA35-3C6F0D6AD217}"/>
              </a:ext>
            </a:extLst>
          </p:cNvPr>
          <p:cNvSpPr txBox="1">
            <a:spLocks/>
          </p:cNvSpPr>
          <p:nvPr/>
        </p:nvSpPr>
        <p:spPr>
          <a:xfrm>
            <a:off x="891541" y="1684420"/>
            <a:ext cx="4023360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Limitations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Conduit on, in or under the roof deck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Additional weight capacity may trigger a structural review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B80EE-75C1-4F2D-C262-81A9876C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30" y="1939675"/>
            <a:ext cx="6446804" cy="40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9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F4B2-69CA-6A49-3565-C3CC0483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9F99-6B3E-01EC-20B7-E57887A5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558ACF-0CD3-FBAC-EC2E-C727CDC4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7A4FA5F-4C62-0686-2794-5CB4B18D62C1}"/>
              </a:ext>
            </a:extLst>
          </p:cNvPr>
          <p:cNvSpPr txBox="1">
            <a:spLocks/>
          </p:cNvSpPr>
          <p:nvPr/>
        </p:nvSpPr>
        <p:spPr>
          <a:xfrm>
            <a:off x="891541" y="1684420"/>
            <a:ext cx="4166234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Limitations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Conduit on, in or under the roof deck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Additional weight capacity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Mechanical Equipment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Low Door Openings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4B47E-BC28-165E-EC15-3C223D10C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55" y="1682366"/>
            <a:ext cx="6242845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908395-79F4-5B47-AC45-B69DA2C9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9958"/>
            <a:ext cx="10515600" cy="415498"/>
          </a:xfrm>
          <a:effectLst/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RoofStar Guarantee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C9772-6890-AC4B-96B2-450BF89B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13BF9-5145-4417-B95D-FA8627973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7683" y="2561099"/>
            <a:ext cx="19742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RCABC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68588" y="4037197"/>
            <a:ext cx="1974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9287" y="4037197"/>
            <a:ext cx="1974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Membership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F08CEDC-B1E0-C849-B385-4E3F03C1F67E}"/>
              </a:ext>
            </a:extLst>
          </p:cNvPr>
          <p:cNvSpPr txBox="1">
            <a:spLocks/>
          </p:cNvSpPr>
          <p:nvPr/>
        </p:nvSpPr>
        <p:spPr>
          <a:xfrm>
            <a:off x="838200" y="1496291"/>
            <a:ext cx="10515600" cy="3743222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marR="0" lvl="0" indent="-284163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support of the RoofStar Guarantee Program allows us to support the roofing industry</a:t>
            </a:r>
          </a:p>
          <a:p>
            <a:pPr lvl="1" indent="-284163" algn="just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44546A"/>
                </a:solidFill>
              </a:rPr>
              <a:t>Educational Sessions</a:t>
            </a:r>
          </a:p>
          <a:p>
            <a:pPr lvl="1" indent="-284163" algn="just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44546A"/>
                </a:solidFill>
              </a:rPr>
              <a:t>Technical Training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(Apprenticeship)</a:t>
            </a:r>
          </a:p>
          <a:p>
            <a:pPr lvl="1" indent="-284163" algn="just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44546A"/>
                </a:solidFill>
              </a:rPr>
              <a:t>Safety Training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 indent="-284163" algn="just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Projects</a:t>
            </a:r>
          </a:p>
          <a:p>
            <a:pPr lvl="1" indent="-284163" algn="just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44546A"/>
                </a:solidFill>
              </a:rPr>
              <a:t>Building Code and Standard Development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3688" marR="0" lvl="0" indent="-284163" algn="just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D2913492-0C28-4A8B-8783-ADB0B6792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 b="62946"/>
          <a:stretch/>
        </p:blipFill>
        <p:spPr>
          <a:xfrm>
            <a:off x="0" y="4043837"/>
            <a:ext cx="12192000" cy="2814163"/>
          </a:xfrm>
          <a:custGeom>
            <a:avLst/>
            <a:gdLst>
              <a:gd name="connsiteX0" fmla="*/ 768096 w 9144000"/>
              <a:gd name="connsiteY0" fmla="*/ 0 h 2065337"/>
              <a:gd name="connsiteX1" fmla="*/ 905256 w 9144000"/>
              <a:gd name="connsiteY1" fmla="*/ 236537 h 2065337"/>
              <a:gd name="connsiteX2" fmla="*/ 9144000 w 9144000"/>
              <a:gd name="connsiteY2" fmla="*/ 236537 h 2065337"/>
              <a:gd name="connsiteX3" fmla="*/ 9144000 w 9144000"/>
              <a:gd name="connsiteY3" fmla="*/ 2065337 h 2065337"/>
              <a:gd name="connsiteX4" fmla="*/ 0 w 9144000"/>
              <a:gd name="connsiteY4" fmla="*/ 2065337 h 2065337"/>
              <a:gd name="connsiteX5" fmla="*/ 0 w 9144000"/>
              <a:gd name="connsiteY5" fmla="*/ 236537 h 2065337"/>
              <a:gd name="connsiteX6" fmla="*/ 630936 w 9144000"/>
              <a:gd name="connsiteY6" fmla="*/ 236537 h 206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065337">
                <a:moveTo>
                  <a:pt x="768096" y="0"/>
                </a:moveTo>
                <a:lnTo>
                  <a:pt x="905256" y="236537"/>
                </a:lnTo>
                <a:lnTo>
                  <a:pt x="9144000" y="236537"/>
                </a:lnTo>
                <a:lnTo>
                  <a:pt x="9144000" y="2065337"/>
                </a:lnTo>
                <a:lnTo>
                  <a:pt x="0" y="2065337"/>
                </a:lnTo>
                <a:lnTo>
                  <a:pt x="0" y="236537"/>
                </a:lnTo>
                <a:lnTo>
                  <a:pt x="630936" y="236537"/>
                </a:lnTo>
                <a:close/>
              </a:path>
            </a:pathLst>
          </a:custGeom>
          <a:solidFill>
            <a:srgbClr val="B13011"/>
          </a:solidFill>
        </p:spPr>
      </p:pic>
    </p:spTree>
    <p:extLst>
      <p:ext uri="{BB962C8B-B14F-4D97-AF65-F5344CB8AC3E}">
        <p14:creationId xmlns:p14="http://schemas.microsoft.com/office/powerpoint/2010/main" val="92116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5CB5-7DB8-8F7C-DCA8-7909C61AD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1DB4-02AC-5FB4-E44E-E366C390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CA61A-4847-A5F9-A6B5-B7F05B27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351F08A-7CB1-AEE6-230B-94A421344B6B}"/>
              </a:ext>
            </a:extLst>
          </p:cNvPr>
          <p:cNvSpPr txBox="1">
            <a:spLocks/>
          </p:cNvSpPr>
          <p:nvPr/>
        </p:nvSpPr>
        <p:spPr>
          <a:xfrm>
            <a:off x="891541" y="1684420"/>
            <a:ext cx="4166234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Building Limitations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Conduit on, in or under the roof deck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Additional weight capacity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Mechanical Equipment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Low Door Openings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Other building components that may also leak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Walls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Skylights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Chimneys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Mechanical Equipment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A7AB8-B22D-5039-1837-9CAD94481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34" r="14340"/>
          <a:stretch/>
        </p:blipFill>
        <p:spPr>
          <a:xfrm>
            <a:off x="8403459" y="1551597"/>
            <a:ext cx="3157482" cy="4676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89F57-2FC8-3C36-DAAB-527A3F37EE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49" r="45879"/>
          <a:stretch/>
        </p:blipFill>
        <p:spPr>
          <a:xfrm>
            <a:off x="5319712" y="1551597"/>
            <a:ext cx="2800350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5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F1172-24C0-0291-EB58-3964C81F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998D-1A20-019E-3047-63EFF266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88B4F5-BBC6-32CA-227F-973F1A16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813115EB-24B1-584D-05F9-585C522FC963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337685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Determine the condition of the existing roof assembly</a:t>
            </a:r>
          </a:p>
          <a:p>
            <a:r>
              <a:rPr lang="en-US" sz="2400" dirty="0">
                <a:solidFill>
                  <a:schemeClr val="tx2"/>
                </a:solidFill>
              </a:rPr>
              <a:t>Hazardous materials survey (WorkSafeBC)</a:t>
            </a:r>
          </a:p>
          <a:p>
            <a:r>
              <a:rPr lang="en-US" sz="2400" dirty="0">
                <a:solidFill>
                  <a:schemeClr val="tx2"/>
                </a:solidFill>
              </a:rPr>
              <a:t>Cut Tests will influence the design options and minimizes surprises (extras) during construction</a:t>
            </a: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8B927-EE8B-6C64-B703-36BA3C0F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83" t="-1531" b="1531"/>
          <a:stretch/>
        </p:blipFill>
        <p:spPr>
          <a:xfrm>
            <a:off x="5724525" y="1615956"/>
            <a:ext cx="5629275" cy="44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16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DE55E-CE0C-0750-9F17-4AE88C6D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0C68-A83A-18E1-973B-CA11A65D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EAA14A-10DB-7345-0C2D-7D1006294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167F62D-9827-3670-A1F7-E9D0486111CB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290060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Determine the condition of the existing roof assembly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Hazardous materials survey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Cut Tests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Roof Deck type &amp; condition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Air Leakage</a:t>
            </a: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FBB57-7A8F-23D8-654E-F6D65559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18"/>
          <a:stretch/>
        </p:blipFill>
        <p:spPr>
          <a:xfrm>
            <a:off x="5686425" y="1613901"/>
            <a:ext cx="5667375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6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7EB97-C28E-86A8-99F7-E91CEC4AB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997E-127C-AFF5-687C-19D64B69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030CF-D45A-44A7-2664-9DE56E30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814CC1B-2293-829D-4B70-0F641BE9069C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337685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Determine the condition of the existing roof assembly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Hazardous materials survey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Cut Tests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Roof Deck type &amp; condition</a:t>
            </a:r>
          </a:p>
          <a:p>
            <a:pPr algn="just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Air Leakage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Leak history / wet materials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Reuse of materials</a:t>
            </a: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525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58DD3-E381-6238-FAD9-787C9DC7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133" y="1615955"/>
            <a:ext cx="5852667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1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78BDE-1EE8-D0F3-5C3D-4E68DD022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C7F3-3B8C-B722-8EEC-98F86B3E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 Options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3D0B62-D37A-8ACC-8174-35311093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39A04FF-C138-FF62-1FF5-EBF7A9D26A3D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967044" cy="839705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Pros &amp; Cons for each option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24B47-BC4C-A556-E4A3-1E682F751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4171308"/>
            <a:ext cx="3509591" cy="211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EB5B3-D9AB-EA27-4F13-8B82645C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31" y="4171308"/>
            <a:ext cx="3507927" cy="2112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667D4-4EEE-903C-60B2-C316068BB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058" y="4013431"/>
            <a:ext cx="3562929" cy="22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5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25DC-A1DE-DE6B-8BB7-5E1E1E59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8631-F38D-05D1-1302-3093C1F3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System Replacement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34575-260A-AF78-BFAF-1B210A0B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2CB6DC16-5FF6-C48D-808A-494292B15457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623435" cy="3678155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Pros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Deck condition is confirmed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AVB Control layer can be installed / improved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Possible to upgrade insulation / slope for drainage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All New Materials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Optimum Performance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A8838-36B2-87D3-F537-71D41F2FD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5444220"/>
            <a:ext cx="1394962" cy="839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F19F1-F446-D40A-A034-0C8F5BC2FE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40"/>
          <a:stretch/>
        </p:blipFill>
        <p:spPr>
          <a:xfrm>
            <a:off x="5581650" y="1615955"/>
            <a:ext cx="5772150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75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3FC1A-56D6-EE17-80C1-AF3B5871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BA9AF-E3A1-FAD7-523A-BB7DCC79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System Replacement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282D97-5EC9-B69E-C8A2-94D03643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E84B319-41A8-53BC-567A-C15EB203DFED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623435" cy="3678155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Cons</a:t>
            </a:r>
          </a:p>
          <a:p>
            <a:pPr algn="just"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Cost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Existing materials headed to landfill 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Dust and small debris may enter space below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64C64-221A-CF6A-6359-E0467B633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5444220"/>
            <a:ext cx="1394962" cy="839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6FB0A-56B7-DDA6-374E-7413FAEFEE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14"/>
          <a:stretch/>
        </p:blipFill>
        <p:spPr>
          <a:xfrm>
            <a:off x="5599416" y="1551597"/>
            <a:ext cx="5754384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5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98AB9-6B1D-9CCF-8D5A-0836B1AF2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3456-1D69-A85F-C401-1D67CEE7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Roof System Replacement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01D60-D50C-372C-0F58-DAE27661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7E64655-D587-2CF7-1A92-41049CFE75F7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318760" cy="362198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Pros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Cost effective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Reuse of existing materials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Visual review / replacement of existing insulation / overlay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Disposal is minimal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Dust and small debris is reduced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Possible to upgrade insulation / slope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C66C0-19FE-1FF5-4DEC-611AACEA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540" y="5444219"/>
            <a:ext cx="1394301" cy="839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3FA5B-AF9B-DD5B-F499-9CC886A81F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513"/>
          <a:stretch/>
        </p:blipFill>
        <p:spPr>
          <a:xfrm>
            <a:off x="6400640" y="1615955"/>
            <a:ext cx="4899820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2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27CF-EA81-00DD-4598-CA245199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DEB64-391D-6C08-FB63-51DE6008F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Roof System Replacement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951DE0-4E3D-F8E9-2771-E55107D7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264D260-F010-D785-9C40-D429D2E44D8A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967044" cy="839705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Cons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No review of roof deck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No review of existing AVB or insulation layers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No CSA A123.21 Tested Assemblies available. Field pull tests may be required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D1FFE7-468C-8960-C08E-A56094CCD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540" y="5444219"/>
            <a:ext cx="1394301" cy="839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A8A44-33E9-A284-A25E-4912992D8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388" y="1551597"/>
            <a:ext cx="4877223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87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B1EFE-AA26-A6F6-6DE3-1F3DC8A0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C3D0-1B06-1907-6DBA-73BC2124E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Roof System Replacement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BC754-2E22-1FD4-B768-DF9914D4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EE772F6-DD62-B61D-FD64-4EE7E1B20763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566619" cy="362198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Cons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Adhering to existing fiberboard.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Field pull tests should be considered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283D9-88A7-1ADE-52CB-1BAFA30F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540" y="5444219"/>
            <a:ext cx="1394301" cy="839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C32BA-7C7F-BE57-B977-2DCBAB612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159" y="1551597"/>
            <a:ext cx="5895641" cy="44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6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143850-B2B6-4837-B6A1-4C0CF954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723" y="665679"/>
            <a:ext cx="5836627" cy="853781"/>
          </a:xfrm>
          <a:effectLst/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797B3-D418-5E42-B67C-3F95160AD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2723" y="1704814"/>
            <a:ext cx="7151077" cy="4122381"/>
          </a:xfrm>
        </p:spPr>
        <p:txBody>
          <a:bodyPr>
            <a:noAutofit/>
          </a:bodyPr>
          <a:lstStyle/>
          <a:p>
            <a:pPr marL="293688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Requirements</a:t>
            </a:r>
          </a:p>
          <a:p>
            <a:pPr marL="293688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RPM Replacement Roofing Standards </a:t>
            </a:r>
          </a:p>
          <a:p>
            <a:pPr marL="750888" lvl="1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System</a:t>
            </a:r>
          </a:p>
          <a:p>
            <a:pPr marL="750888" lvl="1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System</a:t>
            </a:r>
          </a:p>
          <a:p>
            <a:pPr marL="750888" lvl="1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Recovering</a:t>
            </a:r>
          </a:p>
          <a:p>
            <a:pPr marL="293688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Roofing Trends</a:t>
            </a:r>
          </a:p>
          <a:p>
            <a:pPr marL="293688" indent="-284163" defTabSz="6858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D7227-9B29-D34A-A983-720764D9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r="311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4753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1F02F-6E4E-3A75-63E2-D4588AE5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210B8-73AC-E92F-E6F4-991D1EFB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Recover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7454C-C6AD-A1EC-B85A-4F2CCF42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AAA7862-055C-EDA9-BD57-913F4E0B1B64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547360" cy="36686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RoofStar Standards requires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Moisture scan / cut tests to confirm existing assembly is dry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Grid cut existing roof (conventionally insulated systems)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Overlay board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Removal of membrane flashings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Replace all roof penetration flashings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Variance request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2"/>
                </a:solidFill>
              </a:rPr>
              <a:t>Confirm roof system securement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5BBA78-266F-8444-00D1-7D0860AE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5513316"/>
            <a:ext cx="1317692" cy="839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92434-B5DD-F22B-9435-379906DDF4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62"/>
          <a:stretch/>
        </p:blipFill>
        <p:spPr>
          <a:xfrm>
            <a:off x="6278880" y="1504950"/>
            <a:ext cx="5021580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0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C6552-F909-1FC9-8B26-8990ACDE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480E-940A-3C6E-F657-565FC018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Recover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1EC052-96E4-C59F-B573-F4D37EDC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07529828-65BF-B94C-63F2-BF7E7007486B}"/>
              </a:ext>
            </a:extLst>
          </p:cNvPr>
          <p:cNvSpPr txBox="1">
            <a:spLocks/>
          </p:cNvSpPr>
          <p:nvPr/>
        </p:nvSpPr>
        <p:spPr>
          <a:xfrm>
            <a:off x="891541" y="1684420"/>
            <a:ext cx="5204460" cy="36686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Pros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Last choice for replacement work, when full or partial roof system is not practical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Most cost effective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Option when existing membrane can’t be easily removed</a:t>
            </a:r>
          </a:p>
          <a:p>
            <a:pPr algn="just">
              <a:spcBef>
                <a:spcPts val="600"/>
              </a:spcBef>
            </a:pPr>
            <a:endParaRPr lang="en-US" sz="2400" dirty="0">
              <a:solidFill>
                <a:schemeClr val="tx2"/>
              </a:solidFill>
            </a:endParaRPr>
          </a:p>
          <a:p>
            <a:pPr lvl="1" algn="just">
              <a:spcBef>
                <a:spcPts val="600"/>
              </a:spcBef>
            </a:pPr>
            <a:endParaRPr lang="en-US" sz="2200" dirty="0">
              <a:solidFill>
                <a:schemeClr val="tx2"/>
              </a:solidFill>
            </a:endParaRPr>
          </a:p>
          <a:p>
            <a:pPr marL="9525" indent="0" algn="just">
              <a:spcBef>
                <a:spcPts val="0"/>
              </a:spcBef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AE1384-1101-AD55-99D9-CCE82585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5513316"/>
            <a:ext cx="1317692" cy="839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E0AED-45AE-3FC9-26C0-833B906AB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15955"/>
            <a:ext cx="5261304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42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421B-34A1-D8ED-9F6C-79239848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0A29-0660-B027-D4AC-5D4F0ED7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Recover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F8B70-E5BC-5E3C-9072-8BBAD53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2C045412-30CC-71DC-B99B-C18234D85479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4537710" cy="36686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Cons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Weight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No review of the existing roof assembly (only cut tests)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No CSA A123.21 Tested Assemblies available. Field pull tests may be required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Requires existing membrane preparation</a:t>
            </a: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chemeClr val="tx2"/>
                </a:solidFill>
              </a:rPr>
              <a:t>Limited to one application over an existing roof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A91E6B-BB33-6866-E139-9F089E766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715" y="5513316"/>
            <a:ext cx="1317692" cy="839706"/>
          </a:xfrm>
          <a:prstGeom prst="rect">
            <a:avLst/>
          </a:prstGeom>
        </p:spPr>
      </p:pic>
      <p:pic>
        <p:nvPicPr>
          <p:cNvPr id="5" name="Picture 4" descr="A hole in the ground&#10;&#10;Description automatically generated">
            <a:extLst>
              <a:ext uri="{FF2B5EF4-FFF2-40B4-BE49-F238E27FC236}">
                <a16:creationId xmlns:a16="http://schemas.microsoft.com/office/drawing/2014/main" id="{0362D533-27F8-8C0C-70A1-51B8D900D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19300"/>
            <a:ext cx="4876800" cy="3657600"/>
          </a:xfrm>
          <a:prstGeom prst="rect">
            <a:avLst/>
          </a:prstGeom>
        </p:spPr>
      </p:pic>
      <p:sp>
        <p:nvSpPr>
          <p:cNvPr id="7" name="Arrow: Up-Down 6">
            <a:extLst>
              <a:ext uri="{FF2B5EF4-FFF2-40B4-BE49-F238E27FC236}">
                <a16:creationId xmlns:a16="http://schemas.microsoft.com/office/drawing/2014/main" id="{9417A0E4-8985-ABF6-A723-A5D24341F459}"/>
              </a:ext>
            </a:extLst>
          </p:cNvPr>
          <p:cNvSpPr/>
          <p:nvPr/>
        </p:nvSpPr>
        <p:spPr>
          <a:xfrm>
            <a:off x="10144125" y="3638550"/>
            <a:ext cx="152400" cy="828675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425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90B-9A59-4ACC-B14F-03C2430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Roofing Trends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99D74-562D-49C1-B94E-A572FE96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4C5E9C76-810D-48F7-B7C5-DEE9212AA6CA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1046226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57200">
              <a:buFont typeface="+mj-lt"/>
              <a:buAutoNum type="arabicPeriod" startAt="2"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6635D6E-D099-4B02-ACC1-7A6D9E189B1A}"/>
              </a:ext>
            </a:extLst>
          </p:cNvPr>
          <p:cNvSpPr txBox="1">
            <a:spLocks/>
          </p:cNvSpPr>
          <p:nvPr/>
        </p:nvSpPr>
        <p:spPr>
          <a:xfrm>
            <a:off x="8106077" y="1461261"/>
            <a:ext cx="3442335" cy="4742856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</a:rPr>
              <a:t>Design Authority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Last 4 years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# of Projects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Other: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Manufacturer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Roofer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Owner</a:t>
            </a:r>
          </a:p>
          <a:p>
            <a:pPr marL="342900" lvl="1" indent="0" algn="just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1BF859-3D71-F0CF-BA59-F552751CE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48" y="1760249"/>
            <a:ext cx="7579924" cy="41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29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CFCC-6BED-F6CA-4F86-0D158B8E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E9D2-D350-EF90-6ED0-379E689F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Roofing Trends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FD8A5-3698-F1CE-9950-C73EB1AB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59097FD-D795-4C9E-0600-ADF3A25B0E87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1046226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57200">
              <a:buFont typeface="+mj-lt"/>
              <a:buAutoNum type="arabicPeriod" startAt="2"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E0B95C94-4DEE-8990-695F-44BBF6A2A214}"/>
              </a:ext>
            </a:extLst>
          </p:cNvPr>
          <p:cNvSpPr txBox="1">
            <a:spLocks/>
          </p:cNvSpPr>
          <p:nvPr/>
        </p:nvSpPr>
        <p:spPr>
          <a:xfrm>
            <a:off x="8106077" y="1461261"/>
            <a:ext cx="3442335" cy="4742856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</a:rPr>
              <a:t>Roof System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Last 4 years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# of Squares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Other: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3-ply SBS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Cedar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PVC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Hot Rubber</a:t>
            </a:r>
          </a:p>
          <a:p>
            <a:pPr lvl="1" algn="just"/>
            <a:r>
              <a:rPr lang="en-US" sz="2200" dirty="0">
                <a:solidFill>
                  <a:schemeClr val="tx2"/>
                </a:solidFill>
              </a:rPr>
              <a:t>PMMA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5FEC1-B891-6ABF-3A6F-4AE2CA2C0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916"/>
          <a:stretch/>
        </p:blipFill>
        <p:spPr>
          <a:xfrm>
            <a:off x="295103" y="1551597"/>
            <a:ext cx="7242901" cy="530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4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CB27A-8799-3521-21FE-9F49269A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D663-F7D9-A04E-543E-CD8741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Roofing Trends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5DFBF-4A92-53FC-6D34-62D05E99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0B2380C-83C3-CF45-54B4-EA8DBE59288E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1046226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57200">
              <a:buFont typeface="+mj-lt"/>
              <a:buAutoNum type="arabicPeriod" startAt="2"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37E2321F-E192-D212-37F7-1A9AA48D1F78}"/>
              </a:ext>
            </a:extLst>
          </p:cNvPr>
          <p:cNvSpPr txBox="1">
            <a:spLocks/>
          </p:cNvSpPr>
          <p:nvPr/>
        </p:nvSpPr>
        <p:spPr>
          <a:xfrm>
            <a:off x="8106077" y="1461261"/>
            <a:ext cx="3442335" cy="4742856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</a:rPr>
              <a:t>Roof Assembly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Last 4 years</a:t>
            </a:r>
          </a:p>
          <a:p>
            <a:r>
              <a:rPr lang="en-US" sz="2400" dirty="0">
                <a:solidFill>
                  <a:schemeClr val="tx2"/>
                </a:solidFill>
              </a:rPr>
              <a:t>Waterproofing Roof Systems (flat)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# of Projects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E204B-7282-B0E4-9A97-CB5468FBB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44" y="1873705"/>
            <a:ext cx="7570552" cy="41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46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77721-2141-28FE-FCD9-E19F3B7FB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66A8-7226-CB3C-0863-8FCC916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Roofing Trends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A3979-C3C1-569F-9ED7-34C36026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6228D70-20CB-E0A3-33F6-14FFEA52E36B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1046226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57200">
              <a:buFont typeface="+mj-lt"/>
              <a:buAutoNum type="arabicPeriod" startAt="2"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F781955E-E2F2-138E-5FE6-95AE815C9F9F}"/>
              </a:ext>
            </a:extLst>
          </p:cNvPr>
          <p:cNvSpPr txBox="1">
            <a:spLocks/>
          </p:cNvSpPr>
          <p:nvPr/>
        </p:nvSpPr>
        <p:spPr>
          <a:xfrm>
            <a:off x="8245835" y="1684420"/>
            <a:ext cx="3442335" cy="4742856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</a:rPr>
              <a:t>Roof Securement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Last 4 years</a:t>
            </a:r>
          </a:p>
          <a:p>
            <a:r>
              <a:rPr lang="en-US" sz="2400" dirty="0">
                <a:solidFill>
                  <a:schemeClr val="tx2"/>
                </a:solidFill>
              </a:rPr>
              <a:t>Waterproofing Roof Systems (flat)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</a:rPr>
              <a:t># of Squares</a:t>
            </a:r>
          </a:p>
          <a:p>
            <a:pPr algn="just"/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DB225-80AA-4C9F-903D-0C7861CB0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97" y="1853154"/>
            <a:ext cx="7868324" cy="43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8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90B-9A59-4ACC-B14F-03C2430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99D74-562D-49C1-B94E-A572FE96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4C5E9C76-810D-48F7-B7C5-DEE9212AA6CA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9310698" cy="4671930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</a:rPr>
              <a:t>Staff available to assist:</a:t>
            </a:r>
          </a:p>
          <a:p>
            <a:pPr marL="9525" indent="0">
              <a:buNone/>
            </a:pPr>
            <a:endParaRPr lang="en-US" sz="100" dirty="0">
              <a:solidFill>
                <a:schemeClr val="tx2"/>
              </a:solidFill>
            </a:endParaRPr>
          </a:p>
          <a:p>
            <a:pPr marL="1031858" lvl="1" indent="-457200" algn="just">
              <a:spcAft>
                <a:spcPts val="6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</a:rPr>
              <a:t>Laurence Matzek</a:t>
            </a:r>
            <a:r>
              <a:rPr lang="en-US" sz="2400" dirty="0">
                <a:solidFill>
                  <a:schemeClr val="tx2"/>
                </a:solidFill>
              </a:rPr>
              <a:t>, Director, RoofStar Guarantee Program</a:t>
            </a:r>
          </a:p>
          <a:p>
            <a:pPr marL="574658" lvl="1" indent="0" algn="just">
              <a:spcAft>
                <a:spcPts val="1200"/>
              </a:spcAft>
              <a:buClr>
                <a:srgbClr val="A32233"/>
              </a:buClr>
              <a:buNone/>
            </a:pPr>
            <a:r>
              <a:rPr lang="en-US" sz="2400" dirty="0">
                <a:solidFill>
                  <a:schemeClr val="tx2"/>
                </a:solidFill>
              </a:rPr>
              <a:t>		laurence@rcabc.org </a:t>
            </a:r>
          </a:p>
          <a:p>
            <a:pPr marL="1031858" lvl="1" indent="-457200" algn="just">
              <a:spcAft>
                <a:spcPts val="6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</a:rPr>
              <a:t>James Klassen</a:t>
            </a:r>
            <a:r>
              <a:rPr lang="en-US" sz="2400" dirty="0">
                <a:solidFill>
                  <a:schemeClr val="tx2"/>
                </a:solidFill>
              </a:rPr>
              <a:t>, RoofStar Technical Advisor</a:t>
            </a:r>
          </a:p>
          <a:p>
            <a:pPr marL="574658" lvl="1" indent="0" algn="just">
              <a:spcAft>
                <a:spcPts val="1200"/>
              </a:spcAft>
              <a:buClr>
                <a:srgbClr val="A32233"/>
              </a:buClr>
              <a:buNone/>
            </a:pPr>
            <a:r>
              <a:rPr lang="en-US" sz="2400" dirty="0">
                <a:solidFill>
                  <a:schemeClr val="tx2"/>
                </a:solidFill>
              </a:rPr>
              <a:t>		jklassen@rcabc.org </a:t>
            </a:r>
          </a:p>
          <a:p>
            <a:pPr marL="1031858" lvl="1" indent="-457200" algn="just">
              <a:spcAft>
                <a:spcPts val="6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</a:rPr>
              <a:t>Doug Wells</a:t>
            </a:r>
            <a:r>
              <a:rPr lang="en-US" sz="2400" dirty="0">
                <a:solidFill>
                  <a:schemeClr val="tx2"/>
                </a:solidFill>
              </a:rPr>
              <a:t>, RoofStar Technical Advisor</a:t>
            </a:r>
          </a:p>
          <a:p>
            <a:pPr marL="574658" lvl="1" indent="0" algn="just">
              <a:spcAft>
                <a:spcPts val="600"/>
              </a:spcAft>
              <a:buClr>
                <a:srgbClr val="A32233"/>
              </a:buClr>
              <a:buNone/>
            </a:pPr>
            <a:r>
              <a:rPr lang="en-US" sz="2400" dirty="0">
                <a:solidFill>
                  <a:schemeClr val="tx2"/>
                </a:solidFill>
              </a:rPr>
              <a:t>		dwells@rcabc.org</a:t>
            </a:r>
          </a:p>
          <a:p>
            <a:pPr marL="574658" lvl="1" indent="0" algn="just">
              <a:spcAft>
                <a:spcPts val="600"/>
              </a:spcAft>
              <a:buClr>
                <a:srgbClr val="A32233"/>
              </a:buClr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917558" lvl="1" indent="-342900" algn="just">
              <a:spcAft>
                <a:spcPts val="6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technical@rcabc.org </a:t>
            </a:r>
          </a:p>
        </p:txBody>
      </p:sp>
    </p:spTree>
    <p:extLst>
      <p:ext uri="{BB962C8B-B14F-4D97-AF65-F5344CB8AC3E}">
        <p14:creationId xmlns:p14="http://schemas.microsoft.com/office/powerpoint/2010/main" val="64393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90B-9A59-4ACC-B14F-03C2430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vs. Existing Buildings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99D74-562D-49C1-B94E-A572FE96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EF4B3-C5AB-EB93-7D5C-B76046A1A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99" y="1551597"/>
            <a:ext cx="8844002" cy="53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8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ED73D-107C-F5CD-BE60-F51416EA5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CCB6-8FEC-EC03-58BC-9CB04372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Compliance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EA7B1F-E0FD-3699-56AA-F19943A1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24B36703-27C7-F614-C2D0-6E7BFA17BA01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5504140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What does the Building Code say about existing buildings?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NBC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BCBC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/>
                </a:solidFill>
              </a:rPr>
              <a:t>VBBL</a:t>
            </a: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95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</a:rPr>
              <a:t> </a:t>
            </a:r>
            <a:endParaRPr lang="en-US" sz="2400" dirty="0">
              <a:solidFill>
                <a:schemeClr val="tx2"/>
              </a:solidFill>
            </a:endParaRPr>
          </a:p>
          <a:p>
            <a:pPr marL="0" lvl="1" indent="503238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None/>
            </a:pPr>
            <a:endParaRPr lang="en-US" sz="2400" dirty="0"/>
          </a:p>
          <a:p>
            <a:pPr marL="9525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1BD524-9EE3-D9CF-41EF-733EA109D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3" y="1813586"/>
            <a:ext cx="1921927" cy="248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2703B-2144-BEEE-928B-1D7207278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93" y="2576462"/>
            <a:ext cx="2088000" cy="20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sitting, table, computer, laptop&#10;&#10;Description automatically generated">
            <a:extLst>
              <a:ext uri="{FF2B5EF4-FFF2-40B4-BE49-F238E27FC236}">
                <a16:creationId xmlns:a16="http://schemas.microsoft.com/office/drawing/2014/main" id="{ED35AEA7-C1A2-B96C-57BC-A771EDF04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60" y="4104404"/>
            <a:ext cx="2088000" cy="20880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99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C725B27-EE8A-A4F0-40DB-80B968B05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175" y="914400"/>
            <a:ext cx="10461625" cy="636588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Compliance</a:t>
            </a:r>
            <a:endParaRPr lang="en-CA" altLang="en-US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71D87-85AB-56C1-6BC0-30134C00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13E96-3EBB-424F-8F47-D5DF49F1A625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84FD9C7-52EE-F59E-B069-E29F452B48CD}"/>
              </a:ext>
            </a:extLst>
          </p:cNvPr>
          <p:cNvSpPr txBox="1">
            <a:spLocks/>
          </p:cNvSpPr>
          <p:nvPr/>
        </p:nvSpPr>
        <p:spPr>
          <a:xfrm>
            <a:off x="892176" y="1684338"/>
            <a:ext cx="6603999" cy="4367212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1200"/>
              </a:spcAft>
              <a:defRPr/>
            </a:pPr>
            <a:r>
              <a:rPr lang="en-US" sz="2400" dirty="0">
                <a:solidFill>
                  <a:schemeClr val="tx2"/>
                </a:solidFill>
              </a:rPr>
              <a:t> Book 1, Division A, Part 1, </a:t>
            </a:r>
          </a:p>
          <a:p>
            <a:pPr marL="9525" indent="0" algn="just" fontAlgn="auto">
              <a:spcAft>
                <a:spcPts val="1200"/>
              </a:spcAft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1.1.1.1. Application of this Code</a:t>
            </a:r>
          </a:p>
          <a:p>
            <a:pPr marL="9525" indent="0" algn="just" fontAlgn="auto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1) This Code applies to any one or more of the following:</a:t>
            </a:r>
          </a:p>
          <a:p>
            <a:pPr marL="9525" indent="0" algn="just" fontAlgn="auto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….</a:t>
            </a:r>
          </a:p>
          <a:p>
            <a:pPr marL="9525" indent="0" algn="just" fontAlgn="auto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d) an </a:t>
            </a:r>
            <a:r>
              <a:rPr lang="en-US" b="1" i="1" dirty="0">
                <a:solidFill>
                  <a:schemeClr val="tx2"/>
                </a:solidFill>
              </a:rPr>
              <a:t>alteration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of any </a:t>
            </a:r>
            <a:r>
              <a:rPr lang="en-US" b="1" i="1" dirty="0">
                <a:solidFill>
                  <a:schemeClr val="tx2"/>
                </a:solidFill>
              </a:rPr>
              <a:t>building</a:t>
            </a:r>
            <a:r>
              <a:rPr lang="en-US" b="1" dirty="0">
                <a:solidFill>
                  <a:schemeClr val="tx2"/>
                </a:solidFill>
              </a:rPr>
              <a:t>,</a:t>
            </a:r>
          </a:p>
          <a:p>
            <a:pPr marL="9525" indent="0" algn="just" fontAlgn="auto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….</a:t>
            </a:r>
          </a:p>
          <a:p>
            <a:pPr marL="9525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9525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b="1" i="1" dirty="0">
              <a:solidFill>
                <a:schemeClr val="tx2"/>
              </a:solidFill>
            </a:endParaRPr>
          </a:p>
          <a:p>
            <a:pPr marL="9525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i="1" dirty="0">
                <a:solidFill>
                  <a:schemeClr val="tx2"/>
                </a:solidFill>
              </a:rPr>
              <a:t>Alteration</a:t>
            </a:r>
            <a:r>
              <a:rPr lang="en-US" dirty="0">
                <a:solidFill>
                  <a:schemeClr val="tx2"/>
                </a:solidFill>
              </a:rPr>
              <a:t> means a change or extension to any matter or thing or to any occupancy regulated by this Code.</a:t>
            </a:r>
          </a:p>
          <a:p>
            <a:pPr marL="0" lvl="1" indent="503238" algn="just" fontAlgn="auto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9525" indent="0" algn="just" fontAlgn="auto">
              <a:spcAft>
                <a:spcPts val="0"/>
              </a:spcAft>
              <a:buFontTx/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9B8CF8-9A75-C4DE-2209-80159C13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80" y="1706724"/>
            <a:ext cx="432243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3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5D708-537F-0CA8-F7F8-860B89224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8BDCF4D-FA3A-F622-1BB8-6EA97C7AF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175" y="914400"/>
            <a:ext cx="10461625" cy="636588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Compliance</a:t>
            </a:r>
            <a:endParaRPr lang="en-CA" altLang="en-US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E27F84-4525-11FD-C124-DB970152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13E96-3EBB-424F-8F47-D5DF49F1A625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7B24EBC-A4CD-B6BF-B1FF-AA354FDE6343}"/>
              </a:ext>
            </a:extLst>
          </p:cNvPr>
          <p:cNvSpPr txBox="1">
            <a:spLocks/>
          </p:cNvSpPr>
          <p:nvPr/>
        </p:nvSpPr>
        <p:spPr>
          <a:xfrm>
            <a:off x="892176" y="1684338"/>
            <a:ext cx="6194424" cy="4367212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1200"/>
              </a:spcAft>
              <a:defRPr/>
            </a:pPr>
            <a:r>
              <a:rPr lang="en-US" sz="2400" dirty="0">
                <a:solidFill>
                  <a:schemeClr val="tx2"/>
                </a:solidFill>
              </a:rPr>
              <a:t> Book 1, Division A, Part 1, </a:t>
            </a:r>
          </a:p>
          <a:p>
            <a:pPr marL="9525" indent="0" algn="just" fontAlgn="auto">
              <a:spcAft>
                <a:spcPts val="1200"/>
              </a:spcAft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1.1.1.2. Application to Existing Buildings</a:t>
            </a:r>
          </a:p>
          <a:p>
            <a:pPr marL="9525" indent="0" algn="just" fontAlgn="auto">
              <a:spcAft>
                <a:spcPts val="1200"/>
              </a:spcAft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1) Where a building is altered, rehabilitated, renovated or repaired, or there is a change in occupancy, the </a:t>
            </a:r>
            <a:r>
              <a:rPr lang="en-US" sz="2400" b="1" dirty="0">
                <a:solidFill>
                  <a:schemeClr val="tx2"/>
                </a:solidFill>
              </a:rPr>
              <a:t>level of life safety and building performance shall not be decreased below a level that already exists</a:t>
            </a:r>
            <a:r>
              <a:rPr lang="en-US" sz="2400" dirty="0">
                <a:solidFill>
                  <a:schemeClr val="tx2"/>
                </a:solidFill>
              </a:rPr>
              <a:t>. (See Note A-1.1.1.2.(1).)</a:t>
            </a:r>
          </a:p>
          <a:p>
            <a:pPr marL="0" lvl="1" indent="503238" algn="just" fontAlgn="auto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9525" indent="0" algn="just" fontAlgn="auto">
              <a:spcAft>
                <a:spcPts val="0"/>
              </a:spcAft>
              <a:buFontTx/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170B56-3527-4F17-F8CD-782042C2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80" y="1706724"/>
            <a:ext cx="432243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90B-9A59-4ACC-B14F-03C2430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914401"/>
            <a:ext cx="10462260" cy="637196"/>
          </a:xfrm>
        </p:spPr>
        <p:txBody>
          <a:bodyPr/>
          <a:lstStyle/>
          <a:p>
            <a:r>
              <a:rPr lang="en-US" sz="3200" b="1" dirty="0">
                <a:solidFill>
                  <a:srgbClr val="B1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Compliance</a:t>
            </a:r>
            <a:endParaRPr lang="en-CA" sz="3200" b="1" dirty="0">
              <a:solidFill>
                <a:srgbClr val="B130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99D74-562D-49C1-B94E-A572FE96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4C5E9C76-810D-48F7-B7C5-DEE9212AA6CA}"/>
              </a:ext>
            </a:extLst>
          </p:cNvPr>
          <p:cNvSpPr txBox="1">
            <a:spLocks/>
          </p:cNvSpPr>
          <p:nvPr/>
        </p:nvSpPr>
        <p:spPr>
          <a:xfrm>
            <a:off x="891540" y="1684420"/>
            <a:ext cx="7176135" cy="4367463"/>
          </a:xfrm>
          <a:prstGeom prst="rect">
            <a:avLst/>
          </a:prstGeom>
        </p:spPr>
        <p:txBody>
          <a:bodyPr/>
          <a:lstStyle>
            <a:lvl1pPr marL="293688" indent="-28416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349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03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7763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2250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5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lvl="1" indent="-284163">
              <a:spcBef>
                <a:spcPts val="750"/>
              </a:spcBef>
              <a:spcAft>
                <a:spcPts val="1200"/>
              </a:spcAft>
              <a:buClr>
                <a:srgbClr val="A32233"/>
              </a:buClr>
              <a:buBlip>
                <a:blip r:embed="rId2"/>
              </a:buBlip>
            </a:pPr>
            <a:r>
              <a:rPr lang="en-US" sz="2400" dirty="0">
                <a:solidFill>
                  <a:schemeClr val="tx2"/>
                </a:solidFill>
              </a:rPr>
              <a:t>Division B, Part 11 – Existing Buildings</a:t>
            </a:r>
          </a:p>
          <a:p>
            <a:pPr marL="293688" lvl="1" indent="-284163">
              <a:spcBef>
                <a:spcPts val="750"/>
              </a:spcBef>
              <a:spcAft>
                <a:spcPts val="1200"/>
              </a:spcAft>
              <a:buClr>
                <a:srgbClr val="A32233"/>
              </a:buClr>
              <a:buBlip>
                <a:blip r:embed="rId2"/>
              </a:buBlip>
            </a:pPr>
            <a:endParaRPr lang="en-US" sz="2400" dirty="0">
              <a:solidFill>
                <a:schemeClr val="tx2"/>
              </a:solidFill>
            </a:endParaRPr>
          </a:p>
          <a:p>
            <a:pPr marL="293688" lvl="1" indent="-284163">
              <a:spcBef>
                <a:spcPts val="750"/>
              </a:spcBef>
              <a:spcAft>
                <a:spcPts val="1200"/>
              </a:spcAft>
              <a:buClr>
                <a:srgbClr val="A32233"/>
              </a:buClr>
              <a:buBlip>
                <a:blip r:embed="rId2"/>
              </a:buBlip>
            </a:pPr>
            <a:r>
              <a:rPr lang="en-US" sz="2400" dirty="0">
                <a:solidFill>
                  <a:schemeClr val="tx2"/>
                </a:solidFill>
              </a:rPr>
              <a:t>Roof fire ratings</a:t>
            </a:r>
          </a:p>
          <a:p>
            <a:pPr marL="293688" lvl="1" indent="-284163">
              <a:spcBef>
                <a:spcPts val="750"/>
              </a:spcBef>
              <a:spcAft>
                <a:spcPts val="1200"/>
              </a:spcAft>
              <a:buClr>
                <a:srgbClr val="A32233"/>
              </a:buClr>
              <a:buBlip>
                <a:blip r:embed="rId2"/>
              </a:buBlip>
            </a:pPr>
            <a:r>
              <a:rPr lang="en-US" sz="2400" dirty="0">
                <a:solidFill>
                  <a:schemeClr val="tx2"/>
                </a:solidFill>
              </a:rPr>
              <a:t>Building Energy and Emissions Performance</a:t>
            </a:r>
            <a:endParaRPr lang="en-US" sz="2000" dirty="0">
              <a:solidFill>
                <a:schemeClr val="tx2"/>
              </a:solidFill>
            </a:endParaRPr>
          </a:p>
          <a:p>
            <a:pPr marL="1031858" lvl="1" indent="-457200">
              <a:spcBef>
                <a:spcPts val="0"/>
              </a:spcBef>
              <a:spcAft>
                <a:spcPts val="400"/>
              </a:spcAft>
              <a:buClr>
                <a:srgbClr val="A32233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8AD59-CCC8-C203-11D6-6C2515C1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269" y="1684420"/>
            <a:ext cx="3267531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0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21907</TotalTime>
  <Words>1181</Words>
  <Application>Microsoft Office PowerPoint</Application>
  <PresentationFormat>Widescreen</PresentationFormat>
  <Paragraphs>371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Office Theme</vt:lpstr>
      <vt:lpstr>Replacement Roofing Options </vt:lpstr>
      <vt:lpstr>Introduction</vt:lpstr>
      <vt:lpstr>RoofStar Guarantee Program</vt:lpstr>
      <vt:lpstr>Agenda</vt:lpstr>
      <vt:lpstr>New vs. Existing Buildings</vt:lpstr>
      <vt:lpstr>Code Compliance</vt:lpstr>
      <vt:lpstr>Code Compliance</vt:lpstr>
      <vt:lpstr>Code Compliance</vt:lpstr>
      <vt:lpstr>Code Compliance</vt:lpstr>
      <vt:lpstr>Code Compliance</vt:lpstr>
      <vt:lpstr>Code Compliance</vt:lpstr>
      <vt:lpstr>Roofing Practices Manual (RPM) rpm.rcabc.org</vt:lpstr>
      <vt:lpstr>RoofStar Guarantee Standards</vt:lpstr>
      <vt:lpstr>Definitions</vt:lpstr>
      <vt:lpstr>Common Roof Systems</vt:lpstr>
      <vt:lpstr>Common Roof Systems</vt:lpstr>
      <vt:lpstr>Common Roof Systems</vt:lpstr>
      <vt:lpstr>Roof Replacement Options</vt:lpstr>
      <vt:lpstr>Roof Replacement Options</vt:lpstr>
      <vt:lpstr>Roof Replacement Options</vt:lpstr>
      <vt:lpstr>Roof Replacement Options</vt:lpstr>
      <vt:lpstr>Roof Replacement Options</vt:lpstr>
      <vt:lpstr>Design Considerations</vt:lpstr>
      <vt:lpstr>Design Considerations</vt:lpstr>
      <vt:lpstr>Design Considerations</vt:lpstr>
      <vt:lpstr>Design Considerations</vt:lpstr>
      <vt:lpstr>Design Considerations</vt:lpstr>
      <vt:lpstr>Design Considerations</vt:lpstr>
      <vt:lpstr>Design Considerations</vt:lpstr>
      <vt:lpstr>Design Considerations</vt:lpstr>
      <vt:lpstr>Design Considerations</vt:lpstr>
      <vt:lpstr>Design Considerations</vt:lpstr>
      <vt:lpstr>Design Considerations</vt:lpstr>
      <vt:lpstr>Roof Replacement Options</vt:lpstr>
      <vt:lpstr>Roof System Replacement</vt:lpstr>
      <vt:lpstr>Roof System Replacement</vt:lpstr>
      <vt:lpstr>Partial Roof System Replacement</vt:lpstr>
      <vt:lpstr>Partial Roof System Replacement</vt:lpstr>
      <vt:lpstr>Partial Roof System Replacement</vt:lpstr>
      <vt:lpstr>Membrane Recover</vt:lpstr>
      <vt:lpstr>Membrane Recover</vt:lpstr>
      <vt:lpstr>Membrane Recover</vt:lpstr>
      <vt:lpstr>Replacement Roofing Trends</vt:lpstr>
      <vt:lpstr>Replacement Roofing Trends</vt:lpstr>
      <vt:lpstr>Replacement Roofing Trends</vt:lpstr>
      <vt:lpstr>Replacement Roofing Trends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Laurence Matzek</cp:lastModifiedBy>
  <cp:revision>785</cp:revision>
  <dcterms:created xsi:type="dcterms:W3CDTF">2017-01-10T11:09:36Z</dcterms:created>
  <dcterms:modified xsi:type="dcterms:W3CDTF">2024-11-14T00:15:27Z</dcterms:modified>
</cp:coreProperties>
</file>