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74" r:id="rId2"/>
    <p:sldId id="340" r:id="rId3"/>
    <p:sldId id="390" r:id="rId4"/>
    <p:sldId id="292" r:id="rId5"/>
    <p:sldId id="317" r:id="rId6"/>
    <p:sldId id="287" r:id="rId7"/>
    <p:sldId id="331" r:id="rId8"/>
    <p:sldId id="286" r:id="rId9"/>
    <p:sldId id="424" r:id="rId10"/>
    <p:sldId id="426" r:id="rId11"/>
    <p:sldId id="434" r:id="rId12"/>
    <p:sldId id="435" r:id="rId13"/>
    <p:sldId id="436" r:id="rId14"/>
    <p:sldId id="437" r:id="rId15"/>
    <p:sldId id="397" r:id="rId16"/>
    <p:sldId id="433" r:id="rId1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B0D46-D0F2-49B8-84E1-8A84E3CF61D4}" v="302" dt="2024-11-15T03:30:36.3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126" autoAdjust="0"/>
  </p:normalViewPr>
  <p:slideViewPr>
    <p:cSldViewPr>
      <p:cViewPr>
        <p:scale>
          <a:sx n="66" d="100"/>
          <a:sy n="66" d="100"/>
        </p:scale>
        <p:origin x="1958" y="797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F7D5-4D23-4BB9-B466-8425BDED1D7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74B01-30D1-4A74-BC52-AF0F8503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size</a:t>
            </a:r>
            <a:r>
              <a:rPr lang="en-US" baseline="0" dirty="0"/>
              <a:t>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4B01-30D1-4A74-BC52-AF0F85033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4B01-30D1-4A74-BC52-AF0F850334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4B01-30D1-4A74-BC52-AF0F850334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6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002E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5FB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002E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5FB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002E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002E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92414" y="0"/>
            <a:ext cx="251585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597" y="-68579"/>
            <a:ext cx="8472805" cy="75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002E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8878" y="1048385"/>
            <a:ext cx="4579620" cy="3362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5FB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ipendrapaneru@uvic.ca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9743-E039-7667-35D6-AA3E2A80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8153399" cy="133675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Impact of Climate Change and Ventilation Strategies on Moisture Management and Durability of  Cross-Laminated Timber Walls</a:t>
            </a:r>
            <a:endParaRPr lang="en-CA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3DDB4-055E-C12A-62E0-0B9B22233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2044073"/>
            <a:ext cx="8686799" cy="1274417"/>
          </a:xfrm>
        </p:spPr>
        <p:txBody>
          <a:bodyPr/>
          <a:lstStyle/>
          <a:p>
            <a:pPr algn="ctr"/>
            <a:endParaRPr lang="en-CA" sz="16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+mj-lt"/>
              </a:rPr>
              <a:t>Dipendra Paneru and Phalguni Mukhopadhyaya</a:t>
            </a:r>
          </a:p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Department of Civil Engineering</a:t>
            </a:r>
          </a:p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University of Victoria</a:t>
            </a:r>
          </a:p>
          <a:p>
            <a:pPr algn="ctr"/>
            <a:endParaRPr lang="en-CA" sz="16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CA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421237D9-BAF2-9E21-B387-953D6C94C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81500"/>
            <a:ext cx="637381" cy="974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B8F81C-F85D-E4E4-DF8E-9AF2311C2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740997"/>
            <a:ext cx="944880" cy="750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575884-BAE0-474F-5ABB-4EFDD932957E}"/>
              </a:ext>
            </a:extLst>
          </p:cNvPr>
          <p:cNvSpPr txBox="1"/>
          <p:nvPr/>
        </p:nvSpPr>
        <p:spPr>
          <a:xfrm>
            <a:off x="2362200" y="4195756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b="1" dirty="0">
                <a:solidFill>
                  <a:schemeClr val="tx1"/>
                </a:solidFill>
                <a:latin typeface="+mj-lt"/>
              </a:rPr>
              <a:t>2024 BEBEC CONFERENCE &amp; AGM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8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94D9F4-527B-400A-5C00-3CF471E3146D}"/>
              </a:ext>
            </a:extLst>
          </p:cNvPr>
          <p:cNvSpPr txBox="1"/>
          <p:nvPr/>
        </p:nvSpPr>
        <p:spPr>
          <a:xfrm>
            <a:off x="91597" y="209550"/>
            <a:ext cx="86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Drying Potential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15FE684E-058C-563E-E912-8253D0CF3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6" y="785118"/>
                <a:ext cx="8382000" cy="21537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First-order decay model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capturing the exponential decline of moisture content (Bennamoun &amp; Ndukwu, 2022; Simpson, 1993).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Dependent on 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material properties, temperature, and relative humidity.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16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First-Order Decay Model Equation;</a:t>
                </a:r>
                <a:endPara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sz="16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𝐌𝐂</m:t>
                    </m:r>
                    <m:r>
                      <a:rPr lang="en-US" sz="16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𝐭</m:t>
                    </m:r>
                    <m:r>
                      <a:rPr lang="en-US" sz="16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𝐗𝐞</m:t>
                    </m:r>
                    <m:r>
                      <a:rPr lang="en-US" sz="16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𝑿𝒐</m:t>
                    </m:r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𝐗𝐞</m:t>
                    </m:r>
                    <m:r>
                      <a:rPr lang="en-US" sz="16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sSup>
                      <m:sSupPr>
                        <m:ctrlPr>
                          <a:rPr lang="en-US" sz="1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𝒕𝒅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</a:p>
            </p:txBody>
          </p:sp>
        </mc:Choice>
        <mc:Fallback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15FE684E-058C-563E-E912-8253D0CF3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96" y="785118"/>
                <a:ext cx="8382000" cy="2153731"/>
              </a:xfrm>
              <a:prstGeom prst="rect">
                <a:avLst/>
              </a:prstGeom>
              <a:blipFill>
                <a:blip r:embed="rId2"/>
                <a:stretch>
                  <a:fillRect l="-291" t="-283" r="-5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3BD6457-D88E-6D61-A8E7-44700A8FB067}"/>
              </a:ext>
            </a:extLst>
          </p:cNvPr>
          <p:cNvSpPr txBox="1"/>
          <p:nvPr/>
        </p:nvSpPr>
        <p:spPr>
          <a:xfrm>
            <a:off x="6629400" y="2190750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highlight>
                  <a:srgbClr val="FFFF00"/>
                </a:highlight>
              </a:rPr>
              <a:t>t</a:t>
            </a:r>
            <a:r>
              <a:rPr lang="en-CA" sz="1200" baseline="-25000" dirty="0">
                <a:highlight>
                  <a:srgbClr val="FFFF00"/>
                </a:highlight>
              </a:rPr>
              <a:t>d</a:t>
            </a:r>
            <a:r>
              <a:rPr lang="en-CA" sz="1200" dirty="0">
                <a:highlight>
                  <a:srgbClr val="FFFF00"/>
                </a:highlight>
              </a:rPr>
              <a:t>=drying time constant</a:t>
            </a:r>
            <a:endParaRPr lang="en-CA" sz="1200" baseline="-250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D2A8E-CE8D-9AE5-653C-12F6463F53CD}"/>
              </a:ext>
            </a:extLst>
          </p:cNvPr>
          <p:cNvSpPr txBox="1"/>
          <p:nvPr/>
        </p:nvSpPr>
        <p:spPr>
          <a:xfrm>
            <a:off x="243996" y="3409950"/>
            <a:ext cx="8382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Future warmer and wetter climates  significantly reduce drying capacity, with Td increasing by over 600% under low ventilation rates.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Higher ventilation rates enhance drying potential across all climates, reducing drying time by up to 80%, with the effect being most pronounced in humid regions.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6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39FB7F-DE0B-36BD-70C5-F72482386F3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0" y="150283"/>
            <a:ext cx="41148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09EC6-D9F6-F60C-C989-B0A7FBFB85C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473"/>
            <a:ext cx="41148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0556E-13EB-D87B-F54C-8AC57A9C2D0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0" y="2432473"/>
            <a:ext cx="41148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DE21B1-C782-94B0-DF69-A03B97A2FBE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2473"/>
            <a:ext cx="4114800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4A9BDE-3512-9EC8-870C-14B45529BB7D}"/>
              </a:ext>
            </a:extLst>
          </p:cNvPr>
          <p:cNvSpPr txBox="1"/>
          <p:nvPr/>
        </p:nvSpPr>
        <p:spPr>
          <a:xfrm>
            <a:off x="353220" y="4718473"/>
            <a:ext cx="8485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>
                <a:latin typeface="+mj-lt"/>
                <a:ea typeface="Cambria" panose="02040503050406030204" pitchFamily="18" charset="0"/>
              </a:rPr>
              <a:t>Drying time constant in different climatic data a)ASHRAE-1 b)Historical c) G1.5 and d) G3.5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693B3C-5BB6-A208-6F1E-0A1F1DC2DC34}"/>
              </a:ext>
            </a:extLst>
          </p:cNvPr>
          <p:cNvSpPr txBox="1"/>
          <p:nvPr/>
        </p:nvSpPr>
        <p:spPr>
          <a:xfrm>
            <a:off x="2182020" y="28652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93EC9E-4B6A-A8E3-6495-D3FF5DC09766}"/>
              </a:ext>
            </a:extLst>
          </p:cNvPr>
          <p:cNvSpPr txBox="1"/>
          <p:nvPr/>
        </p:nvSpPr>
        <p:spPr>
          <a:xfrm>
            <a:off x="6321082" y="253280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40E0E-0955-16BD-DDDD-AF0798506171}"/>
              </a:ext>
            </a:extLst>
          </p:cNvPr>
          <p:cNvSpPr txBox="1"/>
          <p:nvPr/>
        </p:nvSpPr>
        <p:spPr>
          <a:xfrm>
            <a:off x="6440062" y="24680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A697F0-6074-8B9E-BC86-FF596683FA7B}"/>
              </a:ext>
            </a:extLst>
          </p:cNvPr>
          <p:cNvSpPr txBox="1"/>
          <p:nvPr/>
        </p:nvSpPr>
        <p:spPr>
          <a:xfrm>
            <a:off x="2182020" y="256871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146800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8D0D-491C-F42A-F1F0-F04D58B9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7067"/>
            <a:ext cx="8579801" cy="430887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Mold Growth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31F94-4499-C115-210C-30E0C1E8814A}"/>
              </a:ext>
            </a:extLst>
          </p:cNvPr>
          <p:cNvSpPr txBox="1"/>
          <p:nvPr/>
        </p:nvSpPr>
        <p:spPr>
          <a:xfrm>
            <a:off x="358296" y="3692994"/>
            <a:ext cx="82677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Humid climates like Vancouver and St. John’s experience an increase in Mold Growth Index of up to 184% under future scenarios.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Increased ventilation rates (2-200 ACH) reduce mold growth by up to 98%, demonstrating ventilation's critical role in mitigating mold risk.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0F1D9A-68E8-E723-0B4B-AFD90A204828}"/>
                  </a:ext>
                </a:extLst>
              </p:cNvPr>
              <p:cNvSpPr txBox="1"/>
              <p:nvPr/>
            </p:nvSpPr>
            <p:spPr>
              <a:xfrm>
                <a:off x="381319" y="585738"/>
                <a:ext cx="8244677" cy="28834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mbria" panose="02040503050406030204" pitchFamily="18" charset="0"/>
                  </a:rPr>
                  <a:t>VTT model  to predict mold growth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</a:rPr>
                  <a:t>O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mbria" panose="02040503050406030204" pitchFamily="18" charset="0"/>
                  </a:rPr>
                  <a:t>n a scale from 0 (no growth) to 6 (heavy mold growth)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altLang="en-US" sz="1800" dirty="0">
                  <a:solidFill>
                    <a:schemeClr val="tx1"/>
                  </a:solidFill>
                  <a:latin typeface="+mj-lt"/>
                  <a:ea typeface="Cambria" panose="02040503050406030204" pitchFamily="18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𝑑𝑀</m:t>
                          </m:r>
                        </m:num>
                        <m:den>
                          <m:r>
                            <a:rPr lang="en-CA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(−0.68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𝑙𝑛𝑇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−13.9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𝑙𝑛𝑅𝐻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+0.14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−0.33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𝑆𝑄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+66.02)</m:t>
                          </m:r>
                        </m:den>
                      </m:f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mbria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lang="en-US" altLang="en-US" sz="1800" b="1" dirty="0">
                  <a:solidFill>
                    <a:schemeClr val="tx1"/>
                  </a:solidFill>
                  <a:latin typeface="+mj-lt"/>
                  <a:ea typeface="Cambria" panose="02040503050406030204" pitchFamily="18" charset="0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effectLst/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M -Mold index</a:t>
                </a:r>
                <a:endParaRPr lang="en-CA" sz="1800" dirty="0">
                  <a:solidFill>
                    <a:schemeClr val="tx1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effectLst/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T - Temperature</a:t>
                </a:r>
                <a:endParaRPr lang="en-CA" sz="1800" dirty="0">
                  <a:solidFill>
                    <a:schemeClr val="tx1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effectLst/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RH- Relative humidity</a:t>
                </a:r>
                <a:endParaRPr lang="en-CA" sz="1800" dirty="0">
                  <a:solidFill>
                    <a:schemeClr val="tx1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effectLst/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W -Factor for wood type (0 for pine, 1 for spruce)</a:t>
                </a:r>
                <a:endParaRPr lang="en-CA" sz="1800" dirty="0">
                  <a:solidFill>
                    <a:schemeClr val="tx1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0F1D9A-68E8-E723-0B4B-AFD90A20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19" y="585738"/>
                <a:ext cx="8244677" cy="2883418"/>
              </a:xfrm>
              <a:prstGeom prst="rect">
                <a:avLst/>
              </a:prstGeom>
              <a:blipFill>
                <a:blip r:embed="rId2"/>
                <a:stretch>
                  <a:fillRect l="-666" t="-1057" b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7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A3DF26-9798-3E62-B67F-804D233EBB5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9" y="45720"/>
            <a:ext cx="41148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EE913-F850-8F42-D07A-57C543B4F1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90" y="95250"/>
            <a:ext cx="41148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121D9-3214-73DC-3276-650F3789F8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9" y="2377440"/>
            <a:ext cx="4114799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6A631F-B8EB-FF95-F2AB-CE3E126313A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7440"/>
            <a:ext cx="4104190" cy="228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03B971-A01C-17BE-22D7-0C58081A6607}"/>
              </a:ext>
            </a:extLst>
          </p:cNvPr>
          <p:cNvSpPr txBox="1"/>
          <p:nvPr/>
        </p:nvSpPr>
        <p:spPr>
          <a:xfrm>
            <a:off x="310729" y="4686300"/>
            <a:ext cx="836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>
                <a:latin typeface="+mj-lt"/>
                <a:ea typeface="Cambria" panose="02040503050406030204" pitchFamily="18" charset="0"/>
              </a:rPr>
              <a:t>Mold growth index in different climatic data a)ASHRAE-1 b)Historical c) G1.5 and d) G3.5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1AE9D-9AF3-BAEC-0199-4C040809F59A}"/>
              </a:ext>
            </a:extLst>
          </p:cNvPr>
          <p:cNvSpPr txBox="1"/>
          <p:nvPr/>
        </p:nvSpPr>
        <p:spPr>
          <a:xfrm>
            <a:off x="2055219" y="5715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99554B-FEC2-546F-E93E-5E321349CB57}"/>
              </a:ext>
            </a:extLst>
          </p:cNvPr>
          <p:cNvSpPr txBox="1"/>
          <p:nvPr/>
        </p:nvSpPr>
        <p:spPr>
          <a:xfrm>
            <a:off x="6714621" y="5715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AF0957-F827-6634-DA7F-FAC1C9DF5E06}"/>
              </a:ext>
            </a:extLst>
          </p:cNvPr>
          <p:cNvSpPr txBox="1"/>
          <p:nvPr/>
        </p:nvSpPr>
        <p:spPr>
          <a:xfrm>
            <a:off x="2095116" y="2447928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5BF252-BA8A-CF23-B90D-26238292F4B2}"/>
              </a:ext>
            </a:extLst>
          </p:cNvPr>
          <p:cNvSpPr txBox="1"/>
          <p:nvPr/>
        </p:nvSpPr>
        <p:spPr>
          <a:xfrm>
            <a:off x="6781800" y="243325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339385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2C32B8-02EA-EFD4-EFAF-888022CAB68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50"/>
            <a:ext cx="41148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580929-FD58-EA8B-4460-FB3A6277D9B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07" y="129540"/>
            <a:ext cx="4114800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2ECB25-53F9-A333-5479-39B71FFB6FA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0780"/>
            <a:ext cx="41148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683145-B50B-F46D-2CCB-121A3BAC3D8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07" y="2415538"/>
            <a:ext cx="4114800" cy="228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24CC65-6C89-0B40-EBD6-84367D764DE4}"/>
              </a:ext>
            </a:extLst>
          </p:cNvPr>
          <p:cNvSpPr txBox="1"/>
          <p:nvPr/>
        </p:nvSpPr>
        <p:spPr>
          <a:xfrm>
            <a:off x="152400" y="24155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187EDB-23DB-1E40-A8DE-D67E66B918DB}"/>
              </a:ext>
            </a:extLst>
          </p:cNvPr>
          <p:cNvSpPr txBox="1"/>
          <p:nvPr/>
        </p:nvSpPr>
        <p:spPr>
          <a:xfrm>
            <a:off x="4538291" y="9525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A493-120E-BE42-9606-5421E701702F}"/>
              </a:ext>
            </a:extLst>
          </p:cNvPr>
          <p:cNvSpPr txBox="1"/>
          <p:nvPr/>
        </p:nvSpPr>
        <p:spPr>
          <a:xfrm>
            <a:off x="4538291" y="241553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58EC05-77AD-7FCB-7F11-E0723811D2AD}"/>
              </a:ext>
            </a:extLst>
          </p:cNvPr>
          <p:cNvSpPr txBox="1"/>
          <p:nvPr/>
        </p:nvSpPr>
        <p:spPr>
          <a:xfrm>
            <a:off x="304800" y="9525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68AA3-DA00-43B1-667E-6286BD2D0192}"/>
              </a:ext>
            </a:extLst>
          </p:cNvPr>
          <p:cNvSpPr txBox="1"/>
          <p:nvPr/>
        </p:nvSpPr>
        <p:spPr>
          <a:xfrm>
            <a:off x="381001" y="4686300"/>
            <a:ext cx="8432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>
                <a:latin typeface="+mj-lt"/>
                <a:ea typeface="Cambria" panose="02040503050406030204" pitchFamily="18" charset="0"/>
              </a:rPr>
              <a:t>% of Time for which Mold Index &gt;1 in different climatic data a)ASHRAE-1 b)Historical c) G1.5 and d) G3.5</a:t>
            </a:r>
          </a:p>
        </p:txBody>
      </p:sp>
    </p:spTree>
    <p:extLst>
      <p:ext uri="{BB962C8B-B14F-4D97-AF65-F5344CB8AC3E}">
        <p14:creationId xmlns:p14="http://schemas.microsoft.com/office/powerpoint/2010/main" val="316230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82422FC8-F507-2916-FEEF-A1E39490BD22}"/>
              </a:ext>
            </a:extLst>
          </p:cNvPr>
          <p:cNvSpPr txBox="1">
            <a:spLocks/>
          </p:cNvSpPr>
          <p:nvPr/>
        </p:nvSpPr>
        <p:spPr>
          <a:xfrm>
            <a:off x="0" y="1123950"/>
            <a:ext cx="8915400" cy="14606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0" i="0">
                <a:solidFill>
                  <a:srgbClr val="002E5F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n-US" sz="5400" spc="-20" dirty="0">
                <a:solidFill>
                  <a:schemeClr val="tx1"/>
                </a:solidFill>
                <a:latin typeface="+mj-lt"/>
              </a:rPr>
              <a:t>THANK</a:t>
            </a:r>
            <a:r>
              <a:rPr lang="en-US" sz="5400" spc="-335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spc="-25" dirty="0">
                <a:solidFill>
                  <a:schemeClr val="tx1"/>
                </a:solidFill>
                <a:latin typeface="+mj-lt"/>
              </a:rPr>
              <a:t>YOU</a:t>
            </a:r>
            <a:br>
              <a:rPr lang="en-US" sz="7200" spc="-25" dirty="0">
                <a:solidFill>
                  <a:schemeClr val="tx1"/>
                </a:solidFill>
                <a:latin typeface="+mj-lt"/>
              </a:rPr>
            </a:br>
            <a:br>
              <a:rPr lang="en-US" sz="2400" spc="-25" dirty="0">
                <a:solidFill>
                  <a:schemeClr val="tx1"/>
                </a:solidFill>
                <a:latin typeface="+mj-lt"/>
              </a:rPr>
            </a:br>
            <a:r>
              <a:rPr lang="en-US" sz="1600" spc="-25" dirty="0">
                <a:solidFill>
                  <a:schemeClr val="tx1"/>
                </a:solidFill>
                <a:latin typeface="+mj-lt"/>
                <a:hlinkClick r:id="rId2"/>
              </a:rPr>
              <a:t>dipendrapaneru@uvic.ca</a:t>
            </a:r>
            <a:endParaRPr lang="en-US" sz="1600" spc="-25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461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BACBCD14-8132-3DFD-2204-7F6BE16B5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"/>
            <a:ext cx="8763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31EC9E3-FA33-49FD-022F-C1406C5BA671}"/>
              </a:ext>
            </a:extLst>
          </p:cNvPr>
          <p:cNvSpPr txBox="1">
            <a:spLocks/>
          </p:cNvSpPr>
          <p:nvPr/>
        </p:nvSpPr>
        <p:spPr>
          <a:xfrm>
            <a:off x="0" y="34290"/>
            <a:ext cx="891540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950" b="0" i="0">
                <a:solidFill>
                  <a:srgbClr val="002E5F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30"/>
              </a:spcBef>
              <a:tabLst>
                <a:tab pos="6429375" algn="l"/>
              </a:tabLst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Mass Timber?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9" y="598987"/>
            <a:ext cx="4114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831999-CCBD-F8A2-8EA2-552BF0B732F4}"/>
              </a:ext>
            </a:extLst>
          </p:cNvPr>
          <p:cNvSpPr txBox="1"/>
          <p:nvPr/>
        </p:nvSpPr>
        <p:spPr>
          <a:xfrm>
            <a:off x="228599" y="2405595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j-lt"/>
              </a:rPr>
              <a:t>Different Types of Mass timber product  (Ayanleye et al., 2022)</a:t>
            </a:r>
          </a:p>
        </p:txBody>
      </p:sp>
      <p:pic>
        <p:nvPicPr>
          <p:cNvPr id="3" name="Picture 2" descr="A construction site with a building&#10;&#10;Description automatically generated">
            <a:extLst>
              <a:ext uri="{FF2B5EF4-FFF2-40B4-BE49-F238E27FC236}">
                <a16:creationId xmlns:a16="http://schemas.microsoft.com/office/drawing/2014/main" id="{532F0CE7-A0CC-CC72-64BF-E983CB59BDB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75" y="598987"/>
            <a:ext cx="4114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D818-93EE-B3AC-0403-F8638B9AE13B}"/>
              </a:ext>
            </a:extLst>
          </p:cNvPr>
          <p:cNvSpPr txBox="1"/>
          <p:nvPr/>
        </p:nvSpPr>
        <p:spPr>
          <a:xfrm>
            <a:off x="4572000" y="2412517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200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National Centre for Indigenous Laws and Fraser Building,2024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E731B-C955-AE88-40BB-AE3E138C0A8F}"/>
              </a:ext>
            </a:extLst>
          </p:cNvPr>
          <p:cNvSpPr txBox="1"/>
          <p:nvPr/>
        </p:nvSpPr>
        <p:spPr>
          <a:xfrm>
            <a:off x="228599" y="2636958"/>
            <a:ext cx="853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Why Moisture Performance ?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37D9A-360A-6824-2ABF-347D650EE50F}"/>
              </a:ext>
            </a:extLst>
          </p:cNvPr>
          <p:cNvSpPr txBox="1"/>
          <p:nvPr/>
        </p:nvSpPr>
        <p:spPr>
          <a:xfrm>
            <a:off x="342903" y="3160178"/>
            <a:ext cx="5905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pecial care during production, transportation, and construction,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Moisture levels compromise the structural integrity,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Dimensional instability,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Thermal efficiency and hygrothermal performance.</a:t>
            </a:r>
            <a:endParaRPr lang="en-CA" sz="1600" dirty="0"/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20DE1DF3-AE94-78E2-3293-0D9DCE0D2EC7}"/>
              </a:ext>
            </a:extLst>
          </p:cNvPr>
          <p:cNvSpPr/>
          <p:nvPr/>
        </p:nvSpPr>
        <p:spPr>
          <a:xfrm>
            <a:off x="5523031" y="3414601"/>
            <a:ext cx="3278066" cy="166213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FF0000"/>
                </a:solidFill>
                <a:latin typeface="+mj-lt"/>
              </a:rPr>
              <a:t>Poor moisture management reduces a building's energy efficiency, affects its durability, and negatively impacts indoor air quality.</a:t>
            </a:r>
          </a:p>
        </p:txBody>
      </p:sp>
    </p:spTree>
    <p:extLst>
      <p:ext uri="{BB962C8B-B14F-4D97-AF65-F5344CB8AC3E}">
        <p14:creationId xmlns:p14="http://schemas.microsoft.com/office/powerpoint/2010/main" val="37024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A58476-30A1-D0FC-336D-540E15C3385E}"/>
              </a:ext>
            </a:extLst>
          </p:cNvPr>
          <p:cNvSpPr txBox="1">
            <a:spLocks/>
          </p:cNvSpPr>
          <p:nvPr/>
        </p:nvSpPr>
        <p:spPr>
          <a:xfrm>
            <a:off x="304800" y="895350"/>
            <a:ext cx="830579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005FBD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</a:rPr>
              <a:t>"Mass timber buildings demonstrate unique </a:t>
            </a:r>
            <a:r>
              <a:rPr lang="en-US" sz="2000" dirty="0">
                <a:solidFill>
                  <a:srgbClr val="FF0000"/>
                </a:solidFill>
              </a:rPr>
              <a:t>hygrothermal behaviors</a:t>
            </a:r>
            <a:r>
              <a:rPr lang="en-US" sz="2000" dirty="0">
                <a:solidFill>
                  <a:schemeClr val="tx1"/>
                </a:solidFill>
              </a:rPr>
              <a:t>, with their </a:t>
            </a:r>
            <a:r>
              <a:rPr lang="en-US" sz="2000" dirty="0">
                <a:solidFill>
                  <a:srgbClr val="FF0000"/>
                </a:solidFill>
              </a:rPr>
              <a:t>drying capacity and mold growth potential</a:t>
            </a:r>
            <a:r>
              <a:rPr lang="en-US" sz="2000" dirty="0">
                <a:solidFill>
                  <a:schemeClr val="tx1"/>
                </a:solidFill>
              </a:rPr>
              <a:t> ,being significantly influenced by climate conditions and design parameters.”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152CF15F-93DD-DF13-ED9C-1682CEFB5381}"/>
              </a:ext>
            </a:extLst>
          </p:cNvPr>
          <p:cNvSpPr/>
          <p:nvPr/>
        </p:nvSpPr>
        <p:spPr>
          <a:xfrm>
            <a:off x="3276600" y="2187148"/>
            <a:ext cx="1676400" cy="1066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QUESTION?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E3F52-2E06-0873-861A-E3AA2447B315}"/>
              </a:ext>
            </a:extLst>
          </p:cNvPr>
          <p:cNvSpPr txBox="1"/>
          <p:nvPr/>
        </p:nvSpPr>
        <p:spPr>
          <a:xfrm>
            <a:off x="304800" y="332482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“How do </a:t>
            </a:r>
            <a:r>
              <a:rPr lang="en-US" sz="2000" dirty="0">
                <a:solidFill>
                  <a:srgbClr val="FF0000"/>
                </a:solidFill>
              </a:rPr>
              <a:t>extreme weather </a:t>
            </a:r>
            <a:r>
              <a:rPr lang="en-US" sz="2000" dirty="0">
                <a:solidFill>
                  <a:schemeClr val="tx1"/>
                </a:solidFill>
              </a:rPr>
              <a:t>conditions and </a:t>
            </a:r>
            <a:r>
              <a:rPr lang="en-US" sz="2000" dirty="0">
                <a:solidFill>
                  <a:srgbClr val="FF0000"/>
                </a:solidFill>
              </a:rPr>
              <a:t>ventilation rates </a:t>
            </a:r>
            <a:r>
              <a:rPr lang="en-US" sz="2000" dirty="0">
                <a:solidFill>
                  <a:schemeClr val="tx1"/>
                </a:solidFill>
              </a:rPr>
              <a:t>affect the hygrothermal performance, drying potential, and mold growth susceptibility of cross-laminated timber (CLT) walls?”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46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393"/>
            <a:ext cx="8915400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Why is climate change considered?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530" y="4451003"/>
            <a:ext cx="396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Schematic diagram showing the impact of weather on building envelope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B5477-8DB5-ED89-5032-24CEBC1E1EC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9" t="11509" r="28037" b="11336"/>
          <a:stretch/>
        </p:blipFill>
        <p:spPr>
          <a:xfrm>
            <a:off x="283530" y="742950"/>
            <a:ext cx="405986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2876864-8CA6-3282-0FFB-19EF17729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984230"/>
            <a:ext cx="4191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Changing precipitation patterns affect building moisture dynamics (Reidmiller et al., 2017).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Building standards often overlook future climate scenarios (GAO, 2016).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Precipitation influences heating/cooling needs, impacting hygrothermal performance (Andrić et al., 2017).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Leads to mold growth risks, necessitating adaptive designs (Cornick &amp; Dalgliesh, 2003). </a:t>
            </a:r>
          </a:p>
        </p:txBody>
      </p:sp>
    </p:spTree>
    <p:extLst>
      <p:ext uri="{BB962C8B-B14F-4D97-AF65-F5344CB8AC3E}">
        <p14:creationId xmlns:p14="http://schemas.microsoft.com/office/powerpoint/2010/main" val="792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" y="133350"/>
            <a:ext cx="8915399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Hygrothermal Analysis Tool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47549" y="4685040"/>
            <a:ext cx="4198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Photo Credit: Kuenzel et al., 2009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8AB833-8D09-F994-4D4D-521C31C268A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1" y="1085040"/>
            <a:ext cx="39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AB07FF2-A68F-706D-1D5C-96C581C56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852" y="971550"/>
            <a:ext cx="457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WUFI simulates coupled heat and moisture transport in building materials.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Based on Fourier's Law (heat conduction), Fick's Law (vapor diffusion), and Darcy's Law (liquid transport).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Kelvin’s Law for capillary movement in porous materials.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Uses real climate data to model moisture and heat flow.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750" y="96336"/>
            <a:ext cx="8915399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Hygrothermal Modelling</a:t>
            </a:r>
          </a:p>
        </p:txBody>
      </p:sp>
      <p:pic>
        <p:nvPicPr>
          <p:cNvPr id="6" name="Picture 5" descr="A diagram of a structure&#10;&#10;Description automatically generated">
            <a:extLst>
              <a:ext uri="{FF2B5EF4-FFF2-40B4-BE49-F238E27FC236}">
                <a16:creationId xmlns:a16="http://schemas.microsoft.com/office/drawing/2014/main" id="{AAC9AD0E-5399-74CE-579A-364D1B5190E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"/>
          <a:stretch/>
        </p:blipFill>
        <p:spPr>
          <a:xfrm>
            <a:off x="228600" y="812881"/>
            <a:ext cx="3960000" cy="3600000"/>
          </a:xfrm>
          <a:prstGeom prst="rect">
            <a:avLst/>
          </a:prstGeom>
        </p:spPr>
      </p:pic>
      <p:pic>
        <p:nvPicPr>
          <p:cNvPr id="7" name="Picture 6" descr="A diagram of a structure&#10;&#10;Description automatically generated">
            <a:extLst>
              <a:ext uri="{FF2B5EF4-FFF2-40B4-BE49-F238E27FC236}">
                <a16:creationId xmlns:a16="http://schemas.microsoft.com/office/drawing/2014/main" id="{16BFCC05-5D7B-F224-D42E-023F5F9CDAD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"/>
          <a:stretch/>
        </p:blipFill>
        <p:spPr>
          <a:xfrm>
            <a:off x="4800600" y="812881"/>
            <a:ext cx="3960000" cy="3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AF8E92-AD9B-75E3-E0BD-16482205DF79}"/>
              </a:ext>
            </a:extLst>
          </p:cNvPr>
          <p:cNvSpPr txBox="1"/>
          <p:nvPr/>
        </p:nvSpPr>
        <p:spPr>
          <a:xfrm>
            <a:off x="990600" y="4461066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Schematic diagram showing the section of wall 1(Left) and Wall 2(Right)  assembly with 3 layer of CLT.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3B6A8-39FE-8467-A392-6CBD6D61F124}"/>
              </a:ext>
            </a:extLst>
          </p:cNvPr>
          <p:cNvSpPr txBox="1"/>
          <p:nvPr/>
        </p:nvSpPr>
        <p:spPr>
          <a:xfrm>
            <a:off x="4038600" y="643604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+mj-lt"/>
              </a:rPr>
              <a:t>Interior</a:t>
            </a:r>
            <a:endParaRPr lang="en-US" u="sng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F5422-0E09-5BAC-303C-FC9BCE6DDDD7}"/>
              </a:ext>
            </a:extLst>
          </p:cNvPr>
          <p:cNvSpPr txBox="1"/>
          <p:nvPr/>
        </p:nvSpPr>
        <p:spPr>
          <a:xfrm>
            <a:off x="4188600" y="406499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+mj-lt"/>
              </a:rPr>
              <a:t>Exterior</a:t>
            </a:r>
            <a:endParaRPr 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11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A5F9-2741-1827-78CC-3D9DD906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54"/>
            <a:ext cx="8915399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Climate Data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6242BCE-CF5A-E6CB-9821-2AA14CA4D30D}"/>
              </a:ext>
            </a:extLst>
          </p:cNvPr>
          <p:cNvSpPr txBox="1">
            <a:spLocks/>
          </p:cNvSpPr>
          <p:nvPr/>
        </p:nvSpPr>
        <p:spPr>
          <a:xfrm>
            <a:off x="152399" y="514350"/>
            <a:ext cx="86106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005FBD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National Research Council Canada (NRC) and WUFI database.</a:t>
            </a:r>
          </a:p>
          <a:p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 Included Moisture Reference Years (MRY) and ASHRAE Year 1 data.</a:t>
            </a:r>
          </a:p>
          <a:p>
            <a:endParaRPr lang="en-US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Based on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Representative Concentration Pathways (RCP’s)- Radiative forcing value 8.5 W/m</a:t>
            </a:r>
            <a:r>
              <a:rPr lang="en-US" sz="1600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by 2100.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3FED3-EC13-54CE-AC0F-F5E92AA3519F}"/>
              </a:ext>
            </a:extLst>
          </p:cNvPr>
          <p:cNvSpPr txBox="1"/>
          <p:nvPr/>
        </p:nvSpPr>
        <p:spPr>
          <a:xfrm>
            <a:off x="3523789" y="2343150"/>
            <a:ext cx="1867819" cy="2339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Futuristic Data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G0.5- 2003-2029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G1.0-2014-2040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G1.5-2024-2050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G2.0-2034-2060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G2.5-2042-2068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G3.0-2051-2077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G3.5-2064-2090</a:t>
            </a:r>
            <a:endParaRPr lang="en-US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5443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052"/>
            <a:ext cx="8915400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Boundary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4713596"/>
            <a:ext cx="2545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Diagram for boundary conditions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/>
          <a:srcRect l="9957"/>
          <a:stretch/>
        </p:blipFill>
        <p:spPr>
          <a:xfrm>
            <a:off x="4579620" y="1026785"/>
            <a:ext cx="41148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E151F-F030-BB11-07A9-097AE117E591}"/>
              </a:ext>
            </a:extLst>
          </p:cNvPr>
          <p:cNvSpPr txBox="1"/>
          <p:nvPr/>
        </p:nvSpPr>
        <p:spPr>
          <a:xfrm>
            <a:off x="4719180" y="4713596"/>
            <a:ext cx="39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Direction of WDR in  Vancouver  as a rose diagram in WUFI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10EAF-AE38-4C09-DBE1-526F858537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" y="1026785"/>
            <a:ext cx="4114800" cy="3657600"/>
          </a:xfrm>
          <a:prstGeom prst="rect">
            <a:avLst/>
          </a:prstGeom>
        </p:spPr>
      </p:pic>
      <p:sp>
        <p:nvSpPr>
          <p:cNvPr id="9" name="Oval Callout 6"/>
          <p:cNvSpPr/>
          <p:nvPr/>
        </p:nvSpPr>
        <p:spPr>
          <a:xfrm>
            <a:off x="1981200" y="2019301"/>
            <a:ext cx="1143000" cy="579119"/>
          </a:xfrm>
          <a:prstGeom prst="wedgeEllipseCallout">
            <a:avLst/>
          </a:prstGeom>
          <a:gradFill>
            <a:gsLst>
              <a:gs pos="100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Moisture Source</a:t>
            </a: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EBBDA2A9-C19E-FBED-D5C7-21955C5661BA}"/>
              </a:ext>
            </a:extLst>
          </p:cNvPr>
          <p:cNvSpPr/>
          <p:nvPr/>
        </p:nvSpPr>
        <p:spPr>
          <a:xfrm>
            <a:off x="1432202" y="1276350"/>
            <a:ext cx="1314429" cy="579119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30669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BD138-56ED-B86B-0A6D-BE2994C2E8D6}"/>
              </a:ext>
            </a:extLst>
          </p:cNvPr>
          <p:cNvSpPr/>
          <p:nvPr/>
        </p:nvSpPr>
        <p:spPr>
          <a:xfrm>
            <a:off x="5080" y="51940"/>
            <a:ext cx="891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Hygrothermal Analysis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4678680"/>
            <a:ext cx="67056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005FBD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Moisture variation of 3 layers CLT panel in Vancouver  city with futuristic climate condition (G1.5).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47EC1-79B1-1049-696D-6B90B954BA1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71550"/>
            <a:ext cx="6400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43698</TotalTime>
  <Words>759</Words>
  <Application>Microsoft Office PowerPoint</Application>
  <PresentationFormat>On-screen Show (16:9)</PresentationFormat>
  <Paragraphs>111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 Theme</vt:lpstr>
      <vt:lpstr>Impact of Climate Change and Ventilation Strategies on Moisture Management and Durability of  Cross-Laminated Timber Walls</vt:lpstr>
      <vt:lpstr>PowerPoint Presentation</vt:lpstr>
      <vt:lpstr>PowerPoint Presentation</vt:lpstr>
      <vt:lpstr>Why is climate change considered?</vt:lpstr>
      <vt:lpstr>Hygrothermal Analysis Tool</vt:lpstr>
      <vt:lpstr>Hygrothermal Modelling</vt:lpstr>
      <vt:lpstr>Climate Data</vt:lpstr>
      <vt:lpstr>Boundary Conditions</vt:lpstr>
      <vt:lpstr>PowerPoint Presentation</vt:lpstr>
      <vt:lpstr>PowerPoint Presentation</vt:lpstr>
      <vt:lpstr>PowerPoint Presentation</vt:lpstr>
      <vt:lpstr>Mold Growth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ACCIDENTAL EXTERIOR WATER LEAKAGE ON THE MOISTURE MANAGEMENT PERFORMANCE OF MASS TIMBER WALL ASSEMBLIES IN CURRENT AND FUTURE CLIMATES OF CANADA</dc:title>
  <dc:creator>ALMIGHTY</dc:creator>
  <cp:lastModifiedBy>Dipendra Paneru</cp:lastModifiedBy>
  <cp:revision>326</cp:revision>
  <dcterms:created xsi:type="dcterms:W3CDTF">2024-02-13T21:43:27Z</dcterms:created>
  <dcterms:modified xsi:type="dcterms:W3CDTF">2024-11-15T03:31:27Z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2024-02-13T00:00:00Z</vt:filetime>
  </property>
  <property fmtid="{D5CDD505-2E9C-101B-9397-08002B2CF9AE}" pid="3" name="LastSaved">
    <vt:filetime>2024-02-13T00:00:00Z</vt:filetime>
  </property>
</Properties>
</file>