
<file path=[Content_Types].xml><?xml version="1.0" encoding="utf-8"?>
<Types xmlns="http://schemas.openxmlformats.org/package/2006/content-types">
  <Default Extension="png" ContentType="image/png"/>
  <Default Extension="jpeg" ContentType="image/jpeg"/>
  <Default Extension="emf" ContentType="image/x-emf"/>
  <Default Extension="MOV" ContentType="video/quicktime"/>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90"/>
  </p:notesMasterIdLst>
  <p:sldIdLst>
    <p:sldId id="266" r:id="rId2"/>
    <p:sldId id="268" r:id="rId3"/>
    <p:sldId id="282" r:id="rId4"/>
    <p:sldId id="270" r:id="rId5"/>
    <p:sldId id="271" r:id="rId6"/>
    <p:sldId id="285" r:id="rId7"/>
    <p:sldId id="272" r:id="rId8"/>
    <p:sldId id="284" r:id="rId9"/>
    <p:sldId id="273" r:id="rId10"/>
    <p:sldId id="275" r:id="rId11"/>
    <p:sldId id="276" r:id="rId12"/>
    <p:sldId id="277" r:id="rId13"/>
    <p:sldId id="286" r:id="rId14"/>
    <p:sldId id="292" r:id="rId15"/>
    <p:sldId id="287" r:id="rId16"/>
    <p:sldId id="344" r:id="rId17"/>
    <p:sldId id="288" r:id="rId18"/>
    <p:sldId id="289" r:id="rId19"/>
    <p:sldId id="274" r:id="rId20"/>
    <p:sldId id="290" r:id="rId21"/>
    <p:sldId id="291" r:id="rId22"/>
    <p:sldId id="278" r:id="rId23"/>
    <p:sldId id="279" r:id="rId24"/>
    <p:sldId id="280" r:id="rId25"/>
    <p:sldId id="281" r:id="rId26"/>
    <p:sldId id="269" r:id="rId27"/>
    <p:sldId id="265" r:id="rId28"/>
    <p:sldId id="347" r:id="rId29"/>
    <p:sldId id="259" r:id="rId30"/>
    <p:sldId id="346" r:id="rId31"/>
    <p:sldId id="267" r:id="rId32"/>
    <p:sldId id="295" r:id="rId33"/>
    <p:sldId id="296" r:id="rId34"/>
    <p:sldId id="260" r:id="rId35"/>
    <p:sldId id="261" r:id="rId36"/>
    <p:sldId id="262" r:id="rId37"/>
    <p:sldId id="263" r:id="rId38"/>
    <p:sldId id="297" r:id="rId39"/>
    <p:sldId id="350" r:id="rId40"/>
    <p:sldId id="351" r:id="rId41"/>
    <p:sldId id="352" r:id="rId42"/>
    <p:sldId id="264" r:id="rId43"/>
    <p:sldId id="294" r:id="rId44"/>
    <p:sldId id="293" r:id="rId45"/>
    <p:sldId id="298" r:id="rId46"/>
    <p:sldId id="299" r:id="rId47"/>
    <p:sldId id="300" r:id="rId48"/>
    <p:sldId id="301" r:id="rId49"/>
    <p:sldId id="302" r:id="rId50"/>
    <p:sldId id="303" r:id="rId51"/>
    <p:sldId id="305" r:id="rId52"/>
    <p:sldId id="306" r:id="rId53"/>
    <p:sldId id="307" r:id="rId54"/>
    <p:sldId id="308" r:id="rId55"/>
    <p:sldId id="309" r:id="rId56"/>
    <p:sldId id="310" r:id="rId57"/>
    <p:sldId id="311" r:id="rId58"/>
    <p:sldId id="312" r:id="rId59"/>
    <p:sldId id="313" r:id="rId60"/>
    <p:sldId id="314" r:id="rId61"/>
    <p:sldId id="315" r:id="rId62"/>
    <p:sldId id="320" r:id="rId63"/>
    <p:sldId id="321" r:id="rId64"/>
    <p:sldId id="322" r:id="rId65"/>
    <p:sldId id="323" r:id="rId66"/>
    <p:sldId id="316" r:id="rId67"/>
    <p:sldId id="317" r:id="rId68"/>
    <p:sldId id="328" r:id="rId69"/>
    <p:sldId id="326" r:id="rId70"/>
    <p:sldId id="325" r:id="rId71"/>
    <p:sldId id="319" r:id="rId72"/>
    <p:sldId id="329" r:id="rId73"/>
    <p:sldId id="330" r:id="rId74"/>
    <p:sldId id="331" r:id="rId75"/>
    <p:sldId id="333" r:id="rId76"/>
    <p:sldId id="336" r:id="rId77"/>
    <p:sldId id="332" r:id="rId78"/>
    <p:sldId id="337" r:id="rId79"/>
    <p:sldId id="340" r:id="rId80"/>
    <p:sldId id="341" r:id="rId81"/>
    <p:sldId id="342" r:id="rId82"/>
    <p:sldId id="343" r:id="rId83"/>
    <p:sldId id="345" r:id="rId84"/>
    <p:sldId id="334" r:id="rId85"/>
    <p:sldId id="335" r:id="rId86"/>
    <p:sldId id="348" r:id="rId87"/>
    <p:sldId id="349" r:id="rId88"/>
    <p:sldId id="327" r:id="rId89"/>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015" autoAdjust="0"/>
    <p:restoredTop sz="94280" autoAdjust="0"/>
  </p:normalViewPr>
  <p:slideViewPr>
    <p:cSldViewPr snapToGrid="0" snapToObjects="1">
      <p:cViewPr varScale="1">
        <p:scale>
          <a:sx n="115" d="100"/>
          <a:sy n="115" d="100"/>
        </p:scale>
        <p:origin x="1365" y="69"/>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4" Type="http://schemas.openxmlformats.org/officeDocument/2006/relationships/slide" Target="slides/slide83.xml"/><Relationship Id="rId89" Type="http://schemas.openxmlformats.org/officeDocument/2006/relationships/slide" Target="slides/slide88.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notesMaster" Target="notesMasters/notesMaster1.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05ECBA45-C76E-C44B-9905-B865D2DABA57}" type="datetimeFigureOut">
              <a:rPr lang="en-US" smtClean="0"/>
              <a:t>5/2/2018</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363B774F-A68E-C94C-93CB-672CE9A17BAD}" type="slidenum">
              <a:rPr lang="en-US" smtClean="0"/>
              <a:t>‹#›</a:t>
            </a:fld>
            <a:endParaRPr lang="en-US"/>
          </a:p>
        </p:txBody>
      </p:sp>
    </p:spTree>
    <p:extLst>
      <p:ext uri="{BB962C8B-B14F-4D97-AF65-F5344CB8AC3E}">
        <p14:creationId xmlns:p14="http://schemas.microsoft.com/office/powerpoint/2010/main" val="297380389"/>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Presented by E3 Eco Group, Einar Halbig will offer real time examples, showing how builders are achieving Step Code Levels 2 and 3.</a:t>
            </a:r>
          </a:p>
          <a:p>
            <a:r>
              <a:rPr lang="en-US" sz="1200" b="0" i="0" kern="1200" dirty="0">
                <a:solidFill>
                  <a:schemeClr val="tx1"/>
                </a:solidFill>
                <a:effectLst/>
                <a:latin typeface="+mn-lt"/>
                <a:ea typeface="+mn-ea"/>
                <a:cs typeface="+mn-cs"/>
              </a:rPr>
              <a:t>You have probably heard about the “Step Code” by now, but perhaps are not clear about when it will take effect and how it might change how you approach house construction.</a:t>
            </a:r>
          </a:p>
          <a:p>
            <a:r>
              <a:rPr lang="en-US" sz="1200" b="0" i="0" kern="1200" dirty="0">
                <a:solidFill>
                  <a:schemeClr val="tx1"/>
                </a:solidFill>
                <a:effectLst/>
                <a:latin typeface="+mn-lt"/>
                <a:ea typeface="+mn-ea"/>
                <a:cs typeface="+mn-cs"/>
              </a:rPr>
              <a:t>This seminar will provide background information on the BC Provincial Step Code, and also will show how the Step Code applies to a particular house we’ll look at as a case study.  We will see how certain combinations of envelope upgrades and changes to the mechanical system will affect the Step Code metrics for this house, and how that relates to other houses.  We will also review the air tightness requirements of Step Code and provide recommendations of how best to reach those targets.  By the end you should have a much better idea of what Step Code will mean to you and how you might reach Step Code levels.</a:t>
            </a:r>
          </a:p>
          <a:p>
            <a:r>
              <a:rPr lang="en-US" sz="1200" b="0" i="0" kern="1200" dirty="0">
                <a:solidFill>
                  <a:schemeClr val="tx1"/>
                </a:solidFill>
                <a:effectLst/>
                <a:latin typeface="+mn-lt"/>
                <a:ea typeface="+mn-ea"/>
                <a:cs typeface="+mn-cs"/>
              </a:rPr>
              <a:t>Take-aways:</a:t>
            </a:r>
          </a:p>
          <a:p>
            <a:r>
              <a:rPr lang="en-US" sz="1200" b="0" i="0" kern="1200" dirty="0">
                <a:solidFill>
                  <a:schemeClr val="tx1"/>
                </a:solidFill>
                <a:effectLst/>
                <a:latin typeface="+mn-lt"/>
                <a:ea typeface="+mn-ea"/>
                <a:cs typeface="+mn-cs"/>
              </a:rPr>
              <a:t>understand what Step Code is, and what buildings it applies to</a:t>
            </a:r>
          </a:p>
          <a:p>
            <a:r>
              <a:rPr lang="en-US" sz="1200" b="0" i="0" kern="1200" dirty="0">
                <a:solidFill>
                  <a:schemeClr val="tx1"/>
                </a:solidFill>
                <a:effectLst/>
                <a:latin typeface="+mn-lt"/>
                <a:ea typeface="+mn-ea"/>
                <a:cs typeface="+mn-cs"/>
              </a:rPr>
              <a:t>understand the Step Code metrics</a:t>
            </a:r>
          </a:p>
          <a:p>
            <a:r>
              <a:rPr lang="en-US" sz="1200" b="0" i="0" kern="1200" dirty="0">
                <a:solidFill>
                  <a:schemeClr val="tx1"/>
                </a:solidFill>
                <a:effectLst/>
                <a:latin typeface="+mn-lt"/>
                <a:ea typeface="+mn-ea"/>
                <a:cs typeface="+mn-cs"/>
              </a:rPr>
              <a:t>understand how particular upgrades affect Step Code metrics</a:t>
            </a:r>
          </a:p>
          <a:p>
            <a:r>
              <a:rPr lang="en-US" sz="1200" b="0" i="0" kern="1200" dirty="0">
                <a:solidFill>
                  <a:schemeClr val="tx1"/>
                </a:solidFill>
                <a:effectLst/>
                <a:latin typeface="+mn-lt"/>
                <a:ea typeface="+mn-ea"/>
                <a:cs typeface="+mn-cs"/>
              </a:rPr>
              <a:t>understand air barriers, airtightness testing and how to achieve the Step Code requirements for air tightness</a:t>
            </a:r>
          </a:p>
          <a:p>
            <a:endParaRPr lang="en-US" dirty="0"/>
          </a:p>
        </p:txBody>
      </p:sp>
      <p:sp>
        <p:nvSpPr>
          <p:cNvPr id="4" name="Slide Number Placeholder 3"/>
          <p:cNvSpPr>
            <a:spLocks noGrp="1"/>
          </p:cNvSpPr>
          <p:nvPr>
            <p:ph type="sldNum" sz="quarter" idx="10"/>
          </p:nvPr>
        </p:nvSpPr>
        <p:spPr/>
        <p:txBody>
          <a:bodyPr/>
          <a:lstStyle/>
          <a:p>
            <a:fld id="{0710DE42-3E67-FC40-81A2-47E5DB3AE2F4}" type="slidenum">
              <a:rPr lang="en-US" smtClean="0"/>
              <a:t>1</a:t>
            </a:fld>
            <a:endParaRPr lang="en-US"/>
          </a:p>
        </p:txBody>
      </p:sp>
    </p:spTree>
    <p:extLst>
      <p:ext uri="{BB962C8B-B14F-4D97-AF65-F5344CB8AC3E}">
        <p14:creationId xmlns:p14="http://schemas.microsoft.com/office/powerpoint/2010/main" val="34343662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a:t>
            </a:fld>
            <a:endParaRPr lang="en-CA" altLang="en-US" dirty="0"/>
          </a:p>
        </p:txBody>
      </p:sp>
    </p:spTree>
    <p:extLst>
      <p:ext uri="{BB962C8B-B14F-4D97-AF65-F5344CB8AC3E}">
        <p14:creationId xmlns:p14="http://schemas.microsoft.com/office/powerpoint/2010/main" val="284769199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Why are we here today?</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Two provincial document are drivers for the Energy Step Code:</a:t>
            </a:r>
            <a:endParaRPr lang="en-CA" sz="1000" dirty="0">
              <a:effectLst/>
              <a:latin typeface="Calibri" panose="020F0502020204030204" pitchFamily="34" charset="0"/>
              <a:ea typeface="PMingLiU"/>
            </a:endParaRPr>
          </a:p>
          <a:p>
            <a:pPr marL="342900" lvl="0" indent="-342900">
              <a:spcAft>
                <a:spcPts val="0"/>
              </a:spcAft>
              <a:buFont typeface="+mj-lt"/>
              <a:buAutoNum type="arabicPeriod"/>
            </a:pPr>
            <a:r>
              <a:rPr lang="en-US" sz="1000" dirty="0">
                <a:effectLst/>
                <a:latin typeface="Calibri" panose="020F0502020204030204" pitchFamily="34" charset="0"/>
                <a:ea typeface="Times New Roman" panose="02020603050405020304" pitchFamily="18" charset="0"/>
              </a:rPr>
              <a:t>The Building Act: no more possible for local government to adopt their own requirements and approached for building energy efficiency.</a:t>
            </a:r>
            <a:endParaRPr lang="en-CA" sz="1000" dirty="0">
              <a:effectLst/>
              <a:latin typeface="Calibri" panose="020F0502020204030204" pitchFamily="34" charset="0"/>
              <a:ea typeface="PMingLiU"/>
            </a:endParaRPr>
          </a:p>
          <a:p>
            <a:pPr marL="342900" lvl="0" indent="-342900">
              <a:spcAft>
                <a:spcPts val="0"/>
              </a:spcAft>
              <a:buFont typeface="+mj-lt"/>
              <a:buAutoNum type="arabicPeriod"/>
            </a:pPr>
            <a:r>
              <a:rPr lang="en-US" sz="1000" dirty="0">
                <a:effectLst/>
                <a:latin typeface="Calibri" panose="020F0502020204030204" pitchFamily="34" charset="0"/>
                <a:ea typeface="Times New Roman" panose="02020603050405020304" pitchFamily="18" charset="0"/>
              </a:rPr>
              <a:t>Climate Leadership plan: all new construction will be net-zero ready by 2032.</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Speaker to ask audience to keep the 2032 date in mind.  Mention that the date will re-appear in a few slides.</a:t>
            </a:r>
            <a:endParaRPr lang="en-CA" dirty="0"/>
          </a:p>
          <a:p>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4</a:t>
            </a:fld>
            <a:endParaRPr lang="en-CA" dirty="0"/>
          </a:p>
        </p:txBody>
      </p:sp>
      <p:sp>
        <p:nvSpPr>
          <p:cNvPr id="5" name="Date Placeholder 4">
            <a:extLst>
              <a:ext uri="{FF2B5EF4-FFF2-40B4-BE49-F238E27FC236}">
                <a16:creationId xmlns:a16="http://schemas.microsoft.com/office/drawing/2014/main" id="{3806A127-E95A-4E57-9199-D070A8454CF2}"/>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A62D956E-2EC5-47A8-B937-2597207C841E}"/>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CCBC5F37-166F-41C0-9DD9-B1C2CBBC2922}"/>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143121478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334375830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72121791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10</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80398378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And finally, last but not least:</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Airtightness </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Speaker might want to mention that the air tightness is linked to the “Envelope-first approach”.</a:t>
            </a:r>
            <a:endParaRPr lang="en-CA" dirty="0"/>
          </a:p>
          <a:p>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11</a:t>
            </a:fld>
            <a:endParaRPr lang="en-CA" dirty="0"/>
          </a:p>
        </p:txBody>
      </p:sp>
      <p:sp>
        <p:nvSpPr>
          <p:cNvPr id="5" name="Date Placeholder 4">
            <a:extLst>
              <a:ext uri="{FF2B5EF4-FFF2-40B4-BE49-F238E27FC236}">
                <a16:creationId xmlns:a16="http://schemas.microsoft.com/office/drawing/2014/main" id="{4C3E9EFC-FB68-48EC-8257-8BECA93A796F}"/>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29F94E2E-FD37-44DE-8D07-FAE6DA2A0A13}"/>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DEA9DCE3-EF3A-4368-96FA-E35CE64FD3F0}"/>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103506153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293748093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13</a:t>
            </a:fld>
            <a:endParaRPr lang="en-CA" altLang="en-US" dirty="0"/>
          </a:p>
        </p:txBody>
      </p:sp>
    </p:spTree>
    <p:extLst>
      <p:ext uri="{BB962C8B-B14F-4D97-AF65-F5344CB8AC3E}">
        <p14:creationId xmlns:p14="http://schemas.microsoft.com/office/powerpoint/2010/main" val="271428601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14</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225281090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15</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203562664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16</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31954869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17</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9858430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18</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30196000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371370385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20</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141273771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57300" y="720725"/>
            <a:ext cx="4800600" cy="3600450"/>
          </a:xfrm>
        </p:spPr>
      </p:sp>
      <p:sp>
        <p:nvSpPr>
          <p:cNvPr id="3" name="Notes Placeholder 2"/>
          <p:cNvSpPr>
            <a:spLocks noGrp="1"/>
          </p:cNvSpPr>
          <p:nvPr>
            <p:ph type="body" idx="1"/>
          </p:nvPr>
        </p:nvSpPr>
        <p:spPr/>
        <p:txBody>
          <a:bodyPr/>
          <a:lstStyle/>
          <a:p>
            <a:pPr>
              <a:spcAft>
                <a:spcPts val="0"/>
              </a:spcAft>
            </a:pPr>
            <a:r>
              <a:rPr lang="en-US" sz="1000" dirty="0">
                <a:effectLst/>
                <a:latin typeface="Calibri" panose="020F0502020204030204" pitchFamily="34" charset="0"/>
                <a:ea typeface="PMingLiU"/>
              </a:rPr>
              <a:t>The equipment found inside the building will also have an impact on the energy performance of the building.</a:t>
            </a:r>
            <a:endParaRPr lang="en-CA" sz="1000" dirty="0">
              <a:effectLst/>
              <a:latin typeface="Calibri" panose="020F0502020204030204" pitchFamily="34" charset="0"/>
              <a:ea typeface="PMingLiU"/>
            </a:endParaRPr>
          </a:p>
          <a:p>
            <a:pPr>
              <a:spcAft>
                <a:spcPts val="0"/>
              </a:spcAft>
            </a:pPr>
            <a:r>
              <a:rPr lang="en-US" sz="1000" dirty="0">
                <a:effectLst/>
                <a:latin typeface="Calibri" panose="020F0502020204030204" pitchFamily="34" charset="0"/>
                <a:ea typeface="PMingLiU"/>
              </a:rPr>
              <a:t> </a:t>
            </a:r>
            <a:endParaRPr lang="en-CA" sz="1000" dirty="0">
              <a:effectLst/>
              <a:latin typeface="Calibri" panose="020F0502020204030204" pitchFamily="34" charset="0"/>
              <a:ea typeface="PMingLiU"/>
            </a:endParaRPr>
          </a:p>
          <a:p>
            <a:r>
              <a:rPr lang="en-US" sz="1000" dirty="0">
                <a:effectLst/>
                <a:latin typeface="Calibri" panose="020F0502020204030204" pitchFamily="34" charset="0"/>
                <a:ea typeface="PMingLiU"/>
              </a:rPr>
              <a:t>Note that for Part 9 buildings “Equipment and Systems” only covers DHW, heating and ventilation.  Lighting and plug loads are not included.  Also note that Part 3 (residential) buildings “Equipment and Systems” include DHW, heating, ventilation AND lighting + plug loads.</a:t>
            </a:r>
            <a:endParaRPr lang="en-CA" dirty="0"/>
          </a:p>
        </p:txBody>
      </p:sp>
      <p:sp>
        <p:nvSpPr>
          <p:cNvPr id="4" name="Slide Number Placeholder 3"/>
          <p:cNvSpPr>
            <a:spLocks noGrp="1"/>
          </p:cNvSpPr>
          <p:nvPr>
            <p:ph type="sldNum" sz="quarter" idx="10"/>
          </p:nvPr>
        </p:nvSpPr>
        <p:spPr/>
        <p:txBody>
          <a:bodyPr/>
          <a:lstStyle/>
          <a:p>
            <a:fld id="{D788AA14-2B8F-4175-8390-0E369F36D352}" type="slidenum">
              <a:rPr lang="en-CA" smtClean="0"/>
              <a:pPr/>
              <a:t>21</a:t>
            </a:fld>
            <a:endParaRPr lang="en-CA" dirty="0"/>
          </a:p>
        </p:txBody>
      </p:sp>
      <p:sp>
        <p:nvSpPr>
          <p:cNvPr id="5" name="Date Placeholder 4">
            <a:extLst>
              <a:ext uri="{FF2B5EF4-FFF2-40B4-BE49-F238E27FC236}">
                <a16:creationId xmlns:a16="http://schemas.microsoft.com/office/drawing/2014/main" id="{C687B2AD-C97F-4F58-A4FE-A6EA257D3A79}"/>
              </a:ext>
            </a:extLst>
          </p:cNvPr>
          <p:cNvSpPr>
            <a:spLocks noGrp="1"/>
          </p:cNvSpPr>
          <p:nvPr>
            <p:ph type="dt" idx="11"/>
          </p:nvPr>
        </p:nvSpPr>
        <p:spPr/>
        <p:txBody>
          <a:bodyPr/>
          <a:lstStyle/>
          <a:p>
            <a:r>
              <a:rPr lang="en-US" dirty="0"/>
              <a:t>January 16, 2018                      Vancouver</a:t>
            </a:r>
            <a:endParaRPr lang="en-CA" dirty="0"/>
          </a:p>
        </p:txBody>
      </p:sp>
      <p:sp>
        <p:nvSpPr>
          <p:cNvPr id="6" name="Footer Placeholder 5">
            <a:extLst>
              <a:ext uri="{FF2B5EF4-FFF2-40B4-BE49-F238E27FC236}">
                <a16:creationId xmlns:a16="http://schemas.microsoft.com/office/drawing/2014/main" id="{78D38705-ED27-422E-AEFE-653718E1289B}"/>
              </a:ext>
            </a:extLst>
          </p:cNvPr>
          <p:cNvSpPr>
            <a:spLocks noGrp="1"/>
          </p:cNvSpPr>
          <p:nvPr>
            <p:ph type="ftr" sz="quarter" idx="12"/>
          </p:nvPr>
        </p:nvSpPr>
        <p:spPr/>
        <p:txBody>
          <a:bodyPr/>
          <a:lstStyle/>
          <a:p>
            <a:r>
              <a:rPr lang="en-US" dirty="0"/>
              <a:t>Lower Steps in Climate Zone 4</a:t>
            </a:r>
            <a:endParaRPr lang="en-CA" dirty="0"/>
          </a:p>
        </p:txBody>
      </p:sp>
      <p:sp>
        <p:nvSpPr>
          <p:cNvPr id="7" name="Header Placeholder 6">
            <a:extLst>
              <a:ext uri="{FF2B5EF4-FFF2-40B4-BE49-F238E27FC236}">
                <a16:creationId xmlns:a16="http://schemas.microsoft.com/office/drawing/2014/main" id="{47567C2E-8CCE-4667-A308-CC43A08AB44B}"/>
              </a:ext>
            </a:extLst>
          </p:cNvPr>
          <p:cNvSpPr>
            <a:spLocks noGrp="1"/>
          </p:cNvSpPr>
          <p:nvPr>
            <p:ph type="hdr" sz="quarter" idx="13"/>
          </p:nvPr>
        </p:nvSpPr>
        <p:spPr/>
        <p:txBody>
          <a:bodyPr/>
          <a:lstStyle/>
          <a:p>
            <a:r>
              <a:rPr lang="en-US" dirty="0"/>
              <a:t>Building Smart with                          BC Energy Step Code</a:t>
            </a:r>
            <a:endParaRPr lang="en-CA" dirty="0"/>
          </a:p>
        </p:txBody>
      </p:sp>
    </p:spTree>
    <p:extLst>
      <p:ext uri="{BB962C8B-B14F-4D97-AF65-F5344CB8AC3E}">
        <p14:creationId xmlns:p14="http://schemas.microsoft.com/office/powerpoint/2010/main" val="119276957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22</a:t>
            </a:fld>
            <a:endParaRPr lang="en-CA" altLang="en-US" dirty="0"/>
          </a:p>
        </p:txBody>
      </p:sp>
    </p:spTree>
    <p:extLst>
      <p:ext uri="{BB962C8B-B14F-4D97-AF65-F5344CB8AC3E}">
        <p14:creationId xmlns:p14="http://schemas.microsoft.com/office/powerpoint/2010/main" val="257615041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23</a:t>
            </a:fld>
            <a:endParaRPr lang="en-CA" altLang="en-US" dirty="0"/>
          </a:p>
        </p:txBody>
      </p:sp>
    </p:spTree>
    <p:extLst>
      <p:ext uri="{BB962C8B-B14F-4D97-AF65-F5344CB8AC3E}">
        <p14:creationId xmlns:p14="http://schemas.microsoft.com/office/powerpoint/2010/main" val="16978282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24</a:t>
            </a:fld>
            <a:endParaRPr lang="en-CA" altLang="en-US" dirty="0"/>
          </a:p>
        </p:txBody>
      </p:sp>
    </p:spTree>
    <p:extLst>
      <p:ext uri="{BB962C8B-B14F-4D97-AF65-F5344CB8AC3E}">
        <p14:creationId xmlns:p14="http://schemas.microsoft.com/office/powerpoint/2010/main" val="115363594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25</a:t>
            </a:fld>
            <a:endParaRPr lang="en-CA" altLang="en-US" dirty="0"/>
          </a:p>
        </p:txBody>
      </p:sp>
    </p:spTree>
    <p:extLst>
      <p:ext uri="{BB962C8B-B14F-4D97-AF65-F5344CB8AC3E}">
        <p14:creationId xmlns:p14="http://schemas.microsoft.com/office/powerpoint/2010/main" val="4273884684"/>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26</a:t>
            </a:fld>
            <a:endParaRPr lang="en-CA" altLang="en-US" dirty="0"/>
          </a:p>
        </p:txBody>
      </p:sp>
    </p:spTree>
    <p:extLst>
      <p:ext uri="{BB962C8B-B14F-4D97-AF65-F5344CB8AC3E}">
        <p14:creationId xmlns:p14="http://schemas.microsoft.com/office/powerpoint/2010/main" val="339199649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27</a:t>
            </a:fld>
            <a:endParaRPr lang="en-CA" altLang="en-US" dirty="0"/>
          </a:p>
        </p:txBody>
      </p:sp>
    </p:spTree>
    <p:extLst>
      <p:ext uri="{BB962C8B-B14F-4D97-AF65-F5344CB8AC3E}">
        <p14:creationId xmlns:p14="http://schemas.microsoft.com/office/powerpoint/2010/main" val="121105325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28</a:t>
            </a:fld>
            <a:endParaRPr lang="en-CA" altLang="en-US" dirty="0"/>
          </a:p>
        </p:txBody>
      </p:sp>
    </p:spTree>
    <p:extLst>
      <p:ext uri="{BB962C8B-B14F-4D97-AF65-F5344CB8AC3E}">
        <p14:creationId xmlns:p14="http://schemas.microsoft.com/office/powerpoint/2010/main" val="385270116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29</a:t>
            </a:fld>
            <a:endParaRPr lang="en-CA" altLang="en-US" dirty="0"/>
          </a:p>
        </p:txBody>
      </p:sp>
    </p:spTree>
    <p:extLst>
      <p:ext uri="{BB962C8B-B14F-4D97-AF65-F5344CB8AC3E}">
        <p14:creationId xmlns:p14="http://schemas.microsoft.com/office/powerpoint/2010/main" val="208637755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30</a:t>
            </a:fld>
            <a:endParaRPr lang="en-CA" altLang="en-US" dirty="0"/>
          </a:p>
        </p:txBody>
      </p:sp>
    </p:spTree>
    <p:extLst>
      <p:ext uri="{BB962C8B-B14F-4D97-AF65-F5344CB8AC3E}">
        <p14:creationId xmlns:p14="http://schemas.microsoft.com/office/powerpoint/2010/main" val="164103544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31</a:t>
            </a:fld>
            <a:endParaRPr lang="en-CA" altLang="en-US" dirty="0"/>
          </a:p>
        </p:txBody>
      </p:sp>
    </p:spTree>
    <p:extLst>
      <p:ext uri="{BB962C8B-B14F-4D97-AF65-F5344CB8AC3E}">
        <p14:creationId xmlns:p14="http://schemas.microsoft.com/office/powerpoint/2010/main" val="423789252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34</a:t>
            </a:fld>
            <a:endParaRPr lang="en-CA" altLang="en-US" dirty="0"/>
          </a:p>
        </p:txBody>
      </p:sp>
    </p:spTree>
    <p:extLst>
      <p:ext uri="{BB962C8B-B14F-4D97-AF65-F5344CB8AC3E}">
        <p14:creationId xmlns:p14="http://schemas.microsoft.com/office/powerpoint/2010/main" val="172045958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35</a:t>
            </a:fld>
            <a:endParaRPr lang="en-CA" altLang="en-US" dirty="0"/>
          </a:p>
        </p:txBody>
      </p:sp>
    </p:spTree>
    <p:extLst>
      <p:ext uri="{BB962C8B-B14F-4D97-AF65-F5344CB8AC3E}">
        <p14:creationId xmlns:p14="http://schemas.microsoft.com/office/powerpoint/2010/main" val="3323522167"/>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36</a:t>
            </a:fld>
            <a:endParaRPr lang="en-CA" altLang="en-US" dirty="0"/>
          </a:p>
        </p:txBody>
      </p:sp>
    </p:spTree>
    <p:extLst>
      <p:ext uri="{BB962C8B-B14F-4D97-AF65-F5344CB8AC3E}">
        <p14:creationId xmlns:p14="http://schemas.microsoft.com/office/powerpoint/2010/main" val="377152604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37</a:t>
            </a:fld>
            <a:endParaRPr lang="en-CA" altLang="en-US" dirty="0"/>
          </a:p>
        </p:txBody>
      </p:sp>
    </p:spTree>
    <p:extLst>
      <p:ext uri="{BB962C8B-B14F-4D97-AF65-F5344CB8AC3E}">
        <p14:creationId xmlns:p14="http://schemas.microsoft.com/office/powerpoint/2010/main" val="45126598"/>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40</a:t>
            </a:fld>
            <a:endParaRPr lang="en-CA" altLang="en-US" dirty="0"/>
          </a:p>
        </p:txBody>
      </p:sp>
    </p:spTree>
    <p:extLst>
      <p:ext uri="{BB962C8B-B14F-4D97-AF65-F5344CB8AC3E}">
        <p14:creationId xmlns:p14="http://schemas.microsoft.com/office/powerpoint/2010/main" val="275470574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41</a:t>
            </a:fld>
            <a:endParaRPr lang="en-CA" altLang="en-US" dirty="0"/>
          </a:p>
        </p:txBody>
      </p:sp>
    </p:spTree>
    <p:extLst>
      <p:ext uri="{BB962C8B-B14F-4D97-AF65-F5344CB8AC3E}">
        <p14:creationId xmlns:p14="http://schemas.microsoft.com/office/powerpoint/2010/main" val="297091147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 typeface="Arial" charset="0"/>
              <a:buChar char="•"/>
            </a:pPr>
            <a:r>
              <a:rPr lang="en-US" dirty="0"/>
              <a:t>To meet the requirements of a given step of the BC Energy Step Code, a builder needs to prove to building officials that the building meets or exceeds a set of defined metrics. </a:t>
            </a:r>
          </a:p>
          <a:p>
            <a:pPr marL="171450" indent="-171450">
              <a:buFont typeface="Arial" charset="0"/>
              <a:buChar char="•"/>
            </a:pPr>
            <a:endParaRPr lang="en-US" dirty="0"/>
          </a:p>
          <a:p>
            <a:pPr marL="171450" indent="-171450">
              <a:buFont typeface="Arial" charset="0"/>
              <a:buChar char="•"/>
            </a:pPr>
            <a:r>
              <a:rPr lang="en-US" dirty="0"/>
              <a:t>The measurement and verification requirements include:</a:t>
            </a:r>
          </a:p>
          <a:p>
            <a:pPr marL="171450" indent="-171450">
              <a:buFont typeface="Arial" charset="0"/>
              <a:buChar char="•"/>
            </a:pPr>
            <a:endParaRPr lang="en-US" dirty="0"/>
          </a:p>
          <a:p>
            <a:pPr marL="552383" lvl="1" indent="-171450">
              <a:buFont typeface="Arial" charset="0"/>
              <a:buChar char="•"/>
            </a:pPr>
            <a:r>
              <a:rPr lang="en-US" b="1" dirty="0"/>
              <a:t>Energy modelling</a:t>
            </a:r>
            <a:r>
              <a:rPr lang="en-US" dirty="0"/>
              <a:t>: Prior to construction, builders must commission an energy model for their proposed building. This is already common practice for high-efficiency buildings in BC, and is already an optional compliance path for meeting the energy efficiency requirements in the existing </a:t>
            </a:r>
            <a:r>
              <a:rPr lang="en-US" i="1" dirty="0"/>
              <a:t>BC Building Code</a:t>
            </a:r>
            <a:r>
              <a:rPr lang="en-US" dirty="0"/>
              <a:t>.</a:t>
            </a:r>
          </a:p>
          <a:p>
            <a:pPr marL="552383" lvl="1" indent="-171450">
              <a:buFont typeface="Arial" charset="0"/>
              <a:buChar char="•"/>
            </a:pPr>
            <a:endParaRPr lang="en-US" dirty="0"/>
          </a:p>
          <a:p>
            <a:pPr marL="552383" lvl="1" indent="-171450">
              <a:buFont typeface="Arial" charset="0"/>
              <a:buChar char="•"/>
            </a:pPr>
            <a:r>
              <a:rPr lang="en-US" b="1" dirty="0"/>
              <a:t>Airtightness testing</a:t>
            </a:r>
            <a:r>
              <a:rPr lang="en-US" dirty="0"/>
              <a:t>: An energy advisor must complete a</a:t>
            </a:r>
            <a:r>
              <a:rPr lang="en-US" baseline="0" dirty="0"/>
              <a:t> blower door test </a:t>
            </a:r>
            <a:r>
              <a:rPr lang="en-US" dirty="0"/>
              <a:t>for all steps and all building types after construction </a:t>
            </a:r>
            <a:r>
              <a:rPr lang="en-US" baseline="0" dirty="0"/>
              <a:t>and before </a:t>
            </a:r>
            <a:r>
              <a:rPr lang="en-US" dirty="0"/>
              <a:t>occupancy. </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While a blower door test is only </a:t>
            </a:r>
            <a:r>
              <a:rPr lang="en-US" sz="1066" b="0" i="0" u="sng" strike="noStrike" kern="1200" dirty="0">
                <a:solidFill>
                  <a:schemeClr val="tx1"/>
                </a:solidFill>
                <a:effectLst/>
                <a:latin typeface="+mn-lt"/>
                <a:ea typeface="MS PGothic" panose="020B0600070205080204" pitchFamily="34" charset="-128"/>
                <a:cs typeface="MS PGothic" charset="0"/>
              </a:rPr>
              <a:t>required</a:t>
            </a:r>
            <a:r>
              <a:rPr lang="en-US" sz="1066" b="0" i="0" u="none" strike="noStrike" kern="1200" dirty="0">
                <a:solidFill>
                  <a:schemeClr val="tx1"/>
                </a:solidFill>
                <a:effectLst/>
                <a:latin typeface="+mn-lt"/>
                <a:ea typeface="MS PGothic" panose="020B0600070205080204" pitchFamily="34" charset="-128"/>
                <a:cs typeface="MS PGothic" charset="0"/>
              </a:rPr>
              <a:t> before the building is complete pre-construction, it may also be </a:t>
            </a:r>
            <a:r>
              <a:rPr lang="en-US" sz="1066" b="0" i="0" u="sng" strike="noStrike" kern="1200" dirty="0">
                <a:solidFill>
                  <a:schemeClr val="tx1"/>
                </a:solidFill>
                <a:effectLst/>
                <a:latin typeface="+mn-lt"/>
                <a:ea typeface="MS PGothic" panose="020B0600070205080204" pitchFamily="34" charset="-128"/>
                <a:cs typeface="MS PGothic" charset="0"/>
              </a:rPr>
              <a:t>helpful</a:t>
            </a:r>
            <a:r>
              <a:rPr lang="en-US" sz="1066" b="0" i="0" u="none" strike="noStrike" kern="1200" dirty="0">
                <a:solidFill>
                  <a:schemeClr val="tx1"/>
                </a:solidFill>
                <a:effectLst/>
                <a:latin typeface="+mn-lt"/>
                <a:ea typeface="MS PGothic" panose="020B0600070205080204" pitchFamily="34" charset="-128"/>
                <a:cs typeface="MS PGothic" charset="0"/>
              </a:rPr>
              <a:t> at a mid-point inspection to ensure any leaks in the envelope are repaired before drywall is in place.</a:t>
            </a:r>
          </a:p>
          <a:p>
            <a:pPr marL="552383" lvl="1" indent="-171450">
              <a:buFont typeface="Arial" charset="0"/>
              <a:buChar char="•"/>
            </a:pPr>
            <a:endParaRPr lang="en-US" sz="1066" b="0" i="0" u="none" strike="noStrike" kern="1200" dirty="0">
              <a:solidFill>
                <a:schemeClr val="tx1"/>
              </a:solidFill>
              <a:effectLst/>
              <a:latin typeface="+mn-lt"/>
              <a:ea typeface="MS PGothic" panose="020B0600070205080204" pitchFamily="34" charset="-128"/>
              <a:cs typeface="MS PGothic" charset="0"/>
            </a:endParaRPr>
          </a:p>
          <a:p>
            <a:pPr marL="552383" lvl="1" indent="-171450">
              <a:buFont typeface="Arial" charset="0"/>
              <a:buChar char="•"/>
            </a:pPr>
            <a:r>
              <a:rPr lang="en-US" sz="1066" b="0" i="0" u="none" strike="noStrike" kern="1200" dirty="0">
                <a:solidFill>
                  <a:schemeClr val="tx1"/>
                </a:solidFill>
                <a:effectLst/>
                <a:latin typeface="+mn-lt"/>
                <a:ea typeface="MS PGothic" panose="020B0600070205080204" pitchFamily="34" charset="-128"/>
                <a:cs typeface="MS PGothic" charset="0"/>
              </a:rPr>
              <a:t>Again, this</a:t>
            </a:r>
            <a:r>
              <a:rPr lang="en-US" sz="1066" b="0" i="0" u="none" strike="noStrike" kern="1200" baseline="0" dirty="0">
                <a:solidFill>
                  <a:schemeClr val="tx1"/>
                </a:solidFill>
                <a:effectLst/>
                <a:latin typeface="+mn-lt"/>
                <a:ea typeface="MS PGothic" panose="020B0600070205080204" pitchFamily="34" charset="-128"/>
                <a:cs typeface="MS PGothic" charset="0"/>
              </a:rPr>
              <a:t> approach eliminates the prescriptive energy-related requirements of the BC Building Code. </a:t>
            </a:r>
            <a:r>
              <a:rPr lang="en-US" sz="1066" b="0" i="0" u="none" strike="noStrike" kern="1200" dirty="0">
                <a:solidFill>
                  <a:schemeClr val="tx1"/>
                </a:solidFill>
                <a:effectLst/>
                <a:latin typeface="+mn-lt"/>
                <a:ea typeface="MS PGothic" panose="020B0600070205080204" pitchFamily="34" charset="-128"/>
                <a:cs typeface="MS PGothic" charset="0"/>
              </a:rPr>
              <a:t>Instead of prescribing what builders and developers need to do to, it tells them the level of performance they need to reach, and </a:t>
            </a:r>
            <a:r>
              <a:rPr lang="en-US" sz="1066" b="1" i="0" u="none" strike="noStrike" kern="1200" dirty="0">
                <a:solidFill>
                  <a:schemeClr val="tx1"/>
                </a:solidFill>
                <a:effectLst/>
                <a:latin typeface="+mn-lt"/>
                <a:ea typeface="MS PGothic" panose="020B0600070205080204" pitchFamily="34" charset="-128"/>
                <a:cs typeface="MS PGothic" charset="0"/>
              </a:rPr>
              <a:t>puts the ball in their court</a:t>
            </a:r>
            <a:r>
              <a:rPr lang="en-US" sz="1066" b="0" i="0" u="none" strike="noStrike" kern="1200" dirty="0">
                <a:solidFill>
                  <a:schemeClr val="tx1"/>
                </a:solidFill>
                <a:effectLst/>
                <a:latin typeface="+mn-lt"/>
                <a:ea typeface="MS PGothic" panose="020B0600070205080204" pitchFamily="34" charset="-128"/>
                <a:cs typeface="MS PGothic" charset="0"/>
              </a:rPr>
              <a:t> on how to do it.</a:t>
            </a:r>
            <a:endParaRPr lang="en-US" dirty="0"/>
          </a:p>
        </p:txBody>
      </p:sp>
      <p:sp>
        <p:nvSpPr>
          <p:cNvPr id="4" name="Slide Number Placeholder 3"/>
          <p:cNvSpPr>
            <a:spLocks noGrp="1"/>
          </p:cNvSpPr>
          <p:nvPr>
            <p:ph type="sldNum" sz="quarter" idx="10"/>
          </p:nvPr>
        </p:nvSpPr>
        <p:spPr/>
        <p:txBody>
          <a:bodyPr/>
          <a:lstStyle/>
          <a:p>
            <a:pPr>
              <a:defRPr/>
            </a:pPr>
            <a:fld id="{8D0AE93F-73E1-4AF5-AA2B-CB9F7D6B2B1D}" type="slidenum">
              <a:rPr lang="en-CA" altLang="en-US" smtClean="0"/>
              <a:pPr>
                <a:defRPr/>
              </a:pPr>
              <a:t>42</a:t>
            </a:fld>
            <a:endParaRPr lang="en-CA" altLang="en-US" dirty="0"/>
          </a:p>
        </p:txBody>
      </p:sp>
    </p:spTree>
    <p:extLst>
      <p:ext uri="{BB962C8B-B14F-4D97-AF65-F5344CB8AC3E}">
        <p14:creationId xmlns:p14="http://schemas.microsoft.com/office/powerpoint/2010/main" val="280196095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CA"/>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CA"/>
              <a:t>Click to edit Master subtitle style</a:t>
            </a:r>
            <a:endParaRPr lang="en-US"/>
          </a:p>
        </p:txBody>
      </p:sp>
      <p:sp>
        <p:nvSpPr>
          <p:cNvPr id="4" name="Date Placeholder 3"/>
          <p:cNvSpPr>
            <a:spLocks noGrp="1"/>
          </p:cNvSpPr>
          <p:nvPr>
            <p:ph type="dt" sz="half" idx="10"/>
          </p:nvPr>
        </p:nvSpPr>
        <p:spPr/>
        <p:txBody>
          <a:bodyPr/>
          <a:lstStyle/>
          <a:p>
            <a:fld id="{2C4A7623-9A0A-524F-B8F4-2F7BE3BFE3DD}" type="datetimeFigureOut">
              <a:rPr lang="en-US" smtClean="0"/>
              <a:t>5/2/2018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372946409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CA"/>
              <a:t>Click to edit Master title style</a:t>
            </a:r>
            <a:endParaRPr lang="en-US"/>
          </a:p>
        </p:txBody>
      </p:sp>
      <p:sp>
        <p:nvSpPr>
          <p:cNvPr id="3" name="Content Placeholder 2"/>
          <p:cNvSpPr>
            <a:spLocks noGrp="1"/>
          </p:cNvSpPr>
          <p:nvPr>
            <p:ph idx="1"/>
          </p:nvPr>
        </p:nvSpPr>
        <p:spPr/>
        <p:txBody>
          <a:bodyPr/>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4" name="Date Placeholder 3"/>
          <p:cNvSpPr>
            <a:spLocks noGrp="1"/>
          </p:cNvSpPr>
          <p:nvPr>
            <p:ph type="dt" sz="half" idx="10"/>
          </p:nvPr>
        </p:nvSpPr>
        <p:spPr/>
        <p:txBody>
          <a:bodyPr/>
          <a:lstStyle/>
          <a:p>
            <a:fld id="{2C4A7623-9A0A-524F-B8F4-2F7BE3BFE3DD}" type="datetimeFigureOut">
              <a:rPr lang="en-US" smtClean="0"/>
              <a:t>5/2/2018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385819715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CA"/>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CA"/>
              <a:t>Click to edit Master text styles</a:t>
            </a:r>
          </a:p>
        </p:txBody>
      </p:sp>
      <p:sp>
        <p:nvSpPr>
          <p:cNvPr id="4" name="Date Placeholder 3"/>
          <p:cNvSpPr>
            <a:spLocks noGrp="1"/>
          </p:cNvSpPr>
          <p:nvPr>
            <p:ph type="dt" sz="half" idx="10"/>
          </p:nvPr>
        </p:nvSpPr>
        <p:spPr/>
        <p:txBody>
          <a:bodyPr/>
          <a:lstStyle/>
          <a:p>
            <a:fld id="{2C4A7623-9A0A-524F-B8F4-2F7BE3BFE3DD}" type="datetimeFigureOut">
              <a:rPr lang="en-US" smtClean="0"/>
              <a:t>5/2/2018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98012251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CA"/>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5" name="Date Placeholder 4"/>
          <p:cNvSpPr>
            <a:spLocks noGrp="1"/>
          </p:cNvSpPr>
          <p:nvPr>
            <p:ph type="dt" sz="half" idx="10"/>
          </p:nvPr>
        </p:nvSpPr>
        <p:spPr/>
        <p:txBody>
          <a:bodyPr/>
          <a:lstStyle/>
          <a:p>
            <a:fld id="{2C4A7623-9A0A-524F-B8F4-2F7BE3BFE3DD}" type="datetimeFigureOut">
              <a:rPr lang="en-US" smtClean="0"/>
              <a:t>5/2/2018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132736040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CA"/>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CA"/>
              <a:t>Click to edit Master text styles</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CA"/>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7" name="Date Placeholder 6"/>
          <p:cNvSpPr>
            <a:spLocks noGrp="1"/>
          </p:cNvSpPr>
          <p:nvPr>
            <p:ph type="dt" sz="half" idx="10"/>
          </p:nvPr>
        </p:nvSpPr>
        <p:spPr/>
        <p:txBody>
          <a:bodyPr/>
          <a:lstStyle/>
          <a:p>
            <a:fld id="{2C4A7623-9A0A-524F-B8F4-2F7BE3BFE3DD}" type="datetimeFigureOut">
              <a:rPr lang="en-US" smtClean="0"/>
              <a:t>5/2/2018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2990928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CA"/>
              <a:t>Click to edit Master title style</a:t>
            </a:r>
            <a:endParaRPr lang="en-US"/>
          </a:p>
        </p:txBody>
      </p:sp>
      <p:sp>
        <p:nvSpPr>
          <p:cNvPr id="3" name="Date Placeholder 2"/>
          <p:cNvSpPr>
            <a:spLocks noGrp="1"/>
          </p:cNvSpPr>
          <p:nvPr>
            <p:ph type="dt" sz="half" idx="10"/>
          </p:nvPr>
        </p:nvSpPr>
        <p:spPr/>
        <p:txBody>
          <a:bodyPr/>
          <a:lstStyle/>
          <a:p>
            <a:fld id="{2C4A7623-9A0A-524F-B8F4-2F7BE3BFE3DD}" type="datetimeFigureOut">
              <a:rPr lang="en-US" smtClean="0"/>
              <a:t>5/2/2018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226887160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C4A7623-9A0A-524F-B8F4-2F7BE3BFE3DD}" type="datetimeFigureOut">
              <a:rPr lang="en-US" smtClean="0"/>
              <a:t>5/2/2018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198651380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CA"/>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CA"/>
              <a:t>Click to edit Master text styles</a:t>
            </a:r>
          </a:p>
        </p:txBody>
      </p:sp>
      <p:sp>
        <p:nvSpPr>
          <p:cNvPr id="5" name="Date Placeholder 4"/>
          <p:cNvSpPr>
            <a:spLocks noGrp="1"/>
          </p:cNvSpPr>
          <p:nvPr>
            <p:ph type="dt" sz="half" idx="10"/>
          </p:nvPr>
        </p:nvSpPr>
        <p:spPr/>
        <p:txBody>
          <a:bodyPr/>
          <a:lstStyle/>
          <a:p>
            <a:fld id="{2C4A7623-9A0A-524F-B8F4-2F7BE3BFE3DD}" type="datetimeFigureOut">
              <a:rPr lang="en-US" smtClean="0"/>
              <a:t>5/2/2018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145837713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CA"/>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CA"/>
              <a:t>Click to edit Master text styles</a:t>
            </a:r>
          </a:p>
        </p:txBody>
      </p:sp>
      <p:sp>
        <p:nvSpPr>
          <p:cNvPr id="5" name="Date Placeholder 4"/>
          <p:cNvSpPr>
            <a:spLocks noGrp="1"/>
          </p:cNvSpPr>
          <p:nvPr>
            <p:ph type="dt" sz="half" idx="10"/>
          </p:nvPr>
        </p:nvSpPr>
        <p:spPr/>
        <p:txBody>
          <a:bodyPr/>
          <a:lstStyle/>
          <a:p>
            <a:fld id="{2C4A7623-9A0A-524F-B8F4-2F7BE3BFE3DD}" type="datetimeFigureOut">
              <a:rPr lang="en-US" smtClean="0"/>
              <a:t>5/2/2018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180562239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CA"/>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4" name="Date Placeholder 3"/>
          <p:cNvSpPr>
            <a:spLocks noGrp="1"/>
          </p:cNvSpPr>
          <p:nvPr>
            <p:ph type="dt" sz="half" idx="10"/>
          </p:nvPr>
        </p:nvSpPr>
        <p:spPr/>
        <p:txBody>
          <a:bodyPr/>
          <a:lstStyle/>
          <a:p>
            <a:fld id="{2C4A7623-9A0A-524F-B8F4-2F7BE3BFE3DD}" type="datetimeFigureOut">
              <a:rPr lang="en-US" smtClean="0"/>
              <a:t>5/2/2018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10580780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CA"/>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4" name="Date Placeholder 3"/>
          <p:cNvSpPr>
            <a:spLocks noGrp="1"/>
          </p:cNvSpPr>
          <p:nvPr>
            <p:ph type="dt" sz="half" idx="10"/>
          </p:nvPr>
        </p:nvSpPr>
        <p:spPr/>
        <p:txBody>
          <a:bodyPr/>
          <a:lstStyle/>
          <a:p>
            <a:fld id="{2C4A7623-9A0A-524F-B8F4-2F7BE3BFE3DD}" type="datetimeFigureOut">
              <a:rPr lang="en-US" smtClean="0"/>
              <a:t>5/2/2018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D9230C-08CB-AA41-8A5D-30F9B15FE35A}" type="slidenum">
              <a:rPr lang="en-US" smtClean="0"/>
              <a:t>‹#›</a:t>
            </a:fld>
            <a:endParaRPr lang="en-US"/>
          </a:p>
        </p:txBody>
      </p:sp>
    </p:spTree>
    <p:extLst>
      <p:ext uri="{BB962C8B-B14F-4D97-AF65-F5344CB8AC3E}">
        <p14:creationId xmlns:p14="http://schemas.microsoft.com/office/powerpoint/2010/main" val="285679973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losing Slide">
    <p:spTree>
      <p:nvGrpSpPr>
        <p:cNvPr id="1" name=""/>
        <p:cNvGrpSpPr/>
        <p:nvPr/>
      </p:nvGrpSpPr>
      <p:grpSpPr>
        <a:xfrm>
          <a:off x="0" y="0"/>
          <a:ext cx="0" cy="0"/>
          <a:chOff x="0" y="0"/>
          <a:chExt cx="0" cy="0"/>
        </a:xfrm>
      </p:grpSpPr>
      <p:pic>
        <p:nvPicPr>
          <p:cNvPr id="9" name="Picture 2" descr="STEP_PPT_BG_1-01.png">
            <a:extLst>
              <a:ext uri="{FF2B5EF4-FFF2-40B4-BE49-F238E27FC236}">
                <a16:creationId xmlns:a16="http://schemas.microsoft.com/office/drawing/2014/main" id="{E91A1F6A-94CE-4EAA-8B2E-83D0559357AA}"/>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l="23044"/>
          <a:stretch/>
        </p:blipFill>
        <p:spPr bwMode="auto">
          <a:xfrm>
            <a:off x="0" y="1"/>
            <a:ext cx="9144000" cy="685800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5" name="Title 1"/>
          <p:cNvSpPr>
            <a:spLocks noGrp="1"/>
          </p:cNvSpPr>
          <p:nvPr>
            <p:ph type="ctrTitle" hasCustomPrompt="1"/>
          </p:nvPr>
        </p:nvSpPr>
        <p:spPr>
          <a:xfrm>
            <a:off x="1371600" y="1554480"/>
            <a:ext cx="7223760" cy="3098656"/>
          </a:xfrm>
        </p:spPr>
        <p:txBody>
          <a:bodyPr lIns="0" tIns="0" rIns="0" bIns="0" anchor="t" anchorCtr="0">
            <a:normAutofit/>
          </a:bodyPr>
          <a:lstStyle>
            <a:lvl1pPr>
              <a:lnSpc>
                <a:spcPct val="110000"/>
              </a:lnSpc>
              <a:defRPr sz="3200" baseline="0">
                <a:solidFill>
                  <a:schemeClr val="tx1"/>
                </a:solidFill>
              </a:defRPr>
            </a:lvl1pPr>
          </a:lstStyle>
          <a:p>
            <a:r>
              <a:rPr lang="en-US" dirty="0"/>
              <a:t>Discussion + Questions</a:t>
            </a:r>
            <a:endParaRPr lang="en-CA" dirty="0"/>
          </a:p>
        </p:txBody>
      </p:sp>
      <p:cxnSp>
        <p:nvCxnSpPr>
          <p:cNvPr id="17" name="Straight Connector 16"/>
          <p:cNvCxnSpPr/>
          <p:nvPr userDrawn="1"/>
        </p:nvCxnSpPr>
        <p:spPr>
          <a:xfrm>
            <a:off x="585216" y="1655064"/>
            <a:ext cx="0" cy="3200400"/>
          </a:xfrm>
          <a:prstGeom prst="line">
            <a:avLst/>
          </a:prstGeom>
          <a:ln w="57150">
            <a:solidFill>
              <a:srgbClr val="0C8390"/>
            </a:solidFill>
          </a:ln>
        </p:spPr>
        <p:style>
          <a:lnRef idx="1">
            <a:schemeClr val="accent1"/>
          </a:lnRef>
          <a:fillRef idx="0">
            <a:schemeClr val="accent1"/>
          </a:fillRef>
          <a:effectRef idx="0">
            <a:schemeClr val="accent1"/>
          </a:effectRef>
          <a:fontRef idx="minor">
            <a:schemeClr val="tx1"/>
          </a:fontRef>
        </p:style>
      </p:cxnSp>
      <p:pic>
        <p:nvPicPr>
          <p:cNvPr id="8" name="RDHLogo" hidden="1"/>
          <p:cNvPicPr>
            <a:picLocks noChangeAspect="1"/>
          </p:cNvPicPr>
          <p:nvPr userDrawn="1"/>
        </p:nvPicPr>
        <p:blipFill rotWithShape="1">
          <a:blip r:embed="rId3" cstate="print">
            <a:extLst>
              <a:ext uri="{28A0092B-C50C-407E-A947-70E740481C1C}">
                <a14:useLocalDpi xmlns:a14="http://schemas.microsoft.com/office/drawing/2010/main" val="0"/>
              </a:ext>
            </a:extLst>
          </a:blip>
          <a:srcRect b="8963"/>
          <a:stretch/>
        </p:blipFill>
        <p:spPr>
          <a:xfrm>
            <a:off x="320400" y="4680001"/>
            <a:ext cx="5998476" cy="2025600"/>
          </a:xfrm>
          <a:prstGeom prst="rect">
            <a:avLst/>
          </a:prstGeom>
        </p:spPr>
      </p:pic>
    </p:spTree>
    <p:extLst>
      <p:ext uri="{BB962C8B-B14F-4D97-AF65-F5344CB8AC3E}">
        <p14:creationId xmlns:p14="http://schemas.microsoft.com/office/powerpoint/2010/main" val="33820716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CA"/>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CA"/>
              <a:t>Click to edit Master text styles</a:t>
            </a:r>
          </a:p>
          <a:p>
            <a:pPr lvl="1"/>
            <a:r>
              <a:rPr lang="en-CA"/>
              <a:t>Second level</a:t>
            </a:r>
          </a:p>
          <a:p>
            <a:pPr lvl="2"/>
            <a:r>
              <a:rPr lang="en-CA"/>
              <a:t>Third level</a:t>
            </a:r>
          </a:p>
          <a:p>
            <a:pPr lvl="3"/>
            <a:r>
              <a:rPr lang="en-CA"/>
              <a:t>Fourth level</a:t>
            </a:r>
          </a:p>
          <a:p>
            <a:pPr lvl="4"/>
            <a:r>
              <a:rPr lang="en-CA"/>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C4A7623-9A0A-524F-B8F4-2F7BE3BFE3DD}" type="datetimeFigureOut">
              <a:rPr lang="en-US" smtClean="0"/>
              <a:t>5/2/2018</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9D9230C-08CB-AA41-8A5D-30F9B15FE35A}" type="slidenum">
              <a:rPr lang="en-US" smtClean="0"/>
              <a:t>‹#›</a:t>
            </a:fld>
            <a:endParaRPr lang="en-US"/>
          </a:p>
        </p:txBody>
      </p:sp>
    </p:spTree>
    <p:extLst>
      <p:ext uri="{BB962C8B-B14F-4D97-AF65-F5344CB8AC3E}">
        <p14:creationId xmlns:p14="http://schemas.microsoft.com/office/powerpoint/2010/main" val="223812910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11.jpeg"/></Relationships>
</file>

<file path=ppt/slides/_rels/slide14.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hyperlink" Target="http://bethevans-smith.wikispaces.com/News" TargetMode="External"/></Relationships>
</file>

<file path=ppt/slides/_rels/slide1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4.xml"/><Relationship Id="rId1" Type="http://schemas.openxmlformats.org/officeDocument/2006/relationships/slideLayout" Target="../slideLayouts/slideLayout2.xml"/><Relationship Id="rId5" Type="http://schemas.openxmlformats.org/officeDocument/2006/relationships/image" Target="../media/image15.JPG"/><Relationship Id="rId4" Type="http://schemas.openxmlformats.org/officeDocument/2006/relationships/hyperlink" Target="http://bethevans-smith.wikispaces.com/News" TargetMode="External"/></Relationships>
</file>

<file path=ppt/slides/_rels/slide19.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8" Type="http://schemas.openxmlformats.org/officeDocument/2006/relationships/image" Target="../media/image23.png"/><Relationship Id="rId3" Type="http://schemas.openxmlformats.org/officeDocument/2006/relationships/image" Target="../media/image18.png"/><Relationship Id="rId7" Type="http://schemas.openxmlformats.org/officeDocument/2006/relationships/image" Target="../media/image22.png"/><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image" Target="../media/image19.png"/></Relationships>
</file>

<file path=ppt/slides/_rels/slide23.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27.png"/><Relationship Id="rId5" Type="http://schemas.openxmlformats.org/officeDocument/2006/relationships/image" Target="../media/image26.jpeg"/><Relationship Id="rId4" Type="http://schemas.openxmlformats.org/officeDocument/2006/relationships/image" Target="../media/image25.png"/></Relationships>
</file>

<file path=ppt/slides/_rels/slide24.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2.xml"/><Relationship Id="rId1" Type="http://schemas.openxmlformats.org/officeDocument/2006/relationships/slideLayout" Target="../slideLayouts/slideLayout2.xml"/><Relationship Id="rId4" Type="http://schemas.openxmlformats.org/officeDocument/2006/relationships/image" Target="../media/image31.png"/></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25.xml"/><Relationship Id="rId1" Type="http://schemas.openxmlformats.org/officeDocument/2006/relationships/slideLayout" Target="../slideLayouts/slideLayout2.xml"/><Relationship Id="rId5" Type="http://schemas.openxmlformats.org/officeDocument/2006/relationships/image" Target="../media/image32.jpeg"/><Relationship Id="rId4" Type="http://schemas.openxmlformats.org/officeDocument/2006/relationships/image" Target="../media/image11.jpeg"/></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36.emf"/><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37.JPG"/><Relationship Id="rId2" Type="http://schemas.openxmlformats.org/officeDocument/2006/relationships/notesSlide" Target="../notesSlides/notesSlide32.xml"/><Relationship Id="rId1" Type="http://schemas.openxmlformats.org/officeDocument/2006/relationships/slideLayout" Target="../slideLayouts/slideLayout2.xml"/><Relationship Id="rId5" Type="http://schemas.openxmlformats.org/officeDocument/2006/relationships/image" Target="../media/image39.JPG"/><Relationship Id="rId4" Type="http://schemas.openxmlformats.org/officeDocument/2006/relationships/image" Target="../media/image38.jpg"/></Relationships>
</file>

<file path=ppt/slides/_rels/slide4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OV"/><Relationship Id="rId1" Type="http://schemas.microsoft.com/office/2007/relationships/media" Target="../media/media1.MOV"/><Relationship Id="rId5" Type="http://schemas.openxmlformats.org/officeDocument/2006/relationships/image" Target="../media/image40.png"/><Relationship Id="rId4" Type="http://schemas.openxmlformats.org/officeDocument/2006/relationships/notesSlide" Target="../notesSlides/notesSlide33.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42.JPG"/><Relationship Id="rId2" Type="http://schemas.openxmlformats.org/officeDocument/2006/relationships/image" Target="../media/image41.JPG"/><Relationship Id="rId1" Type="http://schemas.openxmlformats.org/officeDocument/2006/relationships/slideLayout" Target="../slideLayouts/slideLayout2.xml"/><Relationship Id="rId4" Type="http://schemas.openxmlformats.org/officeDocument/2006/relationships/image" Target="../media/image43.JPG"/></Relationships>
</file>

<file path=ppt/slides/_rels/slide46.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image" Target="../media/image45.png"/><Relationship Id="rId1" Type="http://schemas.openxmlformats.org/officeDocument/2006/relationships/slideLayout" Target="../slideLayouts/slideLayout2.xml"/><Relationship Id="rId4" Type="http://schemas.openxmlformats.org/officeDocument/2006/relationships/image" Target="../media/image47.jpg"/></Relationships>
</file>

<file path=ppt/slides/_rels/slide48.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51.jpeg"/><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52.jp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53.pn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55.pn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56.pn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57.png"/><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image" Target="../media/image58.png"/><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59.png"/><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59.png"/><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2" Type="http://schemas.openxmlformats.org/officeDocument/2006/relationships/image" Target="../media/image52.jpg"/><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60.png"/><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3" Type="http://schemas.openxmlformats.org/officeDocument/2006/relationships/image" Target="../media/image63.JPG"/><Relationship Id="rId2" Type="http://schemas.openxmlformats.org/officeDocument/2006/relationships/image" Target="../media/image62.png"/><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image" Target="../media/image45.png"/><Relationship Id="rId1" Type="http://schemas.openxmlformats.org/officeDocument/2006/relationships/slideLayout" Target="../slideLayouts/slideLayout2.xml"/><Relationship Id="rId4" Type="http://schemas.openxmlformats.org/officeDocument/2006/relationships/image" Target="../media/image47.jpg"/></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64.png"/><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65.png"/><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4.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85.xml.rels><?xml version="1.0" encoding="UTF-8" standalone="yes"?>
<Relationships xmlns="http://schemas.openxmlformats.org/package/2006/relationships"><Relationship Id="rId2" Type="http://schemas.openxmlformats.org/officeDocument/2006/relationships/image" Target="../media/image68.png"/><Relationship Id="rId1" Type="http://schemas.openxmlformats.org/officeDocument/2006/relationships/slideLayout" Target="../slideLayouts/slideLayout2.xml"/></Relationships>
</file>

<file path=ppt/slides/_rels/slide86.xml.rels><?xml version="1.0" encoding="UTF-8" standalone="yes"?>
<Relationships xmlns="http://schemas.openxmlformats.org/package/2006/relationships"><Relationship Id="rId2" Type="http://schemas.openxmlformats.org/officeDocument/2006/relationships/image" Target="../media/image68.png"/><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2.xml"/></Relationships>
</file>

<file path=ppt/slides/_rels/slide8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945970" y="1906068"/>
            <a:ext cx="5260866" cy="2702727"/>
          </a:xfrm>
        </p:spPr>
        <p:txBody>
          <a:bodyPr>
            <a:normAutofit/>
          </a:bodyPr>
          <a:lstStyle/>
          <a:p>
            <a:pPr algn="l"/>
            <a:r>
              <a:rPr lang="en-US" sz="4600" dirty="0"/>
              <a:t>Step Code for Part 9 Buildings:</a:t>
            </a:r>
            <a:br>
              <a:rPr lang="en-US" sz="4600" dirty="0"/>
            </a:br>
            <a:r>
              <a:rPr lang="en-US" sz="4000" dirty="0"/>
              <a:t>Process and Case Studies</a:t>
            </a:r>
          </a:p>
        </p:txBody>
      </p:sp>
      <p:pic>
        <p:nvPicPr>
          <p:cNvPr id="3" name="Picture 2">
            <a:extLst>
              <a:ext uri="{FF2B5EF4-FFF2-40B4-BE49-F238E27FC236}">
                <a16:creationId xmlns:a16="http://schemas.microsoft.com/office/drawing/2014/main" id="{0C5293A4-6AE7-4FF9-ACAC-91F9EEB92FA5}"/>
              </a:ext>
            </a:extLst>
          </p:cNvPr>
          <p:cNvPicPr>
            <a:picLocks noChangeAspect="1"/>
          </p:cNvPicPr>
          <p:nvPr/>
        </p:nvPicPr>
        <p:blipFill rotWithShape="1">
          <a:blip r:embed="rId3"/>
          <a:srcRect l="9243" t="12085" r="71212" b="77353"/>
          <a:stretch/>
        </p:blipFill>
        <p:spPr>
          <a:xfrm>
            <a:off x="454121" y="4959927"/>
            <a:ext cx="5243934" cy="1593274"/>
          </a:xfrm>
          <a:prstGeom prst="rect">
            <a:avLst/>
          </a:prstGeom>
        </p:spPr>
      </p:pic>
    </p:spTree>
    <p:extLst>
      <p:ext uri="{BB962C8B-B14F-4D97-AF65-F5344CB8AC3E}">
        <p14:creationId xmlns:p14="http://schemas.microsoft.com/office/powerpoint/2010/main" val="104868564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4" name="Content Placeholder 2"/>
          <p:cNvSpPr txBox="1">
            <a:spLocks/>
          </p:cNvSpPr>
          <p:nvPr/>
        </p:nvSpPr>
        <p:spPr bwMode="auto">
          <a:xfrm>
            <a:off x="457200" y="504597"/>
            <a:ext cx="8534400" cy="98050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lvl1pPr>
              <a:defRPr sz="1600">
                <a:solidFill>
                  <a:schemeClr val="tx1"/>
                </a:solidFill>
                <a:latin typeface="Calibri" pitchFamily="34" charset="0"/>
                <a:ea typeface="MS PGothic" pitchFamily="34" charset="-128"/>
              </a:defRPr>
            </a:lvl1pPr>
            <a:lvl2pPr marL="742950" indent="-285750">
              <a:defRPr sz="1600">
                <a:solidFill>
                  <a:schemeClr val="tx1"/>
                </a:solidFill>
                <a:latin typeface="Calibri" pitchFamily="34" charset="0"/>
                <a:ea typeface="MS PGothic" pitchFamily="34" charset="-128"/>
              </a:defRPr>
            </a:lvl2pPr>
            <a:lvl3pPr marL="1143000" indent="-228600">
              <a:defRPr sz="1600">
                <a:solidFill>
                  <a:schemeClr val="tx1"/>
                </a:solidFill>
                <a:latin typeface="Calibri" pitchFamily="34" charset="0"/>
                <a:ea typeface="MS PGothic" pitchFamily="34" charset="-128"/>
              </a:defRPr>
            </a:lvl3pPr>
            <a:lvl4pPr marL="1600200" indent="-228600">
              <a:defRPr sz="1600">
                <a:solidFill>
                  <a:schemeClr val="tx1"/>
                </a:solidFill>
                <a:latin typeface="Calibri" pitchFamily="34" charset="0"/>
                <a:ea typeface="MS PGothic" pitchFamily="34" charset="-128"/>
              </a:defRPr>
            </a:lvl4pPr>
            <a:lvl5pPr marL="2057400" indent="-228600">
              <a:defRPr sz="1600">
                <a:solidFill>
                  <a:schemeClr val="tx1"/>
                </a:solidFill>
                <a:latin typeface="Calibri" pitchFamily="34" charset="0"/>
                <a:ea typeface="MS PGothic" pitchFamily="34" charset="-128"/>
              </a:defRPr>
            </a:lvl5pPr>
            <a:lvl6pPr marL="25146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6pPr>
            <a:lvl7pPr marL="29718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7pPr>
            <a:lvl8pPr marL="34290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8pPr>
            <a:lvl9pPr marL="38862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9pPr>
          </a:lstStyle>
          <a:p>
            <a:pPr eaLnBrk="1" hangingPunct="1">
              <a:spcBef>
                <a:spcPct val="20000"/>
              </a:spcBef>
              <a:buFont typeface="Arial" charset="0"/>
              <a:buNone/>
            </a:pPr>
            <a:r>
              <a:rPr lang="en-CA" altLang="en-US" sz="2800" dirty="0">
                <a:solidFill>
                  <a:schemeClr val="bg1"/>
                </a:solidFill>
                <a:latin typeface="Arial" charset="0"/>
              </a:rPr>
              <a:t>Conclusion</a:t>
            </a:r>
          </a:p>
        </p:txBody>
      </p:sp>
      <p:sp>
        <p:nvSpPr>
          <p:cNvPr id="2" name="Title 1"/>
          <p:cNvSpPr>
            <a:spLocks noGrp="1"/>
          </p:cNvSpPr>
          <p:nvPr>
            <p:ph type="title"/>
          </p:nvPr>
        </p:nvSpPr>
        <p:spPr/>
        <p:txBody>
          <a:bodyPr vert="horz" lIns="91440" tIns="45720" rIns="91440" bIns="45720" rtlCol="0" anchor="ctr">
            <a:normAutofit/>
          </a:bodyPr>
          <a:lstStyle/>
          <a:p>
            <a:r>
              <a:rPr lang="en-US" sz="4000" dirty="0">
                <a:cs typeface="Source Sans Pro"/>
              </a:rPr>
              <a:t>Agenda:</a:t>
            </a:r>
          </a:p>
        </p:txBody>
      </p:sp>
      <p:sp>
        <p:nvSpPr>
          <p:cNvPr id="3" name="Content Placeholder 2"/>
          <p:cNvSpPr>
            <a:spLocks noGrp="1"/>
          </p:cNvSpPr>
          <p:nvPr>
            <p:ph idx="1"/>
          </p:nvPr>
        </p:nvSpPr>
        <p:spPr/>
        <p:txBody>
          <a:bodyPr>
            <a:normAutofit/>
          </a:bodyPr>
          <a:lstStyle/>
          <a:p>
            <a:pPr marL="457200" indent="-457200" defTabSz="1087165">
              <a:spcAft>
                <a:spcPts val="1000"/>
              </a:spcAft>
              <a:buFont typeface="+mj-lt"/>
              <a:buAutoNum type="arabicParenR"/>
              <a:defRPr/>
            </a:pPr>
            <a:r>
              <a:rPr lang="en-CA" sz="2800" dirty="0">
                <a:solidFill>
                  <a:srgbClr val="000000"/>
                </a:solidFill>
                <a:cs typeface="Arial"/>
              </a:rPr>
              <a:t>Step Code review</a:t>
            </a:r>
          </a:p>
          <a:p>
            <a:pPr marL="457200" indent="-457200" defTabSz="1087165">
              <a:spcAft>
                <a:spcPts val="1000"/>
              </a:spcAft>
              <a:buFont typeface="+mj-lt"/>
              <a:buAutoNum type="arabicParenR"/>
              <a:defRPr/>
            </a:pPr>
            <a:r>
              <a:rPr lang="en-CA" sz="2800" dirty="0">
                <a:solidFill>
                  <a:srgbClr val="000000"/>
                </a:solidFill>
                <a:cs typeface="Arial"/>
              </a:rPr>
              <a:t>Understanding the Step Code “metrics”</a:t>
            </a:r>
          </a:p>
          <a:p>
            <a:pPr marL="457200" indent="-457200" defTabSz="1087165">
              <a:spcAft>
                <a:spcPts val="1000"/>
              </a:spcAft>
              <a:buFont typeface="+mj-lt"/>
              <a:buAutoNum type="arabicParenR"/>
              <a:defRPr/>
            </a:pPr>
            <a:r>
              <a:rPr lang="en-CA" sz="2800" dirty="0">
                <a:solidFill>
                  <a:srgbClr val="000000"/>
                </a:solidFill>
                <a:cs typeface="Arial"/>
              </a:rPr>
              <a:t>Who are/working with an Energy Advisor</a:t>
            </a:r>
          </a:p>
          <a:p>
            <a:pPr marL="457200" indent="-457200" defTabSz="1087165">
              <a:spcAft>
                <a:spcPts val="1000"/>
              </a:spcAft>
              <a:buFont typeface="+mj-lt"/>
              <a:buAutoNum type="arabicParenR"/>
              <a:defRPr/>
            </a:pPr>
            <a:r>
              <a:rPr lang="en-CA" sz="2800" dirty="0">
                <a:solidFill>
                  <a:srgbClr val="000000"/>
                </a:solidFill>
                <a:cs typeface="Arial"/>
              </a:rPr>
              <a:t>Case study- getting a house to Step 1, 2 and 3</a:t>
            </a:r>
          </a:p>
          <a:p>
            <a:pPr marL="457200" indent="-457200" defTabSz="1087165">
              <a:spcAft>
                <a:spcPts val="1000"/>
              </a:spcAft>
              <a:buFont typeface="+mj-lt"/>
              <a:buAutoNum type="arabicParenR"/>
              <a:defRPr/>
            </a:pPr>
            <a:r>
              <a:rPr lang="en-CA" sz="2800" dirty="0">
                <a:solidFill>
                  <a:srgbClr val="000000"/>
                </a:solidFill>
                <a:cs typeface="Arial"/>
              </a:rPr>
              <a:t>Case study- getting a rowhouse to Step 1, 2 and 3</a:t>
            </a:r>
          </a:p>
          <a:p>
            <a:pPr marL="457200" indent="-457200" defTabSz="1087165">
              <a:spcAft>
                <a:spcPts val="1000"/>
              </a:spcAft>
              <a:buFont typeface="+mj-lt"/>
              <a:buAutoNum type="arabicParenR"/>
              <a:defRPr/>
            </a:pPr>
            <a:r>
              <a:rPr lang="en-CA" sz="2800" dirty="0">
                <a:solidFill>
                  <a:srgbClr val="000000"/>
                </a:solidFill>
                <a:cs typeface="Arial"/>
              </a:rPr>
              <a:t>Wrap up and questions.</a:t>
            </a:r>
            <a:endParaRPr lang="en-US" sz="2800" dirty="0">
              <a:solidFill>
                <a:srgbClr val="000000"/>
              </a:solidFill>
            </a:endParaRPr>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0544CB43-E908-48DE-816E-742DCDFAFBF7}" type="slidenum">
              <a:rPr lang="en-CA" altLang="en-US" smtClean="0">
                <a:cs typeface="Arial" charset="0"/>
              </a:rPr>
              <a:pPr/>
              <a:t>2</a:t>
            </a:fld>
            <a:endParaRPr lang="en-CA" altLang="en-US" dirty="0">
              <a:cs typeface="Arial" charset="0"/>
            </a:endParaRPr>
          </a:p>
        </p:txBody>
      </p:sp>
    </p:spTree>
    <p:extLst>
      <p:ext uri="{BB962C8B-B14F-4D97-AF65-F5344CB8AC3E}">
        <p14:creationId xmlns:p14="http://schemas.microsoft.com/office/powerpoint/2010/main" val="231593962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Autofit/>
          </a:bodyPr>
          <a:lstStyle/>
          <a:p>
            <a:r>
              <a:rPr lang="en-CA" sz="4000" dirty="0"/>
              <a:t>Audience Experience with Energy Efficiency</a:t>
            </a:r>
            <a:endParaRPr lang="en-US" sz="4000" dirty="0">
              <a:latin typeface="Verdana" panose="020B0604030504040204" pitchFamily="34" charset="0"/>
              <a:ea typeface="Verdana" panose="020B0604030504040204" pitchFamily="34" charset="0"/>
              <a:cs typeface="Verdana" panose="020B0604030504040204" pitchFamily="34" charset="0"/>
            </a:endParaRPr>
          </a:p>
        </p:txBody>
      </p:sp>
      <p:sp>
        <p:nvSpPr>
          <p:cNvPr id="2" name="Rectangle 1">
            <a:extLst>
              <a:ext uri="{FF2B5EF4-FFF2-40B4-BE49-F238E27FC236}">
                <a16:creationId xmlns:a16="http://schemas.microsoft.com/office/drawing/2014/main" id="{B32229F3-9D8B-4E01-9C16-D63A7EBF8884}"/>
              </a:ext>
            </a:extLst>
          </p:cNvPr>
          <p:cNvSpPr/>
          <p:nvPr/>
        </p:nvSpPr>
        <p:spPr>
          <a:xfrm>
            <a:off x="217358" y="1940342"/>
            <a:ext cx="8469442" cy="2492990"/>
          </a:xfrm>
          <a:prstGeom prst="rect">
            <a:avLst/>
          </a:prstGeom>
        </p:spPr>
        <p:txBody>
          <a:bodyPr wrap="square">
            <a:spAutoFit/>
          </a:bodyPr>
          <a:lstStyle/>
          <a:p>
            <a:pPr marL="342900" indent="-342900">
              <a:buFont typeface="Courier New" panose="02070309020205020404" pitchFamily="49" charset="0"/>
              <a:buChar char="o"/>
            </a:pPr>
            <a:r>
              <a:rPr lang="en-US" sz="2600" dirty="0">
                <a:latin typeface="+mj-lt"/>
                <a:ea typeface="Verdana" panose="020B0604030504040204" pitchFamily="34" charset="0"/>
                <a:cs typeface="Verdana" panose="020B0604030504040204" pitchFamily="34" charset="0"/>
              </a:rPr>
              <a:t>Who knows the basics of the Energy Step Code?</a:t>
            </a:r>
          </a:p>
          <a:p>
            <a:pPr marL="342900" indent="-342900">
              <a:buFont typeface="Courier New" panose="02070309020205020404" pitchFamily="49" charset="0"/>
              <a:buChar char="o"/>
            </a:pPr>
            <a:r>
              <a:rPr lang="en-US" sz="2600" dirty="0">
                <a:latin typeface="+mj-lt"/>
                <a:ea typeface="Verdana" panose="020B0604030504040204" pitchFamily="34" charset="0"/>
                <a:cs typeface="Verdana" panose="020B0604030504040204" pitchFamily="34" charset="0"/>
              </a:rPr>
              <a:t>Who has worked with an Energy Advisor before?</a:t>
            </a:r>
          </a:p>
          <a:p>
            <a:pPr marL="342900" indent="-342900">
              <a:buFont typeface="Courier New" panose="02070309020205020404" pitchFamily="49" charset="0"/>
              <a:buChar char="o"/>
            </a:pPr>
            <a:r>
              <a:rPr lang="en-US" sz="2600" dirty="0">
                <a:latin typeface="+mj-lt"/>
                <a:ea typeface="Verdana" panose="020B0604030504040204" pitchFamily="34" charset="0"/>
                <a:cs typeface="Verdana" panose="020B0604030504040204" pitchFamily="34" charset="0"/>
              </a:rPr>
              <a:t>Who had a blower door test done on a project and what was the result?</a:t>
            </a:r>
          </a:p>
          <a:p>
            <a:pPr marL="342900" indent="-342900">
              <a:buFont typeface="Courier New" panose="02070309020205020404" pitchFamily="49" charset="0"/>
              <a:buChar char="o"/>
            </a:pPr>
            <a:r>
              <a:rPr lang="en-US" sz="2600" dirty="0">
                <a:latin typeface="+mj-lt"/>
                <a:ea typeface="Verdana" panose="020B0604030504040204" pitchFamily="34" charset="0"/>
                <a:cs typeface="Verdana" panose="020B0604030504040204" pitchFamily="34" charset="0"/>
              </a:rPr>
              <a:t>Did you ever have to meet certain energy targets?</a:t>
            </a:r>
          </a:p>
          <a:p>
            <a:pPr marL="342900" indent="-342900">
              <a:buFont typeface="Courier New" panose="02070309020205020404" pitchFamily="49" charset="0"/>
              <a:buChar char="o"/>
            </a:pPr>
            <a:r>
              <a:rPr lang="en-US" sz="2600" dirty="0">
                <a:latin typeface="+mj-lt"/>
                <a:ea typeface="Verdana" panose="020B0604030504040204" pitchFamily="34" charset="0"/>
                <a:cs typeface="Verdana" panose="020B0604030504040204" pitchFamily="34" charset="0"/>
              </a:rPr>
              <a:t>What questions would you like answered?</a:t>
            </a:r>
            <a:endParaRPr lang="en-CA" sz="2600" dirty="0">
              <a:latin typeface="+mj-lt"/>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42862812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685DA3F-D157-4777-B5A7-5BD293C39180}"/>
              </a:ext>
            </a:extLst>
          </p:cNvPr>
          <p:cNvSpPr>
            <a:spLocks noGrp="1"/>
          </p:cNvSpPr>
          <p:nvPr>
            <p:ph type="title"/>
          </p:nvPr>
        </p:nvSpPr>
        <p:spPr/>
        <p:txBody>
          <a:bodyPr>
            <a:normAutofit fontScale="90000"/>
          </a:bodyPr>
          <a:lstStyle/>
          <a:p>
            <a:r>
              <a:rPr lang="en-CA" dirty="0"/>
              <a:t>Two Provincial Initiatives Led to the BC Step Code</a:t>
            </a:r>
          </a:p>
        </p:txBody>
      </p:sp>
      <p:pic>
        <p:nvPicPr>
          <p:cNvPr id="6" name="Picture 4">
            <a:extLst>
              <a:ext uri="{FF2B5EF4-FFF2-40B4-BE49-F238E27FC236}">
                <a16:creationId xmlns:a16="http://schemas.microsoft.com/office/drawing/2014/main" id="{9CC6C8D3-6082-438A-92CC-9858733F56FB}"/>
              </a:ext>
            </a:extLst>
          </p:cNvPr>
          <p:cNvPicPr>
            <a:picLocks noChangeAspect="1" noChangeArrowheads="1"/>
          </p:cNvPicPr>
          <p:nvPr/>
        </p:nvPicPr>
        <p:blipFill>
          <a:blip r:embed="rId3"/>
          <a:srcRect/>
          <a:stretch>
            <a:fillRect/>
          </a:stretch>
        </p:blipFill>
        <p:spPr bwMode="auto">
          <a:xfrm>
            <a:off x="661464" y="1549356"/>
            <a:ext cx="2487429" cy="3222299"/>
          </a:xfrm>
          <a:prstGeom prst="rect">
            <a:avLst/>
          </a:prstGeom>
          <a:noFill/>
          <a:ln>
            <a:noFill/>
          </a:ln>
          <a:effectLst>
            <a:outerShdw blurRad="292100" dist="139700" dir="2700000" algn="tl" rotWithShape="0">
              <a:srgbClr val="333333">
                <a:alpha val="64998"/>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7" name="Picture 5">
            <a:extLst>
              <a:ext uri="{FF2B5EF4-FFF2-40B4-BE49-F238E27FC236}">
                <a16:creationId xmlns:a16="http://schemas.microsoft.com/office/drawing/2014/main" id="{ABA87EC1-0275-4EC2-8522-331B0A100FBE}"/>
              </a:ext>
            </a:extLst>
          </p:cNvPr>
          <p:cNvPicPr>
            <a:picLocks noChangeAspect="1" noChangeArrowheads="1"/>
          </p:cNvPicPr>
          <p:nvPr/>
        </p:nvPicPr>
        <p:blipFill>
          <a:blip r:embed="rId4"/>
          <a:srcRect/>
          <a:stretch>
            <a:fillRect/>
          </a:stretch>
        </p:blipFill>
        <p:spPr bwMode="auto">
          <a:xfrm>
            <a:off x="1404164" y="3205216"/>
            <a:ext cx="2478519" cy="3222298"/>
          </a:xfrm>
          <a:prstGeom prst="rect">
            <a:avLst/>
          </a:prstGeom>
          <a:noFill/>
          <a:ln>
            <a:noFill/>
          </a:ln>
          <a:effectLst>
            <a:outerShdw blurRad="292100" dist="139700" dir="2700000" algn="tl" rotWithShape="0">
              <a:srgbClr val="333333">
                <a:alpha val="64998"/>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8" name="TextBox 7">
            <a:extLst>
              <a:ext uri="{FF2B5EF4-FFF2-40B4-BE49-F238E27FC236}">
                <a16:creationId xmlns:a16="http://schemas.microsoft.com/office/drawing/2014/main" id="{020E6079-B00D-4F25-898F-BEC477BE5402}"/>
              </a:ext>
            </a:extLst>
          </p:cNvPr>
          <p:cNvSpPr txBox="1">
            <a:spLocks noChangeArrowheads="1"/>
          </p:cNvSpPr>
          <p:nvPr/>
        </p:nvSpPr>
        <p:spPr bwMode="auto">
          <a:xfrm>
            <a:off x="4250630" y="1873450"/>
            <a:ext cx="4548595" cy="261610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600">
                <a:solidFill>
                  <a:schemeClr val="tx1"/>
                </a:solidFill>
                <a:latin typeface="Calibri" pitchFamily="34" charset="0"/>
                <a:ea typeface="MS PGothic" pitchFamily="34" charset="-128"/>
              </a:defRPr>
            </a:lvl1pPr>
            <a:lvl2pPr marL="742950" indent="-285750">
              <a:defRPr sz="1600">
                <a:solidFill>
                  <a:schemeClr val="tx1"/>
                </a:solidFill>
                <a:latin typeface="Calibri" pitchFamily="34" charset="0"/>
                <a:ea typeface="MS PGothic" pitchFamily="34" charset="-128"/>
              </a:defRPr>
            </a:lvl2pPr>
            <a:lvl3pPr marL="1143000" indent="-228600">
              <a:defRPr sz="1600">
                <a:solidFill>
                  <a:schemeClr val="tx1"/>
                </a:solidFill>
                <a:latin typeface="Calibri" pitchFamily="34" charset="0"/>
                <a:ea typeface="MS PGothic" pitchFamily="34" charset="-128"/>
              </a:defRPr>
            </a:lvl3pPr>
            <a:lvl4pPr marL="1600200" indent="-228600">
              <a:defRPr sz="1600">
                <a:solidFill>
                  <a:schemeClr val="tx1"/>
                </a:solidFill>
                <a:latin typeface="Calibri" pitchFamily="34" charset="0"/>
                <a:ea typeface="MS PGothic" pitchFamily="34" charset="-128"/>
              </a:defRPr>
            </a:lvl4pPr>
            <a:lvl5pPr marL="2057400" indent="-228600">
              <a:defRPr sz="1600">
                <a:solidFill>
                  <a:schemeClr val="tx1"/>
                </a:solidFill>
                <a:latin typeface="Calibri" pitchFamily="34" charset="0"/>
                <a:ea typeface="MS PGothic" pitchFamily="34" charset="-128"/>
              </a:defRPr>
            </a:lvl5pPr>
            <a:lvl6pPr marL="25146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6pPr>
            <a:lvl7pPr marL="29718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7pPr>
            <a:lvl8pPr marL="34290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8pPr>
            <a:lvl9pPr marL="38862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9pPr>
          </a:lstStyle>
          <a:p>
            <a:pPr eaLnBrk="1" hangingPunct="1"/>
            <a:r>
              <a:rPr lang="en-CA" altLang="en-US" sz="2400" b="1" dirty="0">
                <a:solidFill>
                  <a:schemeClr val="accent5">
                    <a:lumMod val="75000"/>
                  </a:schemeClr>
                </a:solidFill>
                <a:latin typeface="+mj-lt"/>
                <a:ea typeface="Verdana" panose="020B0604030504040204" pitchFamily="34" charset="0"/>
                <a:cs typeface="Verdana" panose="020B0604030504040204" pitchFamily="34" charset="0"/>
              </a:rPr>
              <a:t>Building Act</a:t>
            </a:r>
          </a:p>
          <a:p>
            <a:pPr marL="257175" indent="-257175">
              <a:buFont typeface="Arial" panose="020B0604020202020204" pitchFamily="34" charset="0"/>
              <a:buChar char="•"/>
            </a:pPr>
            <a:r>
              <a:rPr lang="en-CA" altLang="en-US" sz="2400" dirty="0">
                <a:solidFill>
                  <a:srgbClr val="595959"/>
                </a:solidFill>
                <a:latin typeface="+mj-lt"/>
                <a:ea typeface="Verdana" panose="020B0604030504040204" pitchFamily="34" charset="0"/>
                <a:cs typeface="Verdana" panose="020B0604030504040204" pitchFamily="34" charset="0"/>
              </a:rPr>
              <a:t>Consistency, Competency &amp;    Innovation</a:t>
            </a:r>
          </a:p>
          <a:p>
            <a:pPr marL="257175" indent="-257175">
              <a:buFont typeface="Arial" panose="020B0604020202020204" pitchFamily="34" charset="0"/>
              <a:buChar char="•"/>
            </a:pPr>
            <a:r>
              <a:rPr lang="en-CA" altLang="en-US" sz="2400" dirty="0">
                <a:solidFill>
                  <a:srgbClr val="595959"/>
                </a:solidFill>
                <a:latin typeface="+mj-lt"/>
                <a:ea typeface="Verdana" panose="020B0604030504040204" pitchFamily="34" charset="0"/>
                <a:cs typeface="Verdana" panose="020B0604030504040204" pitchFamily="34" charset="0"/>
              </a:rPr>
              <a:t>December 2017 marks the end of local building requirements in bylaws.</a:t>
            </a:r>
          </a:p>
          <a:p>
            <a:pPr eaLnBrk="1" hangingPunct="1"/>
            <a:endParaRPr lang="en-CA" altLang="en-US" sz="2000" dirty="0">
              <a:solidFill>
                <a:srgbClr val="595959"/>
              </a:solidFill>
              <a:latin typeface="Verdana" panose="020B0604030504040204" pitchFamily="34" charset="0"/>
              <a:ea typeface="Verdana" panose="020B0604030504040204" pitchFamily="34" charset="0"/>
              <a:cs typeface="Verdana" panose="020B0604030504040204" pitchFamily="34" charset="0"/>
            </a:endParaRPr>
          </a:p>
        </p:txBody>
      </p:sp>
      <p:sp>
        <p:nvSpPr>
          <p:cNvPr id="5" name="TextBox 4">
            <a:extLst>
              <a:ext uri="{FF2B5EF4-FFF2-40B4-BE49-F238E27FC236}">
                <a16:creationId xmlns:a16="http://schemas.microsoft.com/office/drawing/2014/main" id="{484C8E54-E45B-4437-A756-30A7B9CD528E}"/>
              </a:ext>
            </a:extLst>
          </p:cNvPr>
          <p:cNvSpPr txBox="1"/>
          <p:nvPr/>
        </p:nvSpPr>
        <p:spPr>
          <a:xfrm>
            <a:off x="4625383" y="4803171"/>
            <a:ext cx="3799088" cy="1569660"/>
          </a:xfrm>
          <a:prstGeom prst="rect">
            <a:avLst/>
          </a:prstGeom>
          <a:noFill/>
        </p:spPr>
        <p:txBody>
          <a:bodyPr wrap="square" rtlCol="0">
            <a:spAutoFit/>
          </a:bodyPr>
          <a:lstStyle/>
          <a:p>
            <a:pPr eaLnBrk="1" hangingPunct="1"/>
            <a:r>
              <a:rPr lang="en-CA" altLang="en-US" sz="2400" b="1" dirty="0">
                <a:solidFill>
                  <a:schemeClr val="accent5">
                    <a:lumMod val="75000"/>
                  </a:schemeClr>
                </a:solidFill>
                <a:latin typeface="+mj-lt"/>
                <a:ea typeface="Verdana" panose="020B0604030504040204" pitchFamily="34" charset="0"/>
                <a:cs typeface="Verdana" panose="020B0604030504040204" pitchFamily="34" charset="0"/>
              </a:rPr>
              <a:t>Climate Leadership Plan</a:t>
            </a:r>
          </a:p>
          <a:p>
            <a:pPr marL="257175" indent="-257175">
              <a:buFont typeface="Arial" panose="020B0604020202020204" pitchFamily="34" charset="0"/>
              <a:buChar char="•"/>
            </a:pPr>
            <a:r>
              <a:rPr lang="en-CA" altLang="en-US" sz="2400" dirty="0">
                <a:solidFill>
                  <a:srgbClr val="595959"/>
                </a:solidFill>
                <a:latin typeface="+mj-lt"/>
                <a:ea typeface="Verdana" panose="020B0604030504040204" pitchFamily="34" charset="0"/>
                <a:cs typeface="Verdana" panose="020B0604030504040204" pitchFamily="34" charset="0"/>
              </a:rPr>
              <a:t>Establishes a target that all new construction will be net-zero ready by 2032.</a:t>
            </a:r>
          </a:p>
        </p:txBody>
      </p:sp>
    </p:spTree>
    <p:extLst>
      <p:ext uri="{BB962C8B-B14F-4D97-AF65-F5344CB8AC3E}">
        <p14:creationId xmlns:p14="http://schemas.microsoft.com/office/powerpoint/2010/main" val="11571120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5"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US" dirty="0">
                <a:ea typeface="Verdana" panose="020B0604030504040204" pitchFamily="34" charset="0"/>
                <a:cs typeface="Verdana" panose="020B0604030504040204" pitchFamily="34" charset="0"/>
              </a:rPr>
              <a:t>Where does Step Code fit in?</a:t>
            </a:r>
          </a:p>
        </p:txBody>
      </p:sp>
      <p:sp>
        <p:nvSpPr>
          <p:cNvPr id="2" name="Rectangle 1">
            <a:extLst>
              <a:ext uri="{FF2B5EF4-FFF2-40B4-BE49-F238E27FC236}">
                <a16:creationId xmlns:a16="http://schemas.microsoft.com/office/drawing/2014/main" id="{ABAD10DC-FC11-4793-BBEC-2BC5BA83D4A0}"/>
              </a:ext>
            </a:extLst>
          </p:cNvPr>
          <p:cNvSpPr/>
          <p:nvPr/>
        </p:nvSpPr>
        <p:spPr>
          <a:xfrm>
            <a:off x="329783" y="1768623"/>
            <a:ext cx="5329145" cy="3293209"/>
          </a:xfrm>
          <a:prstGeom prst="rect">
            <a:avLst/>
          </a:prstGeom>
        </p:spPr>
        <p:txBody>
          <a:bodyPr wrap="square">
            <a:spAutoFit/>
          </a:bodyPr>
          <a:lstStyle/>
          <a:p>
            <a:r>
              <a:rPr lang="en-CA" sz="2600" dirty="0"/>
              <a:t>BCBC Section 9.36 Energy Efficiency</a:t>
            </a:r>
          </a:p>
          <a:p>
            <a:pPr marL="517525" lvl="1" indent="-233363">
              <a:buFont typeface="Courier New" panose="02070309020205020404" pitchFamily="49" charset="0"/>
              <a:buChar char="o"/>
            </a:pPr>
            <a:r>
              <a:rPr lang="en-CA" sz="2600" dirty="0"/>
              <a:t>9.36.2 Building Envelope</a:t>
            </a:r>
          </a:p>
          <a:p>
            <a:pPr marL="517525" lvl="1" indent="-233363">
              <a:buFont typeface="Courier New" panose="02070309020205020404" pitchFamily="49" charset="0"/>
              <a:buChar char="o"/>
            </a:pPr>
            <a:r>
              <a:rPr lang="en-CA" sz="2600" dirty="0"/>
              <a:t>9.36.3 HVAC Requirements</a:t>
            </a:r>
          </a:p>
          <a:p>
            <a:pPr marL="517525" lvl="1" indent="-233363">
              <a:buFont typeface="Courier New" panose="02070309020205020404" pitchFamily="49" charset="0"/>
              <a:buChar char="o"/>
            </a:pPr>
            <a:r>
              <a:rPr lang="en-CA" sz="2600" dirty="0"/>
              <a:t>9.36.4 Service Water Heating Systems</a:t>
            </a:r>
          </a:p>
          <a:p>
            <a:pPr marL="517525" lvl="1" indent="-233363">
              <a:buFont typeface="Courier New" panose="02070309020205020404" pitchFamily="49" charset="0"/>
              <a:buChar char="o"/>
            </a:pPr>
            <a:r>
              <a:rPr lang="en-CA" sz="2600" dirty="0"/>
              <a:t>9.36.5 Energy Performance Compliance</a:t>
            </a:r>
          </a:p>
          <a:p>
            <a:pPr marL="517525" lvl="1" indent="-233363">
              <a:buFont typeface="Courier New" panose="02070309020205020404" pitchFamily="49" charset="0"/>
              <a:buChar char="o"/>
            </a:pPr>
            <a:r>
              <a:rPr lang="en-CA" sz="2600" dirty="0"/>
              <a:t>9.36.6 Energy Step Code</a:t>
            </a:r>
          </a:p>
        </p:txBody>
      </p:sp>
      <p:sp>
        <p:nvSpPr>
          <p:cNvPr id="5" name="Rectangle 4">
            <a:extLst>
              <a:ext uri="{FF2B5EF4-FFF2-40B4-BE49-F238E27FC236}">
                <a16:creationId xmlns:a16="http://schemas.microsoft.com/office/drawing/2014/main" id="{23673C3B-8234-496D-B10C-9E7DB9EC12E1}"/>
              </a:ext>
            </a:extLst>
          </p:cNvPr>
          <p:cNvSpPr/>
          <p:nvPr/>
        </p:nvSpPr>
        <p:spPr>
          <a:xfrm>
            <a:off x="4898259" y="4547972"/>
            <a:ext cx="4015759" cy="1292662"/>
          </a:xfrm>
          <a:prstGeom prst="rect">
            <a:avLst/>
          </a:prstGeom>
        </p:spPr>
        <p:txBody>
          <a:bodyPr wrap="square">
            <a:spAutoFit/>
          </a:bodyPr>
          <a:lstStyle/>
          <a:p>
            <a:r>
              <a:rPr lang="en-CA" sz="2600" b="1" dirty="0">
                <a:solidFill>
                  <a:srgbClr val="00B050"/>
                </a:solidFill>
              </a:rPr>
              <a:t>Energy Modeling only: energy targets and air tightness</a:t>
            </a:r>
          </a:p>
        </p:txBody>
      </p:sp>
      <p:sp>
        <p:nvSpPr>
          <p:cNvPr id="3" name="Right Brace 2">
            <a:extLst>
              <a:ext uri="{FF2B5EF4-FFF2-40B4-BE49-F238E27FC236}">
                <a16:creationId xmlns:a16="http://schemas.microsoft.com/office/drawing/2014/main" id="{A8E3FBA0-6741-42FC-BF2A-7A657A14C3F0}"/>
              </a:ext>
            </a:extLst>
          </p:cNvPr>
          <p:cNvSpPr/>
          <p:nvPr/>
        </p:nvSpPr>
        <p:spPr>
          <a:xfrm>
            <a:off x="4961258" y="2327564"/>
            <a:ext cx="594424" cy="1330036"/>
          </a:xfrm>
          <a:prstGeom prst="rightBrace">
            <a:avLst/>
          </a:prstGeom>
          <a:ln>
            <a:solidFill>
              <a:srgbClr val="00B050"/>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CA"/>
          </a:p>
        </p:txBody>
      </p:sp>
      <p:sp>
        <p:nvSpPr>
          <p:cNvPr id="6" name="Rectangle 5">
            <a:extLst>
              <a:ext uri="{FF2B5EF4-FFF2-40B4-BE49-F238E27FC236}">
                <a16:creationId xmlns:a16="http://schemas.microsoft.com/office/drawing/2014/main" id="{4FDA3B4D-5D3E-493B-91CA-D1697BAA356E}"/>
              </a:ext>
            </a:extLst>
          </p:cNvPr>
          <p:cNvSpPr/>
          <p:nvPr/>
        </p:nvSpPr>
        <p:spPr>
          <a:xfrm>
            <a:off x="4898259" y="3743661"/>
            <a:ext cx="4345542" cy="892552"/>
          </a:xfrm>
          <a:prstGeom prst="rect">
            <a:avLst/>
          </a:prstGeom>
        </p:spPr>
        <p:txBody>
          <a:bodyPr wrap="square">
            <a:spAutoFit/>
          </a:bodyPr>
          <a:lstStyle/>
          <a:p>
            <a:r>
              <a:rPr lang="en-CA" sz="2600" b="1" dirty="0">
                <a:solidFill>
                  <a:srgbClr val="00B050"/>
                </a:solidFill>
              </a:rPr>
              <a:t>Energy Modeling: Ref. vs. Proposed</a:t>
            </a:r>
          </a:p>
        </p:txBody>
      </p:sp>
      <p:sp>
        <p:nvSpPr>
          <p:cNvPr id="7" name="Rectangle 6">
            <a:extLst>
              <a:ext uri="{FF2B5EF4-FFF2-40B4-BE49-F238E27FC236}">
                <a16:creationId xmlns:a16="http://schemas.microsoft.com/office/drawing/2014/main" id="{312CDB3C-C763-47E1-8201-E2300CA8AFD2}"/>
              </a:ext>
            </a:extLst>
          </p:cNvPr>
          <p:cNvSpPr/>
          <p:nvPr/>
        </p:nvSpPr>
        <p:spPr>
          <a:xfrm>
            <a:off x="5574325" y="2746347"/>
            <a:ext cx="2390563" cy="492443"/>
          </a:xfrm>
          <a:prstGeom prst="rect">
            <a:avLst/>
          </a:prstGeom>
        </p:spPr>
        <p:txBody>
          <a:bodyPr wrap="square">
            <a:spAutoFit/>
          </a:bodyPr>
          <a:lstStyle/>
          <a:p>
            <a:r>
              <a:rPr lang="en-CA" sz="2600" b="1" dirty="0">
                <a:solidFill>
                  <a:srgbClr val="00B050"/>
                </a:solidFill>
              </a:rPr>
              <a:t>Prescriptive</a:t>
            </a:r>
          </a:p>
        </p:txBody>
      </p:sp>
    </p:spTree>
    <p:extLst>
      <p:ext uri="{BB962C8B-B14F-4D97-AF65-F5344CB8AC3E}">
        <p14:creationId xmlns:p14="http://schemas.microsoft.com/office/powerpoint/2010/main" val="2895688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7"/>
                                        </p:tgtEl>
                                        <p:attrNameLst>
                                          <p:attrName>style.visibility</p:attrName>
                                        </p:attrNameLst>
                                      </p:cBhvr>
                                      <p:to>
                                        <p:strVal val="visible"/>
                                      </p:to>
                                    </p:set>
                                    <p:anim calcmode="lin" valueType="num">
                                      <p:cBhvr additive="base">
                                        <p:cTn id="31" dur="500" fill="hold"/>
                                        <p:tgtEl>
                                          <p:spTgt spid="7"/>
                                        </p:tgtEl>
                                        <p:attrNameLst>
                                          <p:attrName>ppt_x</p:attrName>
                                        </p:attrNameLst>
                                      </p:cBhvr>
                                      <p:tavLst>
                                        <p:tav tm="0">
                                          <p:val>
                                            <p:strVal val="#ppt_x"/>
                                          </p:val>
                                        </p:tav>
                                        <p:tav tm="100000">
                                          <p:val>
                                            <p:strVal val="#ppt_x"/>
                                          </p:val>
                                        </p:tav>
                                      </p:tavLst>
                                    </p:anim>
                                    <p:anim calcmode="lin" valueType="num">
                                      <p:cBhvr additive="base">
                                        <p:cTn id="32" dur="500" fill="hold"/>
                                        <p:tgtEl>
                                          <p:spTgt spid="7"/>
                                        </p:tgtEl>
                                        <p:attrNameLst>
                                          <p:attrName>ppt_y</p:attrName>
                                        </p:attrNameLst>
                                      </p:cBhvr>
                                      <p:tavLst>
                                        <p:tav tm="0">
                                          <p:val>
                                            <p:strVal val="1+#ppt_h/2"/>
                                          </p:val>
                                        </p:tav>
                                        <p:tav tm="100000">
                                          <p:val>
                                            <p:strVal val="#ppt_y"/>
                                          </p:val>
                                        </p:tav>
                                      </p:tavLst>
                                    </p:anim>
                                  </p:childTnLst>
                                </p:cTn>
                              </p:par>
                              <p:par>
                                <p:cTn id="33" presetID="2" presetClass="entr" presetSubtype="4" fill="hold" grpId="0" nodeType="withEffect">
                                  <p:stCondLst>
                                    <p:cond delay="0"/>
                                  </p:stCondLst>
                                  <p:childTnLst>
                                    <p:set>
                                      <p:cBhvr>
                                        <p:cTn id="34" dur="1" fill="hold">
                                          <p:stCondLst>
                                            <p:cond delay="0"/>
                                          </p:stCondLst>
                                        </p:cTn>
                                        <p:tgtEl>
                                          <p:spTgt spid="3"/>
                                        </p:tgtEl>
                                        <p:attrNameLst>
                                          <p:attrName>style.visibility</p:attrName>
                                        </p:attrNameLst>
                                      </p:cBhvr>
                                      <p:to>
                                        <p:strVal val="visible"/>
                                      </p:to>
                                    </p:set>
                                    <p:anim calcmode="lin" valueType="num">
                                      <p:cBhvr additive="base">
                                        <p:cTn id="35" dur="500" fill="hold"/>
                                        <p:tgtEl>
                                          <p:spTgt spid="3"/>
                                        </p:tgtEl>
                                        <p:attrNameLst>
                                          <p:attrName>ppt_x</p:attrName>
                                        </p:attrNameLst>
                                      </p:cBhvr>
                                      <p:tavLst>
                                        <p:tav tm="0">
                                          <p:val>
                                            <p:strVal val="#ppt_x"/>
                                          </p:val>
                                        </p:tav>
                                        <p:tav tm="100000">
                                          <p:val>
                                            <p:strVal val="#ppt_x"/>
                                          </p:val>
                                        </p:tav>
                                      </p:tavLst>
                                    </p:anim>
                                    <p:anim calcmode="lin" valueType="num">
                                      <p:cBhvr additive="base">
                                        <p:cTn id="36"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37" fill="hold">
                      <p:stCondLst>
                        <p:cond delay="indefinite"/>
                      </p:stCondLst>
                      <p:childTnLst>
                        <p:par>
                          <p:cTn id="38" fill="hold">
                            <p:stCondLst>
                              <p:cond delay="0"/>
                            </p:stCondLst>
                            <p:childTnLst>
                              <p:par>
                                <p:cTn id="39" presetID="2" presetClass="entr" presetSubtype="4" fill="hold" nodeType="clickEffect">
                                  <p:stCondLst>
                                    <p:cond delay="0"/>
                                  </p:stCondLst>
                                  <p:childTnLst>
                                    <p:set>
                                      <p:cBhvr>
                                        <p:cTn id="40" dur="1" fill="hold">
                                          <p:stCondLst>
                                            <p:cond delay="0"/>
                                          </p:stCondLst>
                                        </p:cTn>
                                        <p:tgtEl>
                                          <p:spTgt spid="6">
                                            <p:txEl>
                                              <p:pRg st="0" end="0"/>
                                            </p:txEl>
                                          </p:spTgt>
                                        </p:tgtEl>
                                        <p:attrNameLst>
                                          <p:attrName>style.visibility</p:attrName>
                                        </p:attrNameLst>
                                      </p:cBhvr>
                                      <p:to>
                                        <p:strVal val="visible"/>
                                      </p:to>
                                    </p:set>
                                    <p:anim calcmode="lin" valueType="num">
                                      <p:cBhvr additive="base">
                                        <p:cTn id="41" dur="500" fill="hold"/>
                                        <p:tgtEl>
                                          <p:spTgt spid="6">
                                            <p:txEl>
                                              <p:pRg st="0" end="0"/>
                                            </p:txEl>
                                          </p:spTgt>
                                        </p:tgtEl>
                                        <p:attrNameLst>
                                          <p:attrName>ppt_x</p:attrName>
                                        </p:attrNameLst>
                                      </p:cBhvr>
                                      <p:tavLst>
                                        <p:tav tm="0">
                                          <p:val>
                                            <p:strVal val="#ppt_x"/>
                                          </p:val>
                                        </p:tav>
                                        <p:tav tm="100000">
                                          <p:val>
                                            <p:strVal val="#ppt_x"/>
                                          </p:val>
                                        </p:tav>
                                      </p:tavLst>
                                    </p:anim>
                                    <p:anim calcmode="lin" valueType="num">
                                      <p:cBhvr additive="base">
                                        <p:cTn id="42" dur="500" fill="hold"/>
                                        <p:tgtEl>
                                          <p:spTgt spid="6">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43" fill="hold">
                      <p:stCondLst>
                        <p:cond delay="indefinite"/>
                      </p:stCondLst>
                      <p:childTnLst>
                        <p:par>
                          <p:cTn id="44" fill="hold">
                            <p:stCondLst>
                              <p:cond delay="0"/>
                            </p:stCondLst>
                            <p:childTnLst>
                              <p:par>
                                <p:cTn id="45" presetID="2" presetClass="entr" presetSubtype="4" fill="hold" nodeType="clickEffect">
                                  <p:stCondLst>
                                    <p:cond delay="0"/>
                                  </p:stCondLst>
                                  <p:childTnLst>
                                    <p:set>
                                      <p:cBhvr>
                                        <p:cTn id="46" dur="1" fill="hold">
                                          <p:stCondLst>
                                            <p:cond delay="0"/>
                                          </p:stCondLst>
                                        </p:cTn>
                                        <p:tgtEl>
                                          <p:spTgt spid="5">
                                            <p:txEl>
                                              <p:pRg st="0" end="0"/>
                                            </p:txEl>
                                          </p:spTgt>
                                        </p:tgtEl>
                                        <p:attrNameLst>
                                          <p:attrName>style.visibility</p:attrName>
                                        </p:attrNameLst>
                                      </p:cBhvr>
                                      <p:to>
                                        <p:strVal val="visible"/>
                                      </p:to>
                                    </p:set>
                                    <p:anim calcmode="lin" valueType="num">
                                      <p:cBhvr additive="base">
                                        <p:cTn id="47" dur="500" fill="hold"/>
                                        <p:tgtEl>
                                          <p:spTgt spid="5">
                                            <p:txEl>
                                              <p:pRg st="0" end="0"/>
                                            </p:txEl>
                                          </p:spTgt>
                                        </p:tgtEl>
                                        <p:attrNameLst>
                                          <p:attrName>ppt_x</p:attrName>
                                        </p:attrNameLst>
                                      </p:cBhvr>
                                      <p:tavLst>
                                        <p:tav tm="0">
                                          <p:val>
                                            <p:strVal val="#ppt_x"/>
                                          </p:val>
                                        </p:tav>
                                        <p:tav tm="100000">
                                          <p:val>
                                            <p:strVal val="#ppt_x"/>
                                          </p:val>
                                        </p:tav>
                                      </p:tavLst>
                                    </p:anim>
                                    <p:anim calcmode="lin" valueType="num">
                                      <p:cBhvr additive="base">
                                        <p:cTn id="48" dur="500" fill="hold"/>
                                        <p:tgtEl>
                                          <p:spTgt spid="5">
                                            <p:txEl>
                                              <p:pRg st="0" end="0"/>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7"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US" sz="4000" dirty="0">
                <a:ea typeface="Verdana" panose="020B0604030504040204" pitchFamily="34" charset="0"/>
                <a:cs typeface="Verdana" panose="020B0604030504040204" pitchFamily="34" charset="0"/>
              </a:rPr>
              <a:t>Which Buildings?</a:t>
            </a:r>
          </a:p>
        </p:txBody>
      </p:sp>
      <p:sp>
        <p:nvSpPr>
          <p:cNvPr id="2" name="Rectangle 1">
            <a:extLst>
              <a:ext uri="{FF2B5EF4-FFF2-40B4-BE49-F238E27FC236}">
                <a16:creationId xmlns:a16="http://schemas.microsoft.com/office/drawing/2014/main" id="{ABAD10DC-FC11-4793-BBEC-2BC5BA83D4A0}"/>
              </a:ext>
            </a:extLst>
          </p:cNvPr>
          <p:cNvSpPr/>
          <p:nvPr/>
        </p:nvSpPr>
        <p:spPr>
          <a:xfrm>
            <a:off x="457200" y="1785801"/>
            <a:ext cx="7786682" cy="4247317"/>
          </a:xfrm>
          <a:prstGeom prst="rect">
            <a:avLst/>
          </a:prstGeom>
        </p:spPr>
        <p:txBody>
          <a:bodyPr wrap="square">
            <a:spAutoFit/>
          </a:bodyPr>
          <a:lstStyle/>
          <a:p>
            <a:pPr marL="284163" indent="-284163">
              <a:buFont typeface="Courier New" panose="02070309020205020404" pitchFamily="49" charset="0"/>
              <a:buChar char="o"/>
            </a:pPr>
            <a:r>
              <a:rPr lang="en-CA" sz="3000" dirty="0"/>
              <a:t>All Part 9 Buildings:</a:t>
            </a:r>
          </a:p>
          <a:p>
            <a:pPr marL="800100" lvl="1" indent="-342900">
              <a:buFont typeface="Courier New" panose="02070309020205020404" pitchFamily="49" charset="0"/>
              <a:buChar char="o"/>
            </a:pPr>
            <a:r>
              <a:rPr lang="en-CA" sz="3000" dirty="0"/>
              <a:t>Single family houses</a:t>
            </a:r>
          </a:p>
          <a:p>
            <a:pPr marL="800100" lvl="1" indent="-342900">
              <a:buFont typeface="Courier New" panose="02070309020205020404" pitchFamily="49" charset="0"/>
              <a:buChar char="o"/>
            </a:pPr>
            <a:r>
              <a:rPr lang="en-CA" sz="3000" dirty="0"/>
              <a:t>Rowhouses</a:t>
            </a:r>
          </a:p>
          <a:p>
            <a:pPr marL="800100" lvl="1" indent="-342900">
              <a:buFont typeface="Courier New" panose="02070309020205020404" pitchFamily="49" charset="0"/>
              <a:buChar char="o"/>
            </a:pPr>
            <a:r>
              <a:rPr lang="en-CA" sz="3000" dirty="0"/>
              <a:t>Small apartment buildings (up to 3 storeys, 600sq m footprint)</a:t>
            </a:r>
          </a:p>
          <a:p>
            <a:pPr marL="800100" lvl="1" indent="-342900">
              <a:buFont typeface="Courier New" panose="02070309020205020404" pitchFamily="49" charset="0"/>
              <a:buChar char="o"/>
            </a:pPr>
            <a:endParaRPr lang="en-CA" sz="3000" dirty="0"/>
          </a:p>
          <a:p>
            <a:pPr marL="284163" lvl="1" indent="-284163">
              <a:buFont typeface="Courier New" panose="02070309020205020404" pitchFamily="49" charset="0"/>
              <a:buChar char="o"/>
            </a:pPr>
            <a:r>
              <a:rPr lang="en-CA" sz="3000" dirty="0"/>
              <a:t>All Part 3 Buildings</a:t>
            </a:r>
          </a:p>
          <a:p>
            <a:pPr marL="284163" lvl="1" indent="-284163">
              <a:buFont typeface="Courier New" panose="02070309020205020404" pitchFamily="49" charset="0"/>
              <a:buChar char="o"/>
            </a:pPr>
            <a:endParaRPr lang="en-CA" sz="3000" dirty="0"/>
          </a:p>
          <a:p>
            <a:pPr marL="284163" lvl="1" indent="-284163">
              <a:buFont typeface="Courier New" panose="02070309020205020404" pitchFamily="49" charset="0"/>
              <a:buChar char="o"/>
            </a:pPr>
            <a:r>
              <a:rPr lang="en-CA" sz="3000" dirty="0"/>
              <a:t>Focus today on Part 9 Buildings.</a:t>
            </a:r>
          </a:p>
        </p:txBody>
      </p:sp>
    </p:spTree>
    <p:extLst>
      <p:ext uri="{BB962C8B-B14F-4D97-AF65-F5344CB8AC3E}">
        <p14:creationId xmlns:p14="http://schemas.microsoft.com/office/powerpoint/2010/main" val="26286200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2">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2">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2800" dirty="0"/>
              <a:t>BC Energy Step Code</a:t>
            </a:r>
          </a:p>
        </p:txBody>
      </p:sp>
      <p:pic>
        <p:nvPicPr>
          <p:cNvPr id="7" name="Picture 6">
            <a:extLst>
              <a:ext uri="{FF2B5EF4-FFF2-40B4-BE49-F238E27FC236}">
                <a16:creationId xmlns:a16="http://schemas.microsoft.com/office/drawing/2014/main" id="{7E14AC26-6A8B-4F6A-BC35-081DEDF1CCE2}"/>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79822" y="300562"/>
            <a:ext cx="11103643" cy="6256876"/>
          </a:xfrm>
          <a:prstGeom prst="rect">
            <a:avLst/>
          </a:prstGeom>
        </p:spPr>
      </p:pic>
      <p:sp>
        <p:nvSpPr>
          <p:cNvPr id="3" name="TextBox 2">
            <a:extLst>
              <a:ext uri="{FF2B5EF4-FFF2-40B4-BE49-F238E27FC236}">
                <a16:creationId xmlns:a16="http://schemas.microsoft.com/office/drawing/2014/main" id="{64F06AAD-B975-484C-A58C-D6F2E6F6B0C7}"/>
              </a:ext>
            </a:extLst>
          </p:cNvPr>
          <p:cNvSpPr txBox="1"/>
          <p:nvPr/>
        </p:nvSpPr>
        <p:spPr>
          <a:xfrm>
            <a:off x="2602522" y="3685735"/>
            <a:ext cx="3334044" cy="369332"/>
          </a:xfrm>
          <a:prstGeom prst="rect">
            <a:avLst/>
          </a:prstGeom>
          <a:noFill/>
        </p:spPr>
        <p:txBody>
          <a:bodyPr wrap="square" rtlCol="0">
            <a:spAutoFit/>
          </a:bodyPr>
          <a:lstStyle/>
          <a:p>
            <a:r>
              <a:rPr lang="en-US" b="1" dirty="0"/>
              <a:t>EnergyStar for New Homes</a:t>
            </a:r>
          </a:p>
        </p:txBody>
      </p:sp>
      <p:sp>
        <p:nvSpPr>
          <p:cNvPr id="5" name="TextBox 4">
            <a:extLst>
              <a:ext uri="{FF2B5EF4-FFF2-40B4-BE49-F238E27FC236}">
                <a16:creationId xmlns:a16="http://schemas.microsoft.com/office/drawing/2014/main" id="{333FBB1C-A3A4-4AFC-8B30-A67D353E28EF}"/>
              </a:ext>
            </a:extLst>
          </p:cNvPr>
          <p:cNvSpPr txBox="1"/>
          <p:nvPr/>
        </p:nvSpPr>
        <p:spPr>
          <a:xfrm>
            <a:off x="2602522" y="2760729"/>
            <a:ext cx="3334044" cy="369332"/>
          </a:xfrm>
          <a:prstGeom prst="rect">
            <a:avLst/>
          </a:prstGeom>
          <a:noFill/>
        </p:spPr>
        <p:txBody>
          <a:bodyPr wrap="square" rtlCol="0">
            <a:spAutoFit/>
          </a:bodyPr>
          <a:lstStyle/>
          <a:p>
            <a:r>
              <a:rPr lang="en-US" b="1" dirty="0"/>
              <a:t>R2000</a:t>
            </a:r>
          </a:p>
        </p:txBody>
      </p:sp>
      <p:sp>
        <p:nvSpPr>
          <p:cNvPr id="6" name="TextBox 5">
            <a:extLst>
              <a:ext uri="{FF2B5EF4-FFF2-40B4-BE49-F238E27FC236}">
                <a16:creationId xmlns:a16="http://schemas.microsoft.com/office/drawing/2014/main" id="{8CAA03DE-A5F4-4B31-BF96-B319A65A5C45}"/>
              </a:ext>
            </a:extLst>
          </p:cNvPr>
          <p:cNvSpPr txBox="1"/>
          <p:nvPr/>
        </p:nvSpPr>
        <p:spPr>
          <a:xfrm>
            <a:off x="2602522" y="2003072"/>
            <a:ext cx="3334044" cy="369332"/>
          </a:xfrm>
          <a:prstGeom prst="rect">
            <a:avLst/>
          </a:prstGeom>
          <a:noFill/>
        </p:spPr>
        <p:txBody>
          <a:bodyPr wrap="square" rtlCol="0">
            <a:spAutoFit/>
          </a:bodyPr>
          <a:lstStyle/>
          <a:p>
            <a:r>
              <a:rPr lang="en-US" b="1" dirty="0"/>
              <a:t>Passive House</a:t>
            </a:r>
          </a:p>
        </p:txBody>
      </p:sp>
    </p:spTree>
    <p:extLst>
      <p:ext uri="{BB962C8B-B14F-4D97-AF65-F5344CB8AC3E}">
        <p14:creationId xmlns:p14="http://schemas.microsoft.com/office/powerpoint/2010/main" val="38870346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5"/>
                                        </p:tgtEl>
                                        <p:attrNameLst>
                                          <p:attrName>style.visibility</p:attrName>
                                        </p:attrNameLst>
                                      </p:cBhvr>
                                      <p:to>
                                        <p:strVal val="visible"/>
                                      </p:to>
                                    </p:set>
                                    <p:anim calcmode="lin" valueType="num">
                                      <p:cBhvr additive="base">
                                        <p:cTn id="13" dur="500" fill="hold"/>
                                        <p:tgtEl>
                                          <p:spTgt spid="5"/>
                                        </p:tgtEl>
                                        <p:attrNameLst>
                                          <p:attrName>ppt_x</p:attrName>
                                        </p:attrNameLst>
                                      </p:cBhvr>
                                      <p:tavLst>
                                        <p:tav tm="0">
                                          <p:val>
                                            <p:strVal val="#ppt_x"/>
                                          </p:val>
                                        </p:tav>
                                        <p:tav tm="100000">
                                          <p:val>
                                            <p:strVal val="#ppt_x"/>
                                          </p:val>
                                        </p:tav>
                                      </p:tavLst>
                                    </p:anim>
                                    <p:anim calcmode="lin" valueType="num">
                                      <p:cBhvr additive="base">
                                        <p:cTn id="14"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additive="base">
                                        <p:cTn id="19" dur="500" fill="hold"/>
                                        <p:tgtEl>
                                          <p:spTgt spid="6"/>
                                        </p:tgtEl>
                                        <p:attrNameLst>
                                          <p:attrName>ppt_x</p:attrName>
                                        </p:attrNameLst>
                                      </p:cBhvr>
                                      <p:tavLst>
                                        <p:tav tm="0">
                                          <p:val>
                                            <p:strVal val="#ppt_x"/>
                                          </p:val>
                                        </p:tav>
                                        <p:tav tm="100000">
                                          <p:val>
                                            <p:strVal val="#ppt_x"/>
                                          </p:val>
                                        </p:tav>
                                      </p:tavLst>
                                    </p:anim>
                                    <p:anim calcmode="lin" valueType="num">
                                      <p:cBhvr additive="base">
                                        <p:cTn id="20"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5" grpId="0"/>
      <p:bldP spid="6"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1B99C0-DBE7-47D2-8418-AF64DBA61032}"/>
              </a:ext>
            </a:extLst>
          </p:cNvPr>
          <p:cNvSpPr>
            <a:spLocks noGrp="1"/>
          </p:cNvSpPr>
          <p:nvPr>
            <p:ph type="title"/>
          </p:nvPr>
        </p:nvSpPr>
        <p:spPr/>
        <p:txBody>
          <a:bodyPr>
            <a:noAutofit/>
          </a:bodyPr>
          <a:lstStyle/>
          <a:p>
            <a:r>
              <a:rPr lang="en-US" sz="4000" dirty="0"/>
              <a:t>Timing?</a:t>
            </a:r>
          </a:p>
        </p:txBody>
      </p:sp>
      <p:pic>
        <p:nvPicPr>
          <p:cNvPr id="5" name="Picture 4">
            <a:extLst>
              <a:ext uri="{FF2B5EF4-FFF2-40B4-BE49-F238E27FC236}">
                <a16:creationId xmlns:a16="http://schemas.microsoft.com/office/drawing/2014/main" id="{A4017BAA-01A2-4DE4-8108-C1904E96131C}"/>
              </a:ext>
            </a:extLst>
          </p:cNvPr>
          <p:cNvPicPr>
            <a:picLocks noChangeAspect="1"/>
          </p:cNvPicPr>
          <p:nvPr/>
        </p:nvPicPr>
        <p:blipFill>
          <a:blip r:embed="rId2"/>
          <a:stretch>
            <a:fillRect/>
          </a:stretch>
        </p:blipFill>
        <p:spPr>
          <a:xfrm>
            <a:off x="2444166" y="1546748"/>
            <a:ext cx="4062902" cy="3893614"/>
          </a:xfrm>
          <a:prstGeom prst="rect">
            <a:avLst/>
          </a:prstGeom>
        </p:spPr>
      </p:pic>
      <p:sp>
        <p:nvSpPr>
          <p:cNvPr id="7" name="Title 1">
            <a:extLst>
              <a:ext uri="{FF2B5EF4-FFF2-40B4-BE49-F238E27FC236}">
                <a16:creationId xmlns:a16="http://schemas.microsoft.com/office/drawing/2014/main" id="{FF71A6B4-664D-42BB-A7A4-6FD0463DEE90}"/>
              </a:ext>
            </a:extLst>
          </p:cNvPr>
          <p:cNvSpPr txBox="1">
            <a:spLocks/>
          </p:cNvSpPr>
          <p:nvPr/>
        </p:nvSpPr>
        <p:spPr>
          <a:xfrm>
            <a:off x="609600" y="5440362"/>
            <a:ext cx="8229600" cy="1143000"/>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sz="4000" dirty="0"/>
              <a:t>No need to panic.</a:t>
            </a:r>
          </a:p>
        </p:txBody>
      </p:sp>
    </p:spTree>
    <p:extLst>
      <p:ext uri="{BB962C8B-B14F-4D97-AF65-F5344CB8AC3E}">
        <p14:creationId xmlns:p14="http://schemas.microsoft.com/office/powerpoint/2010/main" val="23898354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6" presetClass="emph" presetSubtype="0" fill="hold" nodeType="clickEffect">
                                  <p:stCondLst>
                                    <p:cond delay="0"/>
                                  </p:stCondLst>
                                  <p:childTnLst>
                                    <p:animEffect transition="out" filter="fade">
                                      <p:cBhvr>
                                        <p:cTn id="10" dur="500" tmFilter="0, 0; .2, .5; .8, .5; 1, 0"/>
                                        <p:tgtEl>
                                          <p:spTgt spid="5"/>
                                        </p:tgtEl>
                                      </p:cBhvr>
                                    </p:animEffect>
                                    <p:animScale>
                                      <p:cBhvr>
                                        <p:cTn id="11" dur="250" autoRev="1" fill="hold"/>
                                        <p:tgtEl>
                                          <p:spTgt spid="5"/>
                                        </p:tgtEl>
                                      </p:cBhvr>
                                      <p:by x="105000" y="105000"/>
                                    </p:animScale>
                                  </p:childTnLst>
                                </p:cTn>
                              </p:par>
                            </p:childTnLst>
                          </p:cTn>
                        </p:par>
                      </p:childTnLst>
                    </p:cTn>
                  </p:par>
                  <p:par>
                    <p:cTn id="12" fill="hold">
                      <p:stCondLst>
                        <p:cond delay="indefinite"/>
                      </p:stCondLst>
                      <p:childTnLst>
                        <p:par>
                          <p:cTn id="13" fill="hold">
                            <p:stCondLst>
                              <p:cond delay="0"/>
                            </p:stCondLst>
                            <p:childTnLst>
                              <p:par>
                                <p:cTn id="14" presetID="26" presetClass="emph" presetSubtype="0" fill="hold" nodeType="clickEffect">
                                  <p:stCondLst>
                                    <p:cond delay="0"/>
                                  </p:stCondLst>
                                  <p:childTnLst>
                                    <p:animEffect transition="out" filter="fade">
                                      <p:cBhvr>
                                        <p:cTn id="15" dur="500" tmFilter="0, 0; .2, .5; .8, .5; 1, 0"/>
                                        <p:tgtEl>
                                          <p:spTgt spid="5"/>
                                        </p:tgtEl>
                                      </p:cBhvr>
                                    </p:animEffect>
                                    <p:animScale>
                                      <p:cBhvr>
                                        <p:cTn id="16" dur="250" autoRev="1" fill="hold"/>
                                        <p:tgtEl>
                                          <p:spTgt spid="5"/>
                                        </p:tgtEl>
                                      </p:cBhvr>
                                      <p:by x="105000" y="105000"/>
                                    </p:animScale>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grpId="0" nodeType="clickEffect">
                                  <p:stCondLst>
                                    <p:cond delay="0"/>
                                  </p:stCondLst>
                                  <p:childTnLst>
                                    <p:set>
                                      <p:cBhvr>
                                        <p:cTn id="20" dur="1" fill="hold">
                                          <p:stCondLst>
                                            <p:cond delay="0"/>
                                          </p:stCondLst>
                                        </p:cTn>
                                        <p:tgtEl>
                                          <p:spTgt spid="7"/>
                                        </p:tgtEl>
                                        <p:attrNameLst>
                                          <p:attrName>style.visibility</p:attrName>
                                        </p:attrNameLst>
                                      </p:cBhvr>
                                      <p:to>
                                        <p:strVal val="visible"/>
                                      </p:to>
                                    </p:set>
                                    <p:anim calcmode="lin" valueType="num">
                                      <p:cBhvr additive="base">
                                        <p:cTn id="21" dur="500" fill="hold"/>
                                        <p:tgtEl>
                                          <p:spTgt spid="7"/>
                                        </p:tgtEl>
                                        <p:attrNameLst>
                                          <p:attrName>ppt_x</p:attrName>
                                        </p:attrNameLst>
                                      </p:cBhvr>
                                      <p:tavLst>
                                        <p:tav tm="0">
                                          <p:val>
                                            <p:strVal val="#ppt_x"/>
                                          </p:val>
                                        </p:tav>
                                        <p:tav tm="100000">
                                          <p:val>
                                            <p:strVal val="#ppt_x"/>
                                          </p:val>
                                        </p:tav>
                                      </p:tavLst>
                                    </p:anim>
                                    <p:anim calcmode="lin" valueType="num">
                                      <p:cBhvr additive="base">
                                        <p:cTn id="22"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2800" dirty="0"/>
              <a:t>BC Energy Step Code</a:t>
            </a:r>
          </a:p>
        </p:txBody>
      </p:sp>
      <p:pic>
        <p:nvPicPr>
          <p:cNvPr id="7" name="Picture 6">
            <a:extLst>
              <a:ext uri="{FF2B5EF4-FFF2-40B4-BE49-F238E27FC236}">
                <a16:creationId xmlns:a16="http://schemas.microsoft.com/office/drawing/2014/main" id="{7E14AC26-6A8B-4F6A-BC35-081DEDF1CCE2}"/>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1865" r="10598"/>
          <a:stretch/>
        </p:blipFill>
        <p:spPr>
          <a:xfrm>
            <a:off x="337625" y="300562"/>
            <a:ext cx="8609427" cy="6256876"/>
          </a:xfrm>
          <a:prstGeom prst="rect">
            <a:avLst/>
          </a:prstGeom>
        </p:spPr>
      </p:pic>
      <p:sp>
        <p:nvSpPr>
          <p:cNvPr id="3" name="TextBox 2">
            <a:extLst>
              <a:ext uri="{FF2B5EF4-FFF2-40B4-BE49-F238E27FC236}">
                <a16:creationId xmlns:a16="http://schemas.microsoft.com/office/drawing/2014/main" id="{64F06AAD-B975-484C-A58C-D6F2E6F6B0C7}"/>
              </a:ext>
            </a:extLst>
          </p:cNvPr>
          <p:cNvSpPr txBox="1"/>
          <p:nvPr/>
        </p:nvSpPr>
        <p:spPr>
          <a:xfrm>
            <a:off x="2363365" y="3601327"/>
            <a:ext cx="3950937" cy="461665"/>
          </a:xfrm>
          <a:prstGeom prst="rect">
            <a:avLst/>
          </a:prstGeom>
          <a:noFill/>
        </p:spPr>
        <p:txBody>
          <a:bodyPr wrap="square" rtlCol="0">
            <a:spAutoFit/>
          </a:bodyPr>
          <a:lstStyle/>
          <a:p>
            <a:r>
              <a:rPr lang="en-US" sz="2400" b="1" dirty="0"/>
              <a:t>Mandatory December 2020?</a:t>
            </a:r>
          </a:p>
        </p:txBody>
      </p:sp>
      <p:sp>
        <p:nvSpPr>
          <p:cNvPr id="5" name="TextBox 4">
            <a:extLst>
              <a:ext uri="{FF2B5EF4-FFF2-40B4-BE49-F238E27FC236}">
                <a16:creationId xmlns:a16="http://schemas.microsoft.com/office/drawing/2014/main" id="{333FBB1C-A3A4-4AFC-8B30-A67D353E28EF}"/>
              </a:ext>
            </a:extLst>
          </p:cNvPr>
          <p:cNvSpPr txBox="1"/>
          <p:nvPr/>
        </p:nvSpPr>
        <p:spPr>
          <a:xfrm>
            <a:off x="2363365" y="2732593"/>
            <a:ext cx="3950938" cy="461665"/>
          </a:xfrm>
          <a:prstGeom prst="rect">
            <a:avLst/>
          </a:prstGeom>
          <a:noFill/>
        </p:spPr>
        <p:txBody>
          <a:bodyPr wrap="square" rtlCol="0">
            <a:spAutoFit/>
          </a:bodyPr>
          <a:lstStyle/>
          <a:p>
            <a:r>
              <a:rPr lang="en-US" sz="2400" b="1" dirty="0"/>
              <a:t>Mandatory December 2026?</a:t>
            </a:r>
          </a:p>
        </p:txBody>
      </p:sp>
      <p:sp>
        <p:nvSpPr>
          <p:cNvPr id="6" name="TextBox 5">
            <a:extLst>
              <a:ext uri="{FF2B5EF4-FFF2-40B4-BE49-F238E27FC236}">
                <a16:creationId xmlns:a16="http://schemas.microsoft.com/office/drawing/2014/main" id="{8CAA03DE-A5F4-4B31-BF96-B319A65A5C45}"/>
              </a:ext>
            </a:extLst>
          </p:cNvPr>
          <p:cNvSpPr txBox="1"/>
          <p:nvPr/>
        </p:nvSpPr>
        <p:spPr>
          <a:xfrm>
            <a:off x="2335230" y="1946800"/>
            <a:ext cx="4056943" cy="461665"/>
          </a:xfrm>
          <a:prstGeom prst="rect">
            <a:avLst/>
          </a:prstGeom>
          <a:noFill/>
        </p:spPr>
        <p:txBody>
          <a:bodyPr wrap="square" rtlCol="0">
            <a:spAutoFit/>
          </a:bodyPr>
          <a:lstStyle/>
          <a:p>
            <a:r>
              <a:rPr lang="en-US" sz="2400" b="1" dirty="0">
                <a:solidFill>
                  <a:schemeClr val="bg1">
                    <a:lumMod val="95000"/>
                  </a:schemeClr>
                </a:solidFill>
              </a:rPr>
              <a:t>Mandatory December 2032?</a:t>
            </a:r>
          </a:p>
        </p:txBody>
      </p:sp>
      <p:sp>
        <p:nvSpPr>
          <p:cNvPr id="8" name="TextBox 7">
            <a:extLst>
              <a:ext uri="{FF2B5EF4-FFF2-40B4-BE49-F238E27FC236}">
                <a16:creationId xmlns:a16="http://schemas.microsoft.com/office/drawing/2014/main" id="{4DABBADE-1E03-46BB-B412-834AADC3303E}"/>
              </a:ext>
            </a:extLst>
          </p:cNvPr>
          <p:cNvSpPr txBox="1"/>
          <p:nvPr/>
        </p:nvSpPr>
        <p:spPr>
          <a:xfrm>
            <a:off x="2743193" y="4371042"/>
            <a:ext cx="3571110" cy="830997"/>
          </a:xfrm>
          <a:prstGeom prst="rect">
            <a:avLst/>
          </a:prstGeom>
          <a:noFill/>
        </p:spPr>
        <p:txBody>
          <a:bodyPr wrap="square" rtlCol="0">
            <a:spAutoFit/>
          </a:bodyPr>
          <a:lstStyle/>
          <a:p>
            <a:r>
              <a:rPr lang="en-US" sz="2400" b="1" dirty="0"/>
              <a:t>Beginning December 2017: voluntary adoption</a:t>
            </a:r>
          </a:p>
        </p:txBody>
      </p:sp>
      <p:sp>
        <p:nvSpPr>
          <p:cNvPr id="4" name="Right Brace 3">
            <a:extLst>
              <a:ext uri="{FF2B5EF4-FFF2-40B4-BE49-F238E27FC236}">
                <a16:creationId xmlns:a16="http://schemas.microsoft.com/office/drawing/2014/main" id="{F735729C-585C-430E-B168-BCC4E3E5EA10}"/>
              </a:ext>
            </a:extLst>
          </p:cNvPr>
          <p:cNvSpPr/>
          <p:nvPr/>
        </p:nvSpPr>
        <p:spPr>
          <a:xfrm>
            <a:off x="2067950" y="4025982"/>
            <a:ext cx="576768" cy="1370435"/>
          </a:xfrm>
          <a:prstGeom prst="rightBrace">
            <a:avLst/>
          </a:prstGeom>
          <a:noFill/>
          <a:ln w="57150">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dirty="0"/>
          </a:p>
        </p:txBody>
      </p:sp>
    </p:spTree>
    <p:extLst>
      <p:ext uri="{BB962C8B-B14F-4D97-AF65-F5344CB8AC3E}">
        <p14:creationId xmlns:p14="http://schemas.microsoft.com/office/powerpoint/2010/main" val="2705026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3"/>
                                        </p:tgtEl>
                                        <p:attrNameLst>
                                          <p:attrName>style.visibility</p:attrName>
                                        </p:attrNameLst>
                                      </p:cBhvr>
                                      <p:to>
                                        <p:strVal val="visible"/>
                                      </p:to>
                                    </p:set>
                                    <p:anim calcmode="lin" valueType="num">
                                      <p:cBhvr additive="base">
                                        <p:cTn id="13" dur="500" fill="hold"/>
                                        <p:tgtEl>
                                          <p:spTgt spid="3"/>
                                        </p:tgtEl>
                                        <p:attrNameLst>
                                          <p:attrName>ppt_x</p:attrName>
                                        </p:attrNameLst>
                                      </p:cBhvr>
                                      <p:tavLst>
                                        <p:tav tm="0">
                                          <p:val>
                                            <p:strVal val="#ppt_x"/>
                                          </p:val>
                                        </p:tav>
                                        <p:tav tm="100000">
                                          <p:val>
                                            <p:strVal val="#ppt_x"/>
                                          </p:val>
                                        </p:tav>
                                      </p:tavLst>
                                    </p:anim>
                                    <p:anim calcmode="lin" valueType="num">
                                      <p:cBhvr additive="base">
                                        <p:cTn id="14"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5"/>
                                        </p:tgtEl>
                                        <p:attrNameLst>
                                          <p:attrName>style.visibility</p:attrName>
                                        </p:attrNameLst>
                                      </p:cBhvr>
                                      <p:to>
                                        <p:strVal val="visible"/>
                                      </p:to>
                                    </p:set>
                                    <p:anim calcmode="lin" valueType="num">
                                      <p:cBhvr additive="base">
                                        <p:cTn id="19" dur="500" fill="hold"/>
                                        <p:tgtEl>
                                          <p:spTgt spid="5"/>
                                        </p:tgtEl>
                                        <p:attrNameLst>
                                          <p:attrName>ppt_x</p:attrName>
                                        </p:attrNameLst>
                                      </p:cBhvr>
                                      <p:tavLst>
                                        <p:tav tm="0">
                                          <p:val>
                                            <p:strVal val="#ppt_x"/>
                                          </p:val>
                                        </p:tav>
                                        <p:tav tm="100000">
                                          <p:val>
                                            <p:strVal val="#ppt_x"/>
                                          </p:val>
                                        </p:tav>
                                      </p:tavLst>
                                    </p:anim>
                                    <p:anim calcmode="lin" valueType="num">
                                      <p:cBhvr additive="base">
                                        <p:cTn id="20"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6"/>
                                        </p:tgtEl>
                                        <p:attrNameLst>
                                          <p:attrName>style.visibility</p:attrName>
                                        </p:attrNameLst>
                                      </p:cBhvr>
                                      <p:to>
                                        <p:strVal val="visible"/>
                                      </p:to>
                                    </p:set>
                                    <p:anim calcmode="lin" valueType="num">
                                      <p:cBhvr additive="base">
                                        <p:cTn id="25" dur="500" fill="hold"/>
                                        <p:tgtEl>
                                          <p:spTgt spid="6"/>
                                        </p:tgtEl>
                                        <p:attrNameLst>
                                          <p:attrName>ppt_x</p:attrName>
                                        </p:attrNameLst>
                                      </p:cBhvr>
                                      <p:tavLst>
                                        <p:tav tm="0">
                                          <p:val>
                                            <p:strVal val="#ppt_x"/>
                                          </p:val>
                                        </p:tav>
                                        <p:tav tm="100000">
                                          <p:val>
                                            <p:strVal val="#ppt_x"/>
                                          </p:val>
                                        </p:tav>
                                      </p:tavLst>
                                    </p:anim>
                                    <p:anim calcmode="lin" valueType="num">
                                      <p:cBhvr additive="base">
                                        <p:cTn id="26"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5" grpId="0"/>
      <p:bldP spid="6" grpId="0"/>
      <p:bldP spid="8" grpId="0"/>
      <p:bldP spid="4"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Who Has Announced Intent to Adopt BC Energy Step Code</a:t>
            </a:r>
          </a:p>
        </p:txBody>
      </p:sp>
      <p:graphicFrame>
        <p:nvGraphicFramePr>
          <p:cNvPr id="5" name="Table 4">
            <a:extLst>
              <a:ext uri="{FF2B5EF4-FFF2-40B4-BE49-F238E27FC236}">
                <a16:creationId xmlns:a16="http://schemas.microsoft.com/office/drawing/2014/main" id="{480613D7-73C7-400F-AFE5-F9558B047681}"/>
              </a:ext>
            </a:extLst>
          </p:cNvPr>
          <p:cNvGraphicFramePr>
            <a:graphicFrameLocks noGrp="1"/>
          </p:cNvGraphicFramePr>
          <p:nvPr>
            <p:extLst>
              <p:ext uri="{D42A27DB-BD31-4B8C-83A1-F6EECF244321}">
                <p14:modId xmlns:p14="http://schemas.microsoft.com/office/powerpoint/2010/main" val="969012080"/>
              </p:ext>
            </p:extLst>
          </p:nvPr>
        </p:nvGraphicFramePr>
        <p:xfrm>
          <a:off x="936172" y="2003933"/>
          <a:ext cx="7873140" cy="4423855"/>
        </p:xfrm>
        <a:graphic>
          <a:graphicData uri="http://schemas.openxmlformats.org/drawingml/2006/table">
            <a:tbl>
              <a:tblPr firstRow="1" bandRow="1">
                <a:tableStyleId>{5C22544A-7EE6-4342-B048-85BDC9FD1C3A}</a:tableStyleId>
              </a:tblPr>
              <a:tblGrid>
                <a:gridCol w="3936570">
                  <a:extLst>
                    <a:ext uri="{9D8B030D-6E8A-4147-A177-3AD203B41FA5}">
                      <a16:colId xmlns:a16="http://schemas.microsoft.com/office/drawing/2014/main" val="20000"/>
                    </a:ext>
                  </a:extLst>
                </a:gridCol>
                <a:gridCol w="3936570">
                  <a:extLst>
                    <a:ext uri="{9D8B030D-6E8A-4147-A177-3AD203B41FA5}">
                      <a16:colId xmlns:a16="http://schemas.microsoft.com/office/drawing/2014/main" val="20001"/>
                    </a:ext>
                  </a:extLst>
                </a:gridCol>
              </a:tblGrid>
              <a:tr h="2958024">
                <a:tc>
                  <a:txBody>
                    <a:bodyPr/>
                    <a:lstStyle/>
                    <a:p>
                      <a:pPr marL="72000" lvl="2">
                        <a:lnSpc>
                          <a:spcPct val="150000"/>
                        </a:lnSpc>
                        <a:buNone/>
                      </a:pPr>
                      <a:r>
                        <a:rPr lang="en-CA" sz="2400" dirty="0">
                          <a:solidFill>
                            <a:schemeClr val="tx1"/>
                          </a:solidFill>
                        </a:rPr>
                        <a:t>Campbell River</a:t>
                      </a:r>
                    </a:p>
                    <a:p>
                      <a:pPr marL="72000" lvl="2">
                        <a:lnSpc>
                          <a:spcPct val="150000"/>
                        </a:lnSpc>
                        <a:buNone/>
                      </a:pPr>
                      <a:r>
                        <a:rPr lang="en-CA" sz="2400" dirty="0">
                          <a:solidFill>
                            <a:schemeClr val="tx1"/>
                          </a:solidFill>
                        </a:rPr>
                        <a:t>Comox Valley RD</a:t>
                      </a:r>
                    </a:p>
                    <a:p>
                      <a:pPr marL="72000" lvl="2">
                        <a:lnSpc>
                          <a:spcPct val="150000"/>
                        </a:lnSpc>
                        <a:buNone/>
                      </a:pPr>
                      <a:r>
                        <a:rPr lang="en-CA" sz="2400" dirty="0">
                          <a:solidFill>
                            <a:schemeClr val="tx1"/>
                          </a:solidFill>
                        </a:rPr>
                        <a:t>Duncan</a:t>
                      </a:r>
                    </a:p>
                    <a:p>
                      <a:pPr marL="72000" lvl="2">
                        <a:lnSpc>
                          <a:spcPct val="150000"/>
                        </a:lnSpc>
                        <a:buNone/>
                      </a:pPr>
                      <a:r>
                        <a:rPr lang="en-CA" sz="2400" dirty="0">
                          <a:solidFill>
                            <a:schemeClr val="tx1"/>
                          </a:solidFill>
                        </a:rPr>
                        <a:t>Langley Township</a:t>
                      </a:r>
                    </a:p>
                    <a:p>
                      <a:pPr marL="72000" lvl="2">
                        <a:lnSpc>
                          <a:spcPct val="150000"/>
                        </a:lnSpc>
                        <a:buNone/>
                      </a:pPr>
                      <a:r>
                        <a:rPr lang="en-CA" sz="2400" dirty="0">
                          <a:solidFill>
                            <a:schemeClr val="tx1"/>
                          </a:solidFill>
                        </a:rPr>
                        <a:t>New Westminster</a:t>
                      </a:r>
                    </a:p>
                    <a:p>
                      <a:pPr marL="72000" lvl="2">
                        <a:lnSpc>
                          <a:spcPct val="150000"/>
                        </a:lnSpc>
                        <a:buNone/>
                      </a:pPr>
                      <a:r>
                        <a:rPr lang="en-CA" sz="2400" dirty="0">
                          <a:solidFill>
                            <a:schemeClr val="tx1"/>
                          </a:solidFill>
                        </a:rPr>
                        <a:t>North Saanich District</a:t>
                      </a:r>
                    </a:p>
                    <a:p>
                      <a:pPr marL="72000" lvl="2">
                        <a:lnSpc>
                          <a:spcPct val="150000"/>
                        </a:lnSpc>
                        <a:buNone/>
                      </a:pPr>
                      <a:r>
                        <a:rPr lang="en-CA" sz="2400" dirty="0">
                          <a:solidFill>
                            <a:schemeClr val="tx1"/>
                          </a:solidFill>
                        </a:rPr>
                        <a:t>North Vancouver City</a:t>
                      </a:r>
                    </a:p>
                    <a:p>
                      <a:pPr marL="72000" lvl="2">
                        <a:lnSpc>
                          <a:spcPct val="150000"/>
                        </a:lnSpc>
                        <a:buNone/>
                      </a:pPr>
                      <a:r>
                        <a:rPr lang="en-CA" sz="2400" dirty="0">
                          <a:solidFill>
                            <a:schemeClr val="tx1"/>
                          </a:solidFill>
                        </a:rPr>
                        <a:t>North Vancouver District</a:t>
                      </a:r>
                    </a:p>
                  </a:txBody>
                  <a:tcPr>
                    <a:solidFill>
                      <a:schemeClr val="bg1"/>
                    </a:solidFill>
                  </a:tcPr>
                </a:tc>
                <a:tc>
                  <a:txBody>
                    <a:bodyPr/>
                    <a:lstStyle/>
                    <a:p>
                      <a:pPr marL="72000" lvl="2">
                        <a:lnSpc>
                          <a:spcPct val="150000"/>
                        </a:lnSpc>
                        <a:buNone/>
                      </a:pPr>
                      <a:r>
                        <a:rPr lang="en-CA" sz="2400" dirty="0">
                          <a:solidFill>
                            <a:schemeClr val="tx1"/>
                          </a:solidFill>
                        </a:rPr>
                        <a:t>Richmond</a:t>
                      </a:r>
                    </a:p>
                    <a:p>
                      <a:pPr marL="72000" lvl="2">
                        <a:lnSpc>
                          <a:spcPct val="150000"/>
                        </a:lnSpc>
                        <a:buNone/>
                      </a:pPr>
                      <a:r>
                        <a:rPr lang="en-CA" sz="2400" dirty="0">
                          <a:solidFill>
                            <a:schemeClr val="tx1"/>
                          </a:solidFill>
                        </a:rPr>
                        <a:t>Saanich District</a:t>
                      </a:r>
                    </a:p>
                    <a:p>
                      <a:pPr marL="72000" lvl="2">
                        <a:lnSpc>
                          <a:spcPct val="150000"/>
                        </a:lnSpc>
                        <a:buNone/>
                      </a:pPr>
                      <a:r>
                        <a:rPr lang="en-CA" sz="2400" dirty="0">
                          <a:solidFill>
                            <a:schemeClr val="tx1"/>
                          </a:solidFill>
                        </a:rPr>
                        <a:t>Squamish District</a:t>
                      </a:r>
                    </a:p>
                    <a:p>
                      <a:pPr marL="72000" lvl="2">
                        <a:lnSpc>
                          <a:spcPct val="150000"/>
                        </a:lnSpc>
                        <a:buNone/>
                      </a:pPr>
                      <a:r>
                        <a:rPr lang="en-CA" sz="2400" dirty="0">
                          <a:solidFill>
                            <a:schemeClr val="tx1"/>
                          </a:solidFill>
                        </a:rPr>
                        <a:t>Surrey</a:t>
                      </a:r>
                    </a:p>
                    <a:p>
                      <a:pPr marL="72000" lvl="2">
                        <a:lnSpc>
                          <a:spcPct val="150000"/>
                        </a:lnSpc>
                        <a:buNone/>
                      </a:pPr>
                      <a:r>
                        <a:rPr lang="en-CA" sz="2400" dirty="0">
                          <a:solidFill>
                            <a:schemeClr val="tx1"/>
                          </a:solidFill>
                        </a:rPr>
                        <a:t>Victoria</a:t>
                      </a:r>
                    </a:p>
                    <a:p>
                      <a:pPr marL="72000" lvl="2">
                        <a:lnSpc>
                          <a:spcPct val="150000"/>
                        </a:lnSpc>
                        <a:buNone/>
                      </a:pPr>
                      <a:r>
                        <a:rPr lang="en-CA" sz="2400" dirty="0">
                          <a:solidFill>
                            <a:schemeClr val="tx1"/>
                          </a:solidFill>
                        </a:rPr>
                        <a:t>West Vancouver</a:t>
                      </a:r>
                    </a:p>
                    <a:p>
                      <a:pPr marL="72000" lvl="2">
                        <a:lnSpc>
                          <a:spcPct val="150000"/>
                        </a:lnSpc>
                        <a:buNone/>
                      </a:pPr>
                      <a:r>
                        <a:rPr lang="en-CA" sz="2400" dirty="0">
                          <a:solidFill>
                            <a:schemeClr val="tx1"/>
                          </a:solidFill>
                        </a:rPr>
                        <a:t>Whistler RM</a:t>
                      </a:r>
                    </a:p>
                    <a:p>
                      <a:pPr marL="72000">
                        <a:lnSpc>
                          <a:spcPct val="150000"/>
                        </a:lnSpc>
                      </a:pPr>
                      <a:endParaRPr lang="en-CA" sz="2400" dirty="0"/>
                    </a:p>
                  </a:txBody>
                  <a:tcPr>
                    <a:solidFill>
                      <a:schemeClr val="bg1"/>
                    </a:solidFill>
                  </a:tcPr>
                </a:tc>
                <a:extLst>
                  <a:ext uri="{0D108BD9-81ED-4DB2-BD59-A6C34878D82A}">
                    <a16:rowId xmlns:a16="http://schemas.microsoft.com/office/drawing/2014/main" val="10000"/>
                  </a:ext>
                </a:extLst>
              </a:tr>
            </a:tbl>
          </a:graphicData>
        </a:graphic>
      </p:graphicFrame>
    </p:spTree>
    <p:extLst>
      <p:ext uri="{BB962C8B-B14F-4D97-AF65-F5344CB8AC3E}">
        <p14:creationId xmlns:p14="http://schemas.microsoft.com/office/powerpoint/2010/main" val="400632771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17E46FCA-44B6-4745-B49C-1125D4BEEBC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0134" t="4344" r="16059" b="24561"/>
          <a:stretch/>
        </p:blipFill>
        <p:spPr>
          <a:xfrm>
            <a:off x="3609108" y="2264607"/>
            <a:ext cx="5151812" cy="4318755"/>
          </a:xfrm>
          <a:prstGeom prst="rect">
            <a:avLst/>
          </a:prstGeom>
        </p:spPr>
      </p:pic>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Key Components of the BC Energy Step Code</a:t>
            </a:r>
          </a:p>
        </p:txBody>
      </p:sp>
      <p:sp>
        <p:nvSpPr>
          <p:cNvPr id="5" name="TextBox 4">
            <a:extLst>
              <a:ext uri="{FF2B5EF4-FFF2-40B4-BE49-F238E27FC236}">
                <a16:creationId xmlns:a16="http://schemas.microsoft.com/office/drawing/2014/main" id="{C31E9330-175F-43F2-BA9F-B9AFCE884194}"/>
              </a:ext>
            </a:extLst>
          </p:cNvPr>
          <p:cNvSpPr txBox="1"/>
          <p:nvPr/>
        </p:nvSpPr>
        <p:spPr>
          <a:xfrm>
            <a:off x="383081" y="1947413"/>
            <a:ext cx="6100845" cy="1600310"/>
          </a:xfrm>
          <a:prstGeom prst="rect">
            <a:avLst/>
          </a:prstGeom>
          <a:noFill/>
        </p:spPr>
        <p:txBody>
          <a:bodyPr wrap="square">
            <a:spAutoFit/>
          </a:bodyPr>
          <a:lstStyle/>
          <a:p>
            <a:pPr lvl="1">
              <a:defRPr/>
            </a:pPr>
            <a:r>
              <a:rPr lang="en-CA" sz="3200" b="1" dirty="0">
                <a:latin typeface="+mj-lt"/>
                <a:cs typeface="Arial" panose="020B0604020202020204" pitchFamily="34" charset="0"/>
              </a:rPr>
              <a:t>Performance Requirements For:</a:t>
            </a:r>
          </a:p>
          <a:p>
            <a:pPr marL="914400" lvl="1" indent="-457200">
              <a:lnSpc>
                <a:spcPct val="150000"/>
              </a:lnSpc>
              <a:buFont typeface="Courier New" panose="02070309020205020404" pitchFamily="49" charset="0"/>
              <a:buChar char="o"/>
              <a:defRPr/>
            </a:pPr>
            <a:r>
              <a:rPr lang="en-CA" sz="3200" b="1" dirty="0">
                <a:solidFill>
                  <a:srgbClr val="00B050"/>
                </a:solidFill>
                <a:latin typeface="+mj-lt"/>
                <a:cs typeface="Arial" panose="020B0604020202020204" pitchFamily="34" charset="0"/>
              </a:rPr>
              <a:t>Air-tightness Testing</a:t>
            </a:r>
          </a:p>
          <a:p>
            <a:pPr>
              <a:defRPr/>
            </a:pPr>
            <a:endParaRPr lang="en-CA" sz="1799" dirty="0">
              <a:solidFill>
                <a:schemeClr val="bg1">
                  <a:lumMod val="50000"/>
                </a:schemeClr>
              </a:solidFill>
              <a:latin typeface="Source Sans Pro" panose="020B0503030403020204" pitchFamily="34" charset="0"/>
              <a:cs typeface="Arial" panose="020B0604020202020204" pitchFamily="34" charset="0"/>
            </a:endParaRPr>
          </a:p>
        </p:txBody>
      </p:sp>
    </p:spTree>
    <p:extLst>
      <p:ext uri="{BB962C8B-B14F-4D97-AF65-F5344CB8AC3E}">
        <p14:creationId xmlns:p14="http://schemas.microsoft.com/office/powerpoint/2010/main" val="351962430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652AD98B-09C8-4D9D-BC8B-930C953A231F}"/>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9672" t="14234" r="23607" b="33286"/>
          <a:stretch/>
        </p:blipFill>
        <p:spPr>
          <a:xfrm>
            <a:off x="3631203" y="2073087"/>
            <a:ext cx="5745489" cy="4570995"/>
          </a:xfrm>
          <a:prstGeom prst="rect">
            <a:avLst/>
          </a:prstGeom>
        </p:spPr>
      </p:pic>
      <p:sp>
        <p:nvSpPr>
          <p:cNvPr id="2" name="Title 1">
            <a:extLst>
              <a:ext uri="{FF2B5EF4-FFF2-40B4-BE49-F238E27FC236}">
                <a16:creationId xmlns:a16="http://schemas.microsoft.com/office/drawing/2014/main" id="{10BCB06D-5A46-414D-B52C-F28F40E27CA9}"/>
              </a:ext>
            </a:extLst>
          </p:cNvPr>
          <p:cNvSpPr>
            <a:spLocks noGrp="1"/>
          </p:cNvSpPr>
          <p:nvPr>
            <p:ph type="title"/>
          </p:nvPr>
        </p:nvSpPr>
        <p:spPr/>
        <p:txBody>
          <a:bodyPr>
            <a:normAutofit fontScale="90000"/>
          </a:bodyPr>
          <a:lstStyle/>
          <a:p>
            <a:pPr algn="ctr"/>
            <a:r>
              <a:rPr lang="en-CA" dirty="0"/>
              <a:t>Metrics – Airtightness: Air Changes Per Hour (ACH)</a:t>
            </a:r>
          </a:p>
        </p:txBody>
      </p:sp>
      <p:sp>
        <p:nvSpPr>
          <p:cNvPr id="5" name="TextBox 4">
            <a:extLst>
              <a:ext uri="{FF2B5EF4-FFF2-40B4-BE49-F238E27FC236}">
                <a16:creationId xmlns:a16="http://schemas.microsoft.com/office/drawing/2014/main" id="{694F7A12-D795-4E62-B739-A5EB04E19995}"/>
              </a:ext>
            </a:extLst>
          </p:cNvPr>
          <p:cNvSpPr txBox="1"/>
          <p:nvPr/>
        </p:nvSpPr>
        <p:spPr>
          <a:xfrm>
            <a:off x="168728" y="2230860"/>
            <a:ext cx="5118101" cy="1138773"/>
          </a:xfrm>
          <a:prstGeom prst="rect">
            <a:avLst/>
          </a:prstGeom>
          <a:noFill/>
        </p:spPr>
        <p:txBody>
          <a:bodyPr wrap="square">
            <a:spAutoFit/>
          </a:bodyPr>
          <a:lstStyle/>
          <a:p>
            <a:pPr defTabSz="815374">
              <a:spcAft>
                <a:spcPts val="750"/>
              </a:spcAft>
              <a:defRPr/>
            </a:pPr>
            <a:r>
              <a:rPr lang="en-CA" sz="3400" b="1" dirty="0">
                <a:solidFill>
                  <a:srgbClr val="0070C0"/>
                </a:solidFill>
                <a:latin typeface="+mj-lt"/>
                <a:cs typeface="Arial"/>
              </a:rPr>
              <a:t>Air Changes per Hour at 50 Pascal: ACH@50Pa</a:t>
            </a:r>
            <a:endParaRPr lang="en-CA" sz="3400" b="1" baseline="-25000" dirty="0">
              <a:solidFill>
                <a:srgbClr val="0070C0"/>
              </a:solidFill>
              <a:latin typeface="+mj-lt"/>
              <a:cs typeface="Arial"/>
            </a:endParaRPr>
          </a:p>
        </p:txBody>
      </p:sp>
      <p:sp>
        <p:nvSpPr>
          <p:cNvPr id="3" name="Arrow: Right 2">
            <a:extLst>
              <a:ext uri="{FF2B5EF4-FFF2-40B4-BE49-F238E27FC236}">
                <a16:creationId xmlns:a16="http://schemas.microsoft.com/office/drawing/2014/main" id="{7A4FAA38-0D90-4AF7-8417-C018A9D6B7E9}"/>
              </a:ext>
            </a:extLst>
          </p:cNvPr>
          <p:cNvSpPr/>
          <p:nvPr/>
        </p:nvSpPr>
        <p:spPr>
          <a:xfrm rot="10800000">
            <a:off x="2375717" y="5250954"/>
            <a:ext cx="2510971" cy="740228"/>
          </a:xfrm>
          <a:prstGeom prst="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Arrow: Right 5">
            <a:extLst>
              <a:ext uri="{FF2B5EF4-FFF2-40B4-BE49-F238E27FC236}">
                <a16:creationId xmlns:a16="http://schemas.microsoft.com/office/drawing/2014/main" id="{52A8D797-CAB1-4D29-A475-7203A7632E36}"/>
              </a:ext>
            </a:extLst>
          </p:cNvPr>
          <p:cNvSpPr/>
          <p:nvPr/>
        </p:nvSpPr>
        <p:spPr>
          <a:xfrm rot="8561151">
            <a:off x="7204883" y="2906693"/>
            <a:ext cx="770046" cy="238270"/>
          </a:xfrm>
          <a:prstGeom prst="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Arrow: Right 6">
            <a:extLst>
              <a:ext uri="{FF2B5EF4-FFF2-40B4-BE49-F238E27FC236}">
                <a16:creationId xmlns:a16="http://schemas.microsoft.com/office/drawing/2014/main" id="{D6D204BF-385A-44B5-B9A8-CFF7AA3D2D91}"/>
              </a:ext>
            </a:extLst>
          </p:cNvPr>
          <p:cNvSpPr/>
          <p:nvPr/>
        </p:nvSpPr>
        <p:spPr>
          <a:xfrm>
            <a:off x="4720904" y="4836958"/>
            <a:ext cx="770046" cy="238270"/>
          </a:xfrm>
          <a:prstGeom prst="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Arrow: Right 7">
            <a:extLst>
              <a:ext uri="{FF2B5EF4-FFF2-40B4-BE49-F238E27FC236}">
                <a16:creationId xmlns:a16="http://schemas.microsoft.com/office/drawing/2014/main" id="{ACE27FE4-9C22-4E53-8ED3-4ACA84929C19}"/>
              </a:ext>
            </a:extLst>
          </p:cNvPr>
          <p:cNvSpPr/>
          <p:nvPr/>
        </p:nvSpPr>
        <p:spPr>
          <a:xfrm rot="10800000">
            <a:off x="8120742" y="4836958"/>
            <a:ext cx="770046" cy="238270"/>
          </a:xfrm>
          <a:prstGeom prst="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Arrow: Right 8">
            <a:extLst>
              <a:ext uri="{FF2B5EF4-FFF2-40B4-BE49-F238E27FC236}">
                <a16:creationId xmlns:a16="http://schemas.microsoft.com/office/drawing/2014/main" id="{9A943DF6-A6F5-46BE-A999-40DC600C57CC}"/>
              </a:ext>
            </a:extLst>
          </p:cNvPr>
          <p:cNvSpPr/>
          <p:nvPr/>
        </p:nvSpPr>
        <p:spPr>
          <a:xfrm rot="2643293">
            <a:off x="5570496" y="2931890"/>
            <a:ext cx="770046" cy="238270"/>
          </a:xfrm>
          <a:prstGeom prst="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9106042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6" presetClass="emph" presetSubtype="0" fill="hold" grpId="0" nodeType="clickEffect">
                                  <p:stCondLst>
                                    <p:cond delay="0"/>
                                  </p:stCondLst>
                                  <p:childTnLst>
                                    <p:animEffect transition="out" filter="fade">
                                      <p:cBhvr>
                                        <p:cTn id="10" dur="500" tmFilter="0, 0; .2, .5; .8, .5; 1, 0"/>
                                        <p:tgtEl>
                                          <p:spTgt spid="9"/>
                                        </p:tgtEl>
                                      </p:cBhvr>
                                    </p:animEffect>
                                    <p:animScale>
                                      <p:cBhvr>
                                        <p:cTn id="11" dur="250" autoRev="1" fill="hold"/>
                                        <p:tgtEl>
                                          <p:spTgt spid="9"/>
                                        </p:tgtEl>
                                      </p:cBhvr>
                                      <p:by x="105000" y="105000"/>
                                    </p:animScale>
                                  </p:childTnLst>
                                </p:cTn>
                              </p:par>
                              <p:par>
                                <p:cTn id="12" presetID="26" presetClass="emph" presetSubtype="0" fill="hold" grpId="0" nodeType="withEffect">
                                  <p:stCondLst>
                                    <p:cond delay="0"/>
                                  </p:stCondLst>
                                  <p:childTnLst>
                                    <p:animEffect transition="out" filter="fade">
                                      <p:cBhvr>
                                        <p:cTn id="13" dur="500" tmFilter="0, 0; .2, .5; .8, .5; 1, 0"/>
                                        <p:tgtEl>
                                          <p:spTgt spid="6"/>
                                        </p:tgtEl>
                                      </p:cBhvr>
                                    </p:animEffect>
                                    <p:animScale>
                                      <p:cBhvr>
                                        <p:cTn id="14" dur="250" autoRev="1" fill="hold"/>
                                        <p:tgtEl>
                                          <p:spTgt spid="6"/>
                                        </p:tgtEl>
                                      </p:cBhvr>
                                      <p:by x="105000" y="105000"/>
                                    </p:animScale>
                                  </p:childTnLst>
                                </p:cTn>
                              </p:par>
                              <p:par>
                                <p:cTn id="15" presetID="26" presetClass="emph" presetSubtype="0" fill="hold" grpId="0" nodeType="withEffect">
                                  <p:stCondLst>
                                    <p:cond delay="0"/>
                                  </p:stCondLst>
                                  <p:childTnLst>
                                    <p:animEffect transition="out" filter="fade">
                                      <p:cBhvr>
                                        <p:cTn id="16" dur="500" tmFilter="0, 0; .2, .5; .8, .5; 1, 0"/>
                                        <p:tgtEl>
                                          <p:spTgt spid="8"/>
                                        </p:tgtEl>
                                      </p:cBhvr>
                                    </p:animEffect>
                                    <p:animScale>
                                      <p:cBhvr>
                                        <p:cTn id="17" dur="250" autoRev="1" fill="hold"/>
                                        <p:tgtEl>
                                          <p:spTgt spid="8"/>
                                        </p:tgtEl>
                                      </p:cBhvr>
                                      <p:by x="105000" y="105000"/>
                                    </p:animScale>
                                  </p:childTnLst>
                                </p:cTn>
                              </p:par>
                              <p:par>
                                <p:cTn id="18" presetID="26" presetClass="emph" presetSubtype="0" fill="hold" grpId="0" nodeType="withEffect">
                                  <p:stCondLst>
                                    <p:cond delay="0"/>
                                  </p:stCondLst>
                                  <p:childTnLst>
                                    <p:animEffect transition="out" filter="fade">
                                      <p:cBhvr>
                                        <p:cTn id="19" dur="500" tmFilter="0, 0; .2, .5; .8, .5; 1, 0"/>
                                        <p:tgtEl>
                                          <p:spTgt spid="7"/>
                                        </p:tgtEl>
                                      </p:cBhvr>
                                    </p:animEffect>
                                    <p:animScale>
                                      <p:cBhvr>
                                        <p:cTn id="20" dur="250" autoRev="1" fill="hold"/>
                                        <p:tgtEl>
                                          <p:spTgt spid="7"/>
                                        </p:tgtEl>
                                      </p:cBhvr>
                                      <p:by x="105000" y="105000"/>
                                    </p:animScale>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3" grpId="0" animBg="1"/>
      <p:bldP spid="6" grpId="0" animBg="1"/>
      <p:bldP spid="7" grpId="0" animBg="1"/>
      <p:bldP spid="8" grpId="0" animBg="1"/>
      <p:bldP spid="9"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E22C3E68-921C-4B24-8B4D-6EF0FCB0F2A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484800" y="1308123"/>
            <a:ext cx="5871844" cy="4241755"/>
          </a:xfrm>
          <a:prstGeom prst="rect">
            <a:avLst/>
          </a:prstGeom>
        </p:spPr>
      </p:pic>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13</a:t>
            </a:fld>
            <a:endParaRPr lang="en-CA" altLang="en-US" dirty="0">
              <a:cs typeface="Arial" charset="0"/>
            </a:endParaRPr>
          </a:p>
        </p:txBody>
      </p:sp>
      <p:pic>
        <p:nvPicPr>
          <p:cNvPr id="10" name="Picture 9">
            <a:extLst>
              <a:ext uri="{FF2B5EF4-FFF2-40B4-BE49-F238E27FC236}">
                <a16:creationId xmlns:a16="http://schemas.microsoft.com/office/drawing/2014/main" id="{98B784B4-E92E-4E25-B58D-14872328605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rot="5400000">
            <a:off x="4097968" y="1826076"/>
            <a:ext cx="5113663" cy="3470197"/>
          </a:xfrm>
          <a:prstGeom prst="rect">
            <a:avLst/>
          </a:prstGeom>
        </p:spPr>
      </p:pic>
    </p:spTree>
    <p:extLst>
      <p:ext uri="{BB962C8B-B14F-4D97-AF65-F5344CB8AC3E}">
        <p14:creationId xmlns:p14="http://schemas.microsoft.com/office/powerpoint/2010/main" val="263462981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474C46F3-B72B-495C-9F5A-4BB304EC482D}"/>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4792" t="4598" r="9500" b="17810"/>
          <a:stretch/>
        </p:blipFill>
        <p:spPr>
          <a:xfrm>
            <a:off x="3967728" y="2141913"/>
            <a:ext cx="5176272" cy="4619105"/>
          </a:xfrm>
          <a:prstGeom prst="rect">
            <a:avLst/>
          </a:prstGeom>
        </p:spPr>
      </p:pic>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Key Components of the BC Energy Step Code</a:t>
            </a:r>
          </a:p>
        </p:txBody>
      </p:sp>
      <p:sp>
        <p:nvSpPr>
          <p:cNvPr id="7" name="TextBox 6">
            <a:extLst>
              <a:ext uri="{FF2B5EF4-FFF2-40B4-BE49-F238E27FC236}">
                <a16:creationId xmlns:a16="http://schemas.microsoft.com/office/drawing/2014/main" id="{AD621767-5F78-4CD7-AB2E-E07701DA0B15}"/>
              </a:ext>
            </a:extLst>
          </p:cNvPr>
          <p:cNvSpPr txBox="1"/>
          <p:nvPr/>
        </p:nvSpPr>
        <p:spPr>
          <a:xfrm>
            <a:off x="457200" y="1962322"/>
            <a:ext cx="5500255" cy="2862194"/>
          </a:xfrm>
          <a:prstGeom prst="rect">
            <a:avLst/>
          </a:prstGeom>
          <a:noFill/>
        </p:spPr>
        <p:txBody>
          <a:bodyPr wrap="square">
            <a:spAutoFit/>
          </a:bodyPr>
          <a:lstStyle/>
          <a:p>
            <a:pPr>
              <a:defRPr/>
            </a:pPr>
            <a:r>
              <a:rPr lang="en-CA" sz="3000" b="1" dirty="0">
                <a:latin typeface="+mj-lt"/>
                <a:cs typeface="Arial" panose="020B0604020202020204" pitchFamily="34" charset="0"/>
              </a:rPr>
              <a:t>Performance Requirements For:</a:t>
            </a:r>
          </a:p>
          <a:p>
            <a:pPr marL="457200" indent="-457200">
              <a:lnSpc>
                <a:spcPct val="150000"/>
              </a:lnSpc>
              <a:buFont typeface="Courier New" panose="02070309020205020404" pitchFamily="49" charset="0"/>
              <a:buChar char="o"/>
              <a:defRPr/>
            </a:pPr>
            <a:r>
              <a:rPr lang="en-CA" sz="3000" b="1" dirty="0">
                <a:latin typeface="+mj-lt"/>
                <a:cs typeface="Arial" panose="020B0604020202020204" pitchFamily="34" charset="0"/>
              </a:rPr>
              <a:t>Air-tightness Testing</a:t>
            </a:r>
          </a:p>
          <a:p>
            <a:pPr marL="457200" indent="-457200">
              <a:lnSpc>
                <a:spcPct val="150000"/>
              </a:lnSpc>
              <a:buFont typeface="Courier New" panose="02070309020205020404" pitchFamily="49" charset="0"/>
              <a:buChar char="o"/>
              <a:defRPr/>
            </a:pPr>
            <a:r>
              <a:rPr lang="en-CA" sz="3000" b="1" dirty="0">
                <a:solidFill>
                  <a:srgbClr val="0070C0"/>
                </a:solidFill>
                <a:latin typeface="+mj-lt"/>
                <a:cs typeface="Arial" panose="020B0604020202020204" pitchFamily="34" charset="0"/>
              </a:rPr>
              <a:t>Equipment &amp; Systems</a:t>
            </a:r>
          </a:p>
          <a:p>
            <a:pPr marL="457200" indent="-457200">
              <a:lnSpc>
                <a:spcPct val="150000"/>
              </a:lnSpc>
              <a:buFont typeface="Courier New" panose="02070309020205020404" pitchFamily="49" charset="0"/>
              <a:buChar char="o"/>
              <a:defRPr/>
            </a:pPr>
            <a:endParaRPr lang="en-CA" sz="2800" b="1" dirty="0">
              <a:solidFill>
                <a:schemeClr val="bg1">
                  <a:lumMod val="50000"/>
                </a:schemeClr>
              </a:solidFill>
              <a:latin typeface="Source Sans Pro" panose="020B0503030403020204" pitchFamily="34" charset="0"/>
              <a:cs typeface="Arial" panose="020B0604020202020204" pitchFamily="34" charset="0"/>
            </a:endParaRPr>
          </a:p>
          <a:p>
            <a:pPr>
              <a:defRPr/>
            </a:pPr>
            <a:endParaRPr lang="en-CA" sz="1799" dirty="0">
              <a:solidFill>
                <a:schemeClr val="bg1">
                  <a:lumMod val="50000"/>
                </a:schemeClr>
              </a:solidFill>
              <a:latin typeface="Source Sans Pro" panose="020B0503030403020204" pitchFamily="34" charset="0"/>
              <a:cs typeface="Arial" panose="020B0604020202020204" pitchFamily="34" charset="0"/>
            </a:endParaRPr>
          </a:p>
        </p:txBody>
      </p:sp>
    </p:spTree>
    <p:extLst>
      <p:ext uri="{BB962C8B-B14F-4D97-AF65-F5344CB8AC3E}">
        <p14:creationId xmlns:p14="http://schemas.microsoft.com/office/powerpoint/2010/main" val="162725575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Equipment &amp; Systems</a:t>
            </a:r>
          </a:p>
        </p:txBody>
      </p:sp>
      <p:sp>
        <p:nvSpPr>
          <p:cNvPr id="7" name="TextBox 6">
            <a:extLst>
              <a:ext uri="{FF2B5EF4-FFF2-40B4-BE49-F238E27FC236}">
                <a16:creationId xmlns:a16="http://schemas.microsoft.com/office/drawing/2014/main" id="{AD621767-5F78-4CD7-AB2E-E07701DA0B15}"/>
              </a:ext>
            </a:extLst>
          </p:cNvPr>
          <p:cNvSpPr txBox="1"/>
          <p:nvPr/>
        </p:nvSpPr>
        <p:spPr>
          <a:xfrm>
            <a:off x="457200" y="1417638"/>
            <a:ext cx="8352971" cy="4462760"/>
          </a:xfrm>
          <a:prstGeom prst="rect">
            <a:avLst/>
          </a:prstGeom>
          <a:noFill/>
        </p:spPr>
        <p:txBody>
          <a:bodyPr wrap="square">
            <a:spAutoFit/>
          </a:bodyPr>
          <a:lstStyle/>
          <a:p>
            <a:pPr>
              <a:defRPr/>
            </a:pPr>
            <a:r>
              <a:rPr lang="en-CA" sz="3000" b="1" dirty="0">
                <a:latin typeface="+mj-lt"/>
                <a:cs typeface="Arial" panose="020B0604020202020204" pitchFamily="34" charset="0"/>
              </a:rPr>
              <a:t>“% Better than Reference House” (excluding lighting and appliance loads):</a:t>
            </a:r>
          </a:p>
          <a:p>
            <a:pPr marL="457200" indent="-457200">
              <a:buFont typeface="Courier New" panose="02070309020205020404" pitchFamily="49" charset="0"/>
              <a:buChar char="o"/>
              <a:defRPr/>
            </a:pPr>
            <a:r>
              <a:rPr lang="en-CA" sz="2800" dirty="0">
                <a:latin typeface="+mj-lt"/>
                <a:cs typeface="Arial" panose="020B0604020202020204" pitchFamily="34" charset="0"/>
              </a:rPr>
              <a:t>Energy Advisor inputs the “Proposed” house</a:t>
            </a:r>
          </a:p>
          <a:p>
            <a:pPr marL="457200" indent="-457200">
              <a:buFont typeface="Courier New" panose="02070309020205020404" pitchFamily="49" charset="0"/>
              <a:buChar char="o"/>
              <a:defRPr/>
            </a:pPr>
            <a:r>
              <a:rPr lang="en-CA" sz="2800" dirty="0">
                <a:latin typeface="+mj-lt"/>
                <a:cs typeface="Arial" panose="020B0604020202020204" pitchFamily="34" charset="0"/>
              </a:rPr>
              <a:t>HOT2000 software automatically creates the “Reference” house</a:t>
            </a:r>
          </a:p>
          <a:p>
            <a:pPr marL="457200" indent="-457200">
              <a:buFont typeface="Courier New" panose="02070309020205020404" pitchFamily="49" charset="0"/>
              <a:buChar char="o"/>
              <a:defRPr/>
            </a:pPr>
            <a:r>
              <a:rPr lang="en-CA" sz="2800" dirty="0">
                <a:latin typeface="+mj-lt"/>
                <a:cs typeface="Arial" panose="020B0604020202020204" pitchFamily="34" charset="0"/>
              </a:rPr>
              <a:t>Same size, shape and location of house, with same “type” of mechanicals</a:t>
            </a:r>
          </a:p>
          <a:p>
            <a:pPr marL="457200" indent="-457200">
              <a:buFont typeface="Courier New" panose="02070309020205020404" pitchFamily="49" charset="0"/>
              <a:buChar char="o"/>
              <a:defRPr/>
            </a:pPr>
            <a:r>
              <a:rPr lang="en-US" sz="2800" dirty="0">
                <a:latin typeface="+mj-lt"/>
                <a:cs typeface="Arial" panose="020B0604020202020204" pitchFamily="34" charset="0"/>
              </a:rPr>
              <a:t>Section 9.36 Prescriptive minimum RSI values</a:t>
            </a:r>
            <a:endParaRPr lang="en-CA" sz="2800" dirty="0">
              <a:latin typeface="+mj-lt"/>
              <a:cs typeface="Arial" panose="020B0604020202020204" pitchFamily="34" charset="0"/>
            </a:endParaRPr>
          </a:p>
          <a:p>
            <a:pPr marL="457200" indent="-457200">
              <a:buFont typeface="Courier New" panose="02070309020205020404" pitchFamily="49" charset="0"/>
              <a:buChar char="o"/>
              <a:defRPr/>
            </a:pPr>
            <a:r>
              <a:rPr lang="en-CA" sz="2800" dirty="0">
                <a:latin typeface="+mj-lt"/>
                <a:cs typeface="Arial" panose="020B0604020202020204" pitchFamily="34" charset="0"/>
              </a:rPr>
              <a:t>2.5ACH@50Pa</a:t>
            </a:r>
          </a:p>
          <a:p>
            <a:pPr marL="457200" indent="-457200">
              <a:buFont typeface="Courier New" panose="02070309020205020404" pitchFamily="49" charset="0"/>
              <a:buChar char="o"/>
              <a:defRPr/>
            </a:pPr>
            <a:r>
              <a:rPr lang="en-CA" sz="2800" dirty="0">
                <a:latin typeface="+mj-lt"/>
                <a:cs typeface="Arial" panose="020B0604020202020204" pitchFamily="34" charset="0"/>
              </a:rPr>
              <a:t>maximum 22% FDWR.</a:t>
            </a:r>
          </a:p>
        </p:txBody>
      </p:sp>
    </p:spTree>
    <p:extLst>
      <p:ext uri="{BB962C8B-B14F-4D97-AF65-F5344CB8AC3E}">
        <p14:creationId xmlns:p14="http://schemas.microsoft.com/office/powerpoint/2010/main" val="5320159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7">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7">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7">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a:xfrm>
            <a:off x="457200" y="274638"/>
            <a:ext cx="8229600" cy="1143000"/>
          </a:xfrm>
        </p:spPr>
        <p:txBody>
          <a:bodyPr>
            <a:noAutofit/>
          </a:bodyPr>
          <a:lstStyle/>
          <a:p>
            <a:r>
              <a:rPr lang="en-CA" sz="4000"/>
              <a:t>Equipment &amp; Systems</a:t>
            </a:r>
            <a:endParaRPr lang="en-CA" sz="4000" dirty="0"/>
          </a:p>
        </p:txBody>
      </p:sp>
      <p:pic>
        <p:nvPicPr>
          <p:cNvPr id="9" name="Picture 8">
            <a:extLst>
              <a:ext uri="{FF2B5EF4-FFF2-40B4-BE49-F238E27FC236}">
                <a16:creationId xmlns:a16="http://schemas.microsoft.com/office/drawing/2014/main" id="{4DFEDCFC-7422-4EFA-9FEA-4966688622A0}"/>
              </a:ext>
            </a:extLst>
          </p:cNvPr>
          <p:cNvPicPr>
            <a:picLocks noChangeAspect="1"/>
          </p:cNvPicPr>
          <p:nvPr/>
        </p:nvPicPr>
        <p:blipFill>
          <a:blip r:embed="rId3"/>
          <a:stretch>
            <a:fillRect/>
          </a:stretch>
        </p:blipFill>
        <p:spPr>
          <a:xfrm>
            <a:off x="1973627" y="4133879"/>
            <a:ext cx="2286835" cy="1900932"/>
          </a:xfrm>
          <a:prstGeom prst="rect">
            <a:avLst/>
          </a:prstGeom>
        </p:spPr>
      </p:pic>
      <p:pic>
        <p:nvPicPr>
          <p:cNvPr id="10" name="Picture 9">
            <a:extLst>
              <a:ext uri="{FF2B5EF4-FFF2-40B4-BE49-F238E27FC236}">
                <a16:creationId xmlns:a16="http://schemas.microsoft.com/office/drawing/2014/main" id="{74E348F0-22C7-44F7-91B5-59EBDA42AC43}"/>
              </a:ext>
            </a:extLst>
          </p:cNvPr>
          <p:cNvPicPr>
            <a:picLocks noChangeAspect="1"/>
          </p:cNvPicPr>
          <p:nvPr/>
        </p:nvPicPr>
        <p:blipFill>
          <a:blip r:embed="rId3"/>
          <a:stretch>
            <a:fillRect/>
          </a:stretch>
        </p:blipFill>
        <p:spPr>
          <a:xfrm>
            <a:off x="4695898" y="4133880"/>
            <a:ext cx="2286835" cy="1900932"/>
          </a:xfrm>
          <a:prstGeom prst="rect">
            <a:avLst/>
          </a:prstGeom>
        </p:spPr>
      </p:pic>
      <p:sp>
        <p:nvSpPr>
          <p:cNvPr id="11" name="TextBox 10">
            <a:extLst>
              <a:ext uri="{FF2B5EF4-FFF2-40B4-BE49-F238E27FC236}">
                <a16:creationId xmlns:a16="http://schemas.microsoft.com/office/drawing/2014/main" id="{FBCFE2DB-8EBB-41D0-8E39-CA950777772D}"/>
              </a:ext>
            </a:extLst>
          </p:cNvPr>
          <p:cNvSpPr txBox="1"/>
          <p:nvPr/>
        </p:nvSpPr>
        <p:spPr>
          <a:xfrm>
            <a:off x="4173379" y="4753659"/>
            <a:ext cx="1509486" cy="523220"/>
          </a:xfrm>
          <a:prstGeom prst="rect">
            <a:avLst/>
          </a:prstGeom>
          <a:noFill/>
        </p:spPr>
        <p:txBody>
          <a:bodyPr wrap="square" rtlCol="0">
            <a:spAutoFit/>
          </a:bodyPr>
          <a:lstStyle/>
          <a:p>
            <a:r>
              <a:rPr lang="en-US" sz="2800" dirty="0"/>
              <a:t>VS.</a:t>
            </a:r>
          </a:p>
        </p:txBody>
      </p:sp>
      <p:sp>
        <p:nvSpPr>
          <p:cNvPr id="12" name="TextBox 11">
            <a:extLst>
              <a:ext uri="{FF2B5EF4-FFF2-40B4-BE49-F238E27FC236}">
                <a16:creationId xmlns:a16="http://schemas.microsoft.com/office/drawing/2014/main" id="{7671AD5F-7E37-427C-93CF-B8A0E4772235}"/>
              </a:ext>
            </a:extLst>
          </p:cNvPr>
          <p:cNvSpPr txBox="1"/>
          <p:nvPr/>
        </p:nvSpPr>
        <p:spPr>
          <a:xfrm>
            <a:off x="176043" y="4322771"/>
            <a:ext cx="2286835" cy="1384995"/>
          </a:xfrm>
          <a:prstGeom prst="rect">
            <a:avLst/>
          </a:prstGeom>
          <a:noFill/>
        </p:spPr>
        <p:txBody>
          <a:bodyPr wrap="square" rtlCol="0">
            <a:spAutoFit/>
          </a:bodyPr>
          <a:lstStyle/>
          <a:p>
            <a:r>
              <a:rPr lang="en-US" sz="2800" dirty="0"/>
              <a:t>Reference house- Code minimum</a:t>
            </a:r>
          </a:p>
        </p:txBody>
      </p:sp>
      <p:sp>
        <p:nvSpPr>
          <p:cNvPr id="13" name="TextBox 12">
            <a:extLst>
              <a:ext uri="{FF2B5EF4-FFF2-40B4-BE49-F238E27FC236}">
                <a16:creationId xmlns:a16="http://schemas.microsoft.com/office/drawing/2014/main" id="{F2FDFCAD-61CE-4F41-B7DB-22C2DEEDC49F}"/>
              </a:ext>
            </a:extLst>
          </p:cNvPr>
          <p:cNvSpPr txBox="1"/>
          <p:nvPr/>
        </p:nvSpPr>
        <p:spPr>
          <a:xfrm>
            <a:off x="6874393" y="4283636"/>
            <a:ext cx="2286835" cy="1384995"/>
          </a:xfrm>
          <a:prstGeom prst="rect">
            <a:avLst/>
          </a:prstGeom>
          <a:noFill/>
        </p:spPr>
        <p:txBody>
          <a:bodyPr wrap="square" rtlCol="0">
            <a:spAutoFit/>
          </a:bodyPr>
          <a:lstStyle/>
          <a:p>
            <a:r>
              <a:rPr lang="en-US" sz="2800" dirty="0"/>
              <a:t>Proposed house- Builder specs</a:t>
            </a:r>
          </a:p>
        </p:txBody>
      </p:sp>
      <p:sp>
        <p:nvSpPr>
          <p:cNvPr id="4" name="Rectangle 3">
            <a:extLst>
              <a:ext uri="{FF2B5EF4-FFF2-40B4-BE49-F238E27FC236}">
                <a16:creationId xmlns:a16="http://schemas.microsoft.com/office/drawing/2014/main" id="{6175BBA9-6703-4B09-8648-82C32B0AD8B1}"/>
              </a:ext>
            </a:extLst>
          </p:cNvPr>
          <p:cNvSpPr/>
          <p:nvPr/>
        </p:nvSpPr>
        <p:spPr>
          <a:xfrm>
            <a:off x="655419" y="2216288"/>
            <a:ext cx="7332286" cy="1015663"/>
          </a:xfrm>
          <a:prstGeom prst="rect">
            <a:avLst/>
          </a:prstGeom>
        </p:spPr>
        <p:txBody>
          <a:bodyPr wrap="square">
            <a:spAutoFit/>
          </a:bodyPr>
          <a:lstStyle/>
          <a:p>
            <a:pPr lvl="0">
              <a:defRPr/>
            </a:pPr>
            <a:r>
              <a:rPr lang="en-CA" sz="3000" b="1" dirty="0">
                <a:solidFill>
                  <a:prstClr val="black"/>
                </a:solidFill>
                <a:cs typeface="Arial" panose="020B0604020202020204" pitchFamily="34" charset="0"/>
              </a:rPr>
              <a:t>“% Better than Reference House” (excluding lighting and appliance loads):</a:t>
            </a:r>
          </a:p>
        </p:txBody>
      </p:sp>
    </p:spTree>
    <p:extLst>
      <p:ext uri="{BB962C8B-B14F-4D97-AF65-F5344CB8AC3E}">
        <p14:creationId xmlns:p14="http://schemas.microsoft.com/office/powerpoint/2010/main" val="6047312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additive="base">
                                        <p:cTn id="7" dur="500" fill="hold"/>
                                        <p:tgtEl>
                                          <p:spTgt spid="12"/>
                                        </p:tgtEl>
                                        <p:attrNameLst>
                                          <p:attrName>ppt_x</p:attrName>
                                        </p:attrNameLst>
                                      </p:cBhvr>
                                      <p:tavLst>
                                        <p:tav tm="0">
                                          <p:val>
                                            <p:strVal val="#ppt_x"/>
                                          </p:val>
                                        </p:tav>
                                        <p:tav tm="100000">
                                          <p:val>
                                            <p:strVal val="#ppt_x"/>
                                          </p:val>
                                        </p:tav>
                                      </p:tavLst>
                                    </p:anim>
                                    <p:anim calcmode="lin" valueType="num">
                                      <p:cBhvr additive="base">
                                        <p:cTn id="8" dur="500" fill="hold"/>
                                        <p:tgtEl>
                                          <p:spTgt spid="12"/>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9"/>
                                        </p:tgtEl>
                                        <p:attrNameLst>
                                          <p:attrName>style.visibility</p:attrName>
                                        </p:attrNameLst>
                                      </p:cBhvr>
                                      <p:to>
                                        <p:strVal val="visible"/>
                                      </p:to>
                                    </p:set>
                                    <p:anim calcmode="lin" valueType="num">
                                      <p:cBhvr additive="base">
                                        <p:cTn id="11" dur="500" fill="hold"/>
                                        <p:tgtEl>
                                          <p:spTgt spid="9"/>
                                        </p:tgtEl>
                                        <p:attrNameLst>
                                          <p:attrName>ppt_x</p:attrName>
                                        </p:attrNameLst>
                                      </p:cBhvr>
                                      <p:tavLst>
                                        <p:tav tm="0">
                                          <p:val>
                                            <p:strVal val="#ppt_x"/>
                                          </p:val>
                                        </p:tav>
                                        <p:tav tm="100000">
                                          <p:val>
                                            <p:strVal val="#ppt_x"/>
                                          </p:val>
                                        </p:tav>
                                      </p:tavLst>
                                    </p:anim>
                                    <p:anim calcmode="lin" valueType="num">
                                      <p:cBhvr additive="base">
                                        <p:cTn id="12"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1"/>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nodeType="clickEffect">
                                  <p:stCondLst>
                                    <p:cond delay="0"/>
                                  </p:stCondLst>
                                  <p:childTnLst>
                                    <p:set>
                                      <p:cBhvr>
                                        <p:cTn id="20" dur="1" fill="hold">
                                          <p:stCondLst>
                                            <p:cond delay="0"/>
                                          </p:stCondLst>
                                        </p:cTn>
                                        <p:tgtEl>
                                          <p:spTgt spid="10"/>
                                        </p:tgtEl>
                                        <p:attrNameLst>
                                          <p:attrName>style.visibility</p:attrName>
                                        </p:attrNameLst>
                                      </p:cBhvr>
                                      <p:to>
                                        <p:strVal val="visible"/>
                                      </p:to>
                                    </p:set>
                                    <p:anim calcmode="lin" valueType="num">
                                      <p:cBhvr additive="base">
                                        <p:cTn id="21" dur="500" fill="hold"/>
                                        <p:tgtEl>
                                          <p:spTgt spid="10"/>
                                        </p:tgtEl>
                                        <p:attrNameLst>
                                          <p:attrName>ppt_x</p:attrName>
                                        </p:attrNameLst>
                                      </p:cBhvr>
                                      <p:tavLst>
                                        <p:tav tm="0">
                                          <p:val>
                                            <p:strVal val="#ppt_x"/>
                                          </p:val>
                                        </p:tav>
                                        <p:tav tm="100000">
                                          <p:val>
                                            <p:strVal val="#ppt_x"/>
                                          </p:val>
                                        </p:tav>
                                      </p:tavLst>
                                    </p:anim>
                                    <p:anim calcmode="lin" valueType="num">
                                      <p:cBhvr additive="base">
                                        <p:cTn id="22" dur="500" fill="hold"/>
                                        <p:tgtEl>
                                          <p:spTgt spid="10"/>
                                        </p:tgtEl>
                                        <p:attrNameLst>
                                          <p:attrName>ppt_y</p:attrName>
                                        </p:attrNameLst>
                                      </p:cBhvr>
                                      <p:tavLst>
                                        <p:tav tm="0">
                                          <p:val>
                                            <p:strVal val="1+#ppt_h/2"/>
                                          </p:val>
                                        </p:tav>
                                        <p:tav tm="100000">
                                          <p:val>
                                            <p:strVal val="#ppt_y"/>
                                          </p:val>
                                        </p:tav>
                                      </p:tavLst>
                                    </p:anim>
                                  </p:childTnLst>
                                </p:cTn>
                              </p:par>
                              <p:par>
                                <p:cTn id="23" presetID="2" presetClass="entr" presetSubtype="4" fill="hold" grpId="0" nodeType="withEffect">
                                  <p:stCondLst>
                                    <p:cond delay="0"/>
                                  </p:stCondLst>
                                  <p:childTnLst>
                                    <p:set>
                                      <p:cBhvr>
                                        <p:cTn id="24" dur="1" fill="hold">
                                          <p:stCondLst>
                                            <p:cond delay="0"/>
                                          </p:stCondLst>
                                        </p:cTn>
                                        <p:tgtEl>
                                          <p:spTgt spid="13"/>
                                        </p:tgtEl>
                                        <p:attrNameLst>
                                          <p:attrName>style.visibility</p:attrName>
                                        </p:attrNameLst>
                                      </p:cBhvr>
                                      <p:to>
                                        <p:strVal val="visible"/>
                                      </p:to>
                                    </p:set>
                                    <p:anim calcmode="lin" valueType="num">
                                      <p:cBhvr additive="base">
                                        <p:cTn id="25" dur="500" fill="hold"/>
                                        <p:tgtEl>
                                          <p:spTgt spid="13"/>
                                        </p:tgtEl>
                                        <p:attrNameLst>
                                          <p:attrName>ppt_x</p:attrName>
                                        </p:attrNameLst>
                                      </p:cBhvr>
                                      <p:tavLst>
                                        <p:tav tm="0">
                                          <p:val>
                                            <p:strVal val="#ppt_x"/>
                                          </p:val>
                                        </p:tav>
                                        <p:tav tm="100000">
                                          <p:val>
                                            <p:strVal val="#ppt_x"/>
                                          </p:val>
                                        </p:tav>
                                      </p:tavLst>
                                    </p:anim>
                                    <p:anim calcmode="lin" valueType="num">
                                      <p:cBhvr additive="base">
                                        <p:cTn id="26"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P spid="12" grpId="0"/>
      <p:bldP spid="13"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Equipment &amp; Systems</a:t>
            </a:r>
          </a:p>
        </p:txBody>
      </p:sp>
      <p:sp>
        <p:nvSpPr>
          <p:cNvPr id="7" name="TextBox 6">
            <a:extLst>
              <a:ext uri="{FF2B5EF4-FFF2-40B4-BE49-F238E27FC236}">
                <a16:creationId xmlns:a16="http://schemas.microsoft.com/office/drawing/2014/main" id="{AD621767-5F78-4CD7-AB2E-E07701DA0B15}"/>
              </a:ext>
            </a:extLst>
          </p:cNvPr>
          <p:cNvSpPr txBox="1"/>
          <p:nvPr/>
        </p:nvSpPr>
        <p:spPr>
          <a:xfrm>
            <a:off x="457200" y="1788150"/>
            <a:ext cx="7633855" cy="2400657"/>
          </a:xfrm>
          <a:prstGeom prst="rect">
            <a:avLst/>
          </a:prstGeom>
          <a:noFill/>
        </p:spPr>
        <p:txBody>
          <a:bodyPr wrap="square">
            <a:spAutoFit/>
          </a:bodyPr>
          <a:lstStyle/>
          <a:p>
            <a:pPr>
              <a:defRPr/>
            </a:pPr>
            <a:r>
              <a:rPr lang="en-CA" sz="3000" b="1" dirty="0">
                <a:latin typeface="+mj-lt"/>
                <a:cs typeface="Arial" panose="020B0604020202020204" pitchFamily="34" charset="0"/>
              </a:rPr>
              <a:t>Mechanical Energy Utilization Intensity:</a:t>
            </a:r>
          </a:p>
          <a:p>
            <a:pPr marL="457200" indent="-457200">
              <a:buFont typeface="Courier New" panose="02070309020205020404" pitchFamily="49" charset="0"/>
              <a:buChar char="o"/>
              <a:defRPr/>
            </a:pPr>
            <a:r>
              <a:rPr lang="en-CA" sz="3000" dirty="0">
                <a:latin typeface="+mj-lt"/>
                <a:cs typeface="Arial" panose="020B0604020202020204" pitchFamily="34" charset="0"/>
              </a:rPr>
              <a:t>Sum of energy for space heating, cooling, domestic hot water and ventilation- per year</a:t>
            </a:r>
          </a:p>
          <a:p>
            <a:pPr marL="457200" indent="-457200">
              <a:buFont typeface="Courier New" panose="02070309020205020404" pitchFamily="49" charset="0"/>
              <a:buChar char="o"/>
              <a:defRPr/>
            </a:pPr>
            <a:r>
              <a:rPr lang="en-CA" sz="3000" dirty="0">
                <a:latin typeface="+mj-lt"/>
                <a:cs typeface="Arial" panose="020B0604020202020204" pitchFamily="34" charset="0"/>
              </a:rPr>
              <a:t>Per sq meter of heated floor area</a:t>
            </a:r>
          </a:p>
          <a:p>
            <a:pPr marL="457200" indent="-457200">
              <a:buFont typeface="Courier New" panose="02070309020205020404" pitchFamily="49" charset="0"/>
              <a:buChar char="o"/>
              <a:defRPr/>
            </a:pPr>
            <a:r>
              <a:rPr lang="en-CA" sz="3000" dirty="0">
                <a:latin typeface="+mj-lt"/>
                <a:cs typeface="Arial" panose="020B0604020202020204" pitchFamily="34" charset="0"/>
              </a:rPr>
              <a:t>MEUI.</a:t>
            </a:r>
          </a:p>
        </p:txBody>
      </p:sp>
      <p:pic>
        <p:nvPicPr>
          <p:cNvPr id="4" name="Picture 3">
            <a:extLst>
              <a:ext uri="{FF2B5EF4-FFF2-40B4-BE49-F238E27FC236}">
                <a16:creationId xmlns:a16="http://schemas.microsoft.com/office/drawing/2014/main" id="{84F59F2C-38E1-4220-84A4-704374833AD7}"/>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5298482" y="4053847"/>
            <a:ext cx="3137040" cy="2529515"/>
          </a:xfrm>
          <a:prstGeom prst="rect">
            <a:avLst/>
          </a:prstGeom>
        </p:spPr>
      </p:pic>
    </p:spTree>
    <p:extLst>
      <p:ext uri="{BB962C8B-B14F-4D97-AF65-F5344CB8AC3E}">
        <p14:creationId xmlns:p14="http://schemas.microsoft.com/office/powerpoint/2010/main" val="15892752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Equipment &amp; Systems</a:t>
            </a:r>
          </a:p>
        </p:txBody>
      </p:sp>
      <p:sp>
        <p:nvSpPr>
          <p:cNvPr id="7" name="TextBox 6">
            <a:extLst>
              <a:ext uri="{FF2B5EF4-FFF2-40B4-BE49-F238E27FC236}">
                <a16:creationId xmlns:a16="http://schemas.microsoft.com/office/drawing/2014/main" id="{AD621767-5F78-4CD7-AB2E-E07701DA0B15}"/>
              </a:ext>
            </a:extLst>
          </p:cNvPr>
          <p:cNvSpPr txBox="1"/>
          <p:nvPr/>
        </p:nvSpPr>
        <p:spPr>
          <a:xfrm>
            <a:off x="457200" y="1788150"/>
            <a:ext cx="7322457" cy="1015663"/>
          </a:xfrm>
          <a:prstGeom prst="rect">
            <a:avLst/>
          </a:prstGeom>
          <a:noFill/>
        </p:spPr>
        <p:txBody>
          <a:bodyPr wrap="square">
            <a:spAutoFit/>
          </a:bodyPr>
          <a:lstStyle/>
          <a:p>
            <a:pPr>
              <a:defRPr/>
            </a:pPr>
            <a:r>
              <a:rPr lang="en-CA" sz="3000" b="1" dirty="0">
                <a:latin typeface="+mj-lt"/>
                <a:cs typeface="Arial" panose="020B0604020202020204" pitchFamily="34" charset="0"/>
              </a:rPr>
              <a:t>On-site Renewable Energy Generation?</a:t>
            </a:r>
          </a:p>
          <a:p>
            <a:pPr marL="457200" indent="-457200">
              <a:buFont typeface="Courier New" panose="02070309020205020404" pitchFamily="49" charset="0"/>
              <a:buChar char="o"/>
              <a:defRPr/>
            </a:pPr>
            <a:r>
              <a:rPr lang="en-CA" sz="3000" b="1" dirty="0">
                <a:latin typeface="+mj-lt"/>
                <a:cs typeface="Arial" panose="020B0604020202020204" pitchFamily="34" charset="0"/>
              </a:rPr>
              <a:t>NOT included in MEUI.</a:t>
            </a:r>
            <a:endParaRPr lang="en-CA" sz="3000" dirty="0">
              <a:latin typeface="+mj-lt"/>
              <a:cs typeface="Arial" panose="020B0604020202020204" pitchFamily="34" charset="0"/>
            </a:endParaRPr>
          </a:p>
        </p:txBody>
      </p:sp>
      <p:pic>
        <p:nvPicPr>
          <p:cNvPr id="4" name="Picture 3">
            <a:extLst>
              <a:ext uri="{FF2B5EF4-FFF2-40B4-BE49-F238E27FC236}">
                <a16:creationId xmlns:a16="http://schemas.microsoft.com/office/drawing/2014/main" id="{84F59F2C-38E1-4220-84A4-704374833AD7}"/>
              </a:ext>
            </a:extLst>
          </p:cNvPr>
          <p:cNvPicPr>
            <a:picLocks noChangeAspect="1"/>
          </p:cNvPicPr>
          <p:nvPr/>
        </p:nvPicPr>
        <p:blipFill>
          <a:blip r:embed="rId3">
            <a:extLst>
              <a:ext uri="{837473B0-CC2E-450A-ABE3-18F120FF3D39}">
                <a1611:picAttrSrcUrl xmlns:a1611="http://schemas.microsoft.com/office/drawing/2016/11/main" r:id="rId4"/>
              </a:ext>
            </a:extLst>
          </a:blip>
          <a:stretch>
            <a:fillRect/>
          </a:stretch>
        </p:blipFill>
        <p:spPr>
          <a:xfrm>
            <a:off x="5549760" y="4053845"/>
            <a:ext cx="3137040" cy="2529515"/>
          </a:xfrm>
          <a:prstGeom prst="rect">
            <a:avLst/>
          </a:prstGeom>
        </p:spPr>
      </p:pic>
      <p:sp>
        <p:nvSpPr>
          <p:cNvPr id="8" name="Multiplication Sign 7">
            <a:extLst>
              <a:ext uri="{FF2B5EF4-FFF2-40B4-BE49-F238E27FC236}">
                <a16:creationId xmlns:a16="http://schemas.microsoft.com/office/drawing/2014/main" id="{6942CA02-F45C-4E82-9988-47CA90277C77}"/>
              </a:ext>
            </a:extLst>
          </p:cNvPr>
          <p:cNvSpPr/>
          <p:nvPr/>
        </p:nvSpPr>
        <p:spPr>
          <a:xfrm>
            <a:off x="5175986" y="3544232"/>
            <a:ext cx="4063999" cy="3548743"/>
          </a:xfrm>
          <a:prstGeom prst="mathMultiply">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5" name="Picture 4">
            <a:extLst>
              <a:ext uri="{FF2B5EF4-FFF2-40B4-BE49-F238E27FC236}">
                <a16:creationId xmlns:a16="http://schemas.microsoft.com/office/drawing/2014/main" id="{F0AA24D8-6072-48E1-AE12-30B64728C277}"/>
              </a:ext>
            </a:extLst>
          </p:cNvPr>
          <p:cNvPicPr>
            <a:picLocks noChangeAspect="1"/>
          </p:cNvPicPr>
          <p:nvPr/>
        </p:nvPicPr>
        <p:blipFill rotWithShape="1">
          <a:blip r:embed="rId5"/>
          <a:srcRect l="39986" t="5221" r="13836" b="9246"/>
          <a:stretch/>
        </p:blipFill>
        <p:spPr>
          <a:xfrm rot="16200000">
            <a:off x="1167273" y="2437338"/>
            <a:ext cx="3470592" cy="4821455"/>
          </a:xfrm>
          <a:prstGeom prst="rect">
            <a:avLst/>
          </a:prstGeom>
        </p:spPr>
      </p:pic>
    </p:spTree>
    <p:extLst>
      <p:ext uri="{BB962C8B-B14F-4D97-AF65-F5344CB8AC3E}">
        <p14:creationId xmlns:p14="http://schemas.microsoft.com/office/powerpoint/2010/main" val="1691485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0C1F16B4-F19D-4D5E-B80C-C21880D5E275}"/>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2703" t="4059" r="7632" b="18918"/>
          <a:stretch/>
        </p:blipFill>
        <p:spPr>
          <a:xfrm>
            <a:off x="4436582" y="2395020"/>
            <a:ext cx="4524537" cy="3808832"/>
          </a:xfrm>
          <a:prstGeom prst="rect">
            <a:avLst/>
          </a:prstGeom>
        </p:spPr>
      </p:pic>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Key Components of the BC Energy Step Code</a:t>
            </a:r>
          </a:p>
        </p:txBody>
      </p:sp>
      <p:sp>
        <p:nvSpPr>
          <p:cNvPr id="7" name="TextBox 6">
            <a:extLst>
              <a:ext uri="{FF2B5EF4-FFF2-40B4-BE49-F238E27FC236}">
                <a16:creationId xmlns:a16="http://schemas.microsoft.com/office/drawing/2014/main" id="{1C802F9C-6B21-4766-97B3-586D8D09A928}"/>
              </a:ext>
            </a:extLst>
          </p:cNvPr>
          <p:cNvSpPr txBox="1"/>
          <p:nvPr/>
        </p:nvSpPr>
        <p:spPr>
          <a:xfrm>
            <a:off x="457200" y="2113666"/>
            <a:ext cx="5597236" cy="3508525"/>
          </a:xfrm>
          <a:prstGeom prst="rect">
            <a:avLst/>
          </a:prstGeom>
          <a:noFill/>
        </p:spPr>
        <p:txBody>
          <a:bodyPr wrap="square">
            <a:spAutoFit/>
          </a:bodyPr>
          <a:lstStyle/>
          <a:p>
            <a:pPr>
              <a:defRPr/>
            </a:pPr>
            <a:r>
              <a:rPr lang="en-CA" sz="3000" b="1" dirty="0">
                <a:latin typeface="+mj-lt"/>
                <a:cs typeface="Arial" panose="020B0604020202020204" pitchFamily="34" charset="0"/>
              </a:rPr>
              <a:t>Performance Requirements For:</a:t>
            </a:r>
          </a:p>
          <a:p>
            <a:pPr marL="457200" indent="-457200">
              <a:lnSpc>
                <a:spcPct val="150000"/>
              </a:lnSpc>
              <a:buFont typeface="Courier New" panose="02070309020205020404" pitchFamily="49" charset="0"/>
              <a:buChar char="o"/>
              <a:defRPr/>
            </a:pPr>
            <a:r>
              <a:rPr lang="en-CA" sz="3000" b="1" dirty="0">
                <a:latin typeface="+mj-lt"/>
                <a:cs typeface="Arial" panose="020B0604020202020204" pitchFamily="34" charset="0"/>
              </a:rPr>
              <a:t>Equipment &amp; Systems</a:t>
            </a:r>
          </a:p>
          <a:p>
            <a:pPr marL="457200" indent="-457200">
              <a:lnSpc>
                <a:spcPct val="150000"/>
              </a:lnSpc>
              <a:buFont typeface="Courier New" panose="02070309020205020404" pitchFamily="49" charset="0"/>
              <a:buChar char="o"/>
              <a:defRPr/>
            </a:pPr>
            <a:r>
              <a:rPr lang="en-CA" sz="3000" b="1" dirty="0">
                <a:latin typeface="+mj-lt"/>
                <a:cs typeface="Arial" panose="020B0604020202020204" pitchFamily="34" charset="0"/>
              </a:rPr>
              <a:t>Air-tightness Testing</a:t>
            </a:r>
          </a:p>
          <a:p>
            <a:pPr marL="457200" indent="-457200">
              <a:lnSpc>
                <a:spcPct val="150000"/>
              </a:lnSpc>
              <a:buFont typeface="Courier New" panose="02070309020205020404" pitchFamily="49" charset="0"/>
              <a:buChar char="o"/>
              <a:defRPr/>
            </a:pPr>
            <a:r>
              <a:rPr lang="en-CA" sz="2800" b="1" dirty="0">
                <a:solidFill>
                  <a:schemeClr val="accent6">
                    <a:lumMod val="75000"/>
                  </a:schemeClr>
                </a:solidFill>
                <a:latin typeface="Source Sans Pro" panose="020B0503030403020204" pitchFamily="34" charset="0"/>
                <a:cs typeface="Arial" panose="020B0604020202020204" pitchFamily="34" charset="0"/>
              </a:rPr>
              <a:t>Building Envelope</a:t>
            </a:r>
          </a:p>
          <a:p>
            <a:pPr marL="457200" indent="-457200">
              <a:lnSpc>
                <a:spcPct val="150000"/>
              </a:lnSpc>
              <a:buFont typeface="Courier New" panose="02070309020205020404" pitchFamily="49" charset="0"/>
              <a:buChar char="o"/>
              <a:defRPr/>
            </a:pPr>
            <a:endParaRPr lang="en-CA" sz="2800" b="1" dirty="0">
              <a:solidFill>
                <a:srgbClr val="ADD043"/>
              </a:solidFill>
              <a:latin typeface="Source Sans Pro" panose="020B0503030403020204" pitchFamily="34" charset="0"/>
              <a:cs typeface="Arial" panose="020B0604020202020204" pitchFamily="34" charset="0"/>
            </a:endParaRPr>
          </a:p>
          <a:p>
            <a:pPr>
              <a:defRPr/>
            </a:pPr>
            <a:endParaRPr lang="en-CA" sz="1799" dirty="0">
              <a:solidFill>
                <a:schemeClr val="bg1">
                  <a:lumMod val="50000"/>
                </a:schemeClr>
              </a:solidFill>
              <a:latin typeface="Source Sans Pro" panose="020B0503030403020204" pitchFamily="34" charset="0"/>
              <a:cs typeface="Arial" panose="020B0604020202020204" pitchFamily="34" charset="0"/>
            </a:endParaRPr>
          </a:p>
        </p:txBody>
      </p:sp>
    </p:spTree>
    <p:extLst>
      <p:ext uri="{BB962C8B-B14F-4D97-AF65-F5344CB8AC3E}">
        <p14:creationId xmlns:p14="http://schemas.microsoft.com/office/powerpoint/2010/main" val="25703938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Building Envelope</a:t>
            </a:r>
          </a:p>
        </p:txBody>
      </p:sp>
      <p:sp>
        <p:nvSpPr>
          <p:cNvPr id="7" name="TextBox 6">
            <a:extLst>
              <a:ext uri="{FF2B5EF4-FFF2-40B4-BE49-F238E27FC236}">
                <a16:creationId xmlns:a16="http://schemas.microsoft.com/office/drawing/2014/main" id="{AD621767-5F78-4CD7-AB2E-E07701DA0B15}"/>
              </a:ext>
            </a:extLst>
          </p:cNvPr>
          <p:cNvSpPr txBox="1"/>
          <p:nvPr/>
        </p:nvSpPr>
        <p:spPr>
          <a:xfrm>
            <a:off x="457200" y="1788150"/>
            <a:ext cx="7322457" cy="2862322"/>
          </a:xfrm>
          <a:prstGeom prst="rect">
            <a:avLst/>
          </a:prstGeom>
          <a:noFill/>
        </p:spPr>
        <p:txBody>
          <a:bodyPr wrap="square">
            <a:spAutoFit/>
          </a:bodyPr>
          <a:lstStyle/>
          <a:p>
            <a:pPr>
              <a:defRPr/>
            </a:pPr>
            <a:r>
              <a:rPr lang="en-CA" sz="3000" b="1" dirty="0">
                <a:latin typeface="+mj-lt"/>
                <a:cs typeface="Arial" panose="020B0604020202020204" pitchFamily="34" charset="0"/>
              </a:rPr>
              <a:t>Thermal Energy Demand Intensity:</a:t>
            </a:r>
          </a:p>
          <a:p>
            <a:pPr marL="457200" indent="-457200">
              <a:buFont typeface="Courier New" panose="02070309020205020404" pitchFamily="49" charset="0"/>
              <a:buChar char="o"/>
              <a:defRPr/>
            </a:pPr>
            <a:r>
              <a:rPr lang="en-CA" sz="3000" dirty="0">
                <a:latin typeface="+mj-lt"/>
                <a:cs typeface="Arial" panose="020B0604020202020204" pitchFamily="34" charset="0"/>
              </a:rPr>
              <a:t>Annual heat energy needed</a:t>
            </a:r>
          </a:p>
          <a:p>
            <a:pPr marL="457200" indent="-457200">
              <a:buFont typeface="Courier New" panose="02070309020205020404" pitchFamily="49" charset="0"/>
              <a:buChar char="o"/>
              <a:defRPr/>
            </a:pPr>
            <a:r>
              <a:rPr lang="en-CA" sz="3000" dirty="0">
                <a:latin typeface="+mj-lt"/>
                <a:cs typeface="Arial" panose="020B0604020202020204" pitchFamily="34" charset="0"/>
              </a:rPr>
              <a:t>After accounting for internal heat gain and solar heat gain</a:t>
            </a:r>
          </a:p>
          <a:p>
            <a:pPr marL="457200" indent="-457200">
              <a:buFont typeface="Courier New" panose="02070309020205020404" pitchFamily="49" charset="0"/>
              <a:buChar char="o"/>
              <a:defRPr/>
            </a:pPr>
            <a:r>
              <a:rPr lang="en-CA" sz="3000" dirty="0">
                <a:latin typeface="+mj-lt"/>
                <a:cs typeface="Arial" panose="020B0604020202020204" pitchFamily="34" charset="0"/>
              </a:rPr>
              <a:t>Per sq meter of heated floor area</a:t>
            </a:r>
          </a:p>
          <a:p>
            <a:pPr marL="457200" indent="-457200">
              <a:buFont typeface="Courier New" panose="02070309020205020404" pitchFamily="49" charset="0"/>
              <a:buChar char="o"/>
              <a:defRPr/>
            </a:pPr>
            <a:r>
              <a:rPr lang="en-CA" sz="3000" dirty="0">
                <a:latin typeface="+mj-lt"/>
                <a:cs typeface="Arial" panose="020B0604020202020204" pitchFamily="34" charset="0"/>
              </a:rPr>
              <a:t>TEDI.</a:t>
            </a:r>
          </a:p>
        </p:txBody>
      </p:sp>
      <p:pic>
        <p:nvPicPr>
          <p:cNvPr id="5" name="Picture 4">
            <a:extLst>
              <a:ext uri="{FF2B5EF4-FFF2-40B4-BE49-F238E27FC236}">
                <a16:creationId xmlns:a16="http://schemas.microsoft.com/office/drawing/2014/main" id="{DEEA0452-CA76-46E3-80FA-B36E04CE879D}"/>
              </a:ext>
            </a:extLst>
          </p:cNvPr>
          <p:cNvPicPr>
            <a:picLocks noChangeAspect="1"/>
          </p:cNvPicPr>
          <p:nvPr/>
        </p:nvPicPr>
        <p:blipFill rotWithShape="1">
          <a:blip r:embed="rId3"/>
          <a:srcRect r="50000"/>
          <a:stretch/>
        </p:blipFill>
        <p:spPr>
          <a:xfrm>
            <a:off x="6480629" y="3884593"/>
            <a:ext cx="2206171" cy="2868022"/>
          </a:xfrm>
          <a:prstGeom prst="rect">
            <a:avLst/>
          </a:prstGeom>
        </p:spPr>
      </p:pic>
    </p:spTree>
    <p:extLst>
      <p:ext uri="{BB962C8B-B14F-4D97-AF65-F5344CB8AC3E}">
        <p14:creationId xmlns:p14="http://schemas.microsoft.com/office/powerpoint/2010/main" val="20015085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7">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116E58-9146-4BFD-92EE-7B23E469AC2D}"/>
              </a:ext>
            </a:extLst>
          </p:cNvPr>
          <p:cNvSpPr>
            <a:spLocks noGrp="1"/>
          </p:cNvSpPr>
          <p:nvPr>
            <p:ph type="title"/>
          </p:nvPr>
        </p:nvSpPr>
        <p:spPr/>
        <p:txBody>
          <a:bodyPr>
            <a:noAutofit/>
          </a:bodyPr>
          <a:lstStyle/>
          <a:p>
            <a:r>
              <a:rPr lang="en-CA" sz="4000" dirty="0"/>
              <a:t>Building Envelope</a:t>
            </a:r>
          </a:p>
        </p:txBody>
      </p:sp>
      <p:sp>
        <p:nvSpPr>
          <p:cNvPr id="7" name="TextBox 6">
            <a:extLst>
              <a:ext uri="{FF2B5EF4-FFF2-40B4-BE49-F238E27FC236}">
                <a16:creationId xmlns:a16="http://schemas.microsoft.com/office/drawing/2014/main" id="{AD621767-5F78-4CD7-AB2E-E07701DA0B15}"/>
              </a:ext>
            </a:extLst>
          </p:cNvPr>
          <p:cNvSpPr txBox="1"/>
          <p:nvPr/>
        </p:nvSpPr>
        <p:spPr>
          <a:xfrm>
            <a:off x="457200" y="1788150"/>
            <a:ext cx="7322457" cy="1938992"/>
          </a:xfrm>
          <a:prstGeom prst="rect">
            <a:avLst/>
          </a:prstGeom>
          <a:noFill/>
        </p:spPr>
        <p:txBody>
          <a:bodyPr wrap="square">
            <a:spAutoFit/>
          </a:bodyPr>
          <a:lstStyle/>
          <a:p>
            <a:pPr>
              <a:defRPr/>
            </a:pPr>
            <a:r>
              <a:rPr lang="en-CA" sz="3000" b="1" dirty="0">
                <a:latin typeface="+mj-lt"/>
                <a:cs typeface="Arial" panose="020B0604020202020204" pitchFamily="34" charset="0"/>
              </a:rPr>
              <a:t>Peak Thermal Load:</a:t>
            </a:r>
          </a:p>
          <a:p>
            <a:pPr marL="457200" indent="-457200">
              <a:buFont typeface="Courier New" panose="02070309020205020404" pitchFamily="49" charset="0"/>
              <a:buChar char="o"/>
              <a:defRPr/>
            </a:pPr>
            <a:r>
              <a:rPr lang="en-CA" sz="3000" dirty="0">
                <a:latin typeface="+mj-lt"/>
                <a:cs typeface="Arial" panose="020B0604020202020204" pitchFamily="34" charset="0"/>
              </a:rPr>
              <a:t>Design heat load for the house (in Watts)</a:t>
            </a:r>
          </a:p>
          <a:p>
            <a:pPr marL="457200" indent="-457200">
              <a:buFont typeface="Courier New" panose="02070309020205020404" pitchFamily="49" charset="0"/>
              <a:buChar char="o"/>
              <a:defRPr/>
            </a:pPr>
            <a:r>
              <a:rPr lang="en-CA" sz="3000" dirty="0">
                <a:latin typeface="+mj-lt"/>
                <a:cs typeface="Arial" panose="020B0604020202020204" pitchFamily="34" charset="0"/>
              </a:rPr>
              <a:t>Per sq meter of heated floor area</a:t>
            </a:r>
          </a:p>
          <a:p>
            <a:pPr marL="457200" indent="-457200">
              <a:buFont typeface="Courier New" panose="02070309020205020404" pitchFamily="49" charset="0"/>
              <a:buChar char="o"/>
              <a:defRPr/>
            </a:pPr>
            <a:r>
              <a:rPr lang="en-CA" sz="3000" dirty="0">
                <a:latin typeface="+mj-lt"/>
                <a:cs typeface="Arial" panose="020B0604020202020204" pitchFamily="34" charset="0"/>
              </a:rPr>
              <a:t>PTL.</a:t>
            </a:r>
          </a:p>
        </p:txBody>
      </p:sp>
    </p:spTree>
    <p:extLst>
      <p:ext uri="{BB962C8B-B14F-4D97-AF65-F5344CB8AC3E}">
        <p14:creationId xmlns:p14="http://schemas.microsoft.com/office/powerpoint/2010/main" val="84199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16D8B1-87B4-48CC-BEE5-6ABADE3CAB63}"/>
              </a:ext>
            </a:extLst>
          </p:cNvPr>
          <p:cNvSpPr>
            <a:spLocks noGrp="1"/>
          </p:cNvSpPr>
          <p:nvPr>
            <p:ph type="title"/>
          </p:nvPr>
        </p:nvSpPr>
        <p:spPr>
          <a:xfrm>
            <a:off x="304799" y="114798"/>
            <a:ext cx="8639294" cy="1316036"/>
          </a:xfrm>
        </p:spPr>
        <p:txBody>
          <a:bodyPr>
            <a:normAutofit fontScale="90000"/>
          </a:bodyPr>
          <a:lstStyle/>
          <a:p>
            <a:r>
              <a:rPr lang="en-US" dirty="0"/>
              <a:t>Performance Compliance: </a:t>
            </a:r>
            <a:r>
              <a:rPr lang="en-US" sz="3900" dirty="0"/>
              <a:t>Lower Mainland </a:t>
            </a:r>
            <a:r>
              <a:rPr lang="en-US" sz="2200" dirty="0"/>
              <a:t>(except City of Vancouver)</a:t>
            </a:r>
          </a:p>
        </p:txBody>
      </p:sp>
      <p:pic>
        <p:nvPicPr>
          <p:cNvPr id="8" name="Picture 7">
            <a:extLst>
              <a:ext uri="{FF2B5EF4-FFF2-40B4-BE49-F238E27FC236}">
                <a16:creationId xmlns:a16="http://schemas.microsoft.com/office/drawing/2014/main" id="{2FEE751E-03AD-4DCA-AD77-C22567DE129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304799" y="1590674"/>
            <a:ext cx="8392159" cy="4972635"/>
          </a:xfrm>
          <a:prstGeom prst="rect">
            <a:avLst/>
          </a:prstGeom>
        </p:spPr>
      </p:pic>
      <p:graphicFrame>
        <p:nvGraphicFramePr>
          <p:cNvPr id="9" name="Table 8">
            <a:extLst>
              <a:ext uri="{FF2B5EF4-FFF2-40B4-BE49-F238E27FC236}">
                <a16:creationId xmlns:a16="http://schemas.microsoft.com/office/drawing/2014/main" id="{009765F9-6ACF-433D-A20D-B067D6E5FE82}"/>
              </a:ext>
            </a:extLst>
          </p:cNvPr>
          <p:cNvGraphicFramePr>
            <a:graphicFrameLocks noGrp="1"/>
          </p:cNvGraphicFramePr>
          <p:nvPr>
            <p:extLst>
              <p:ext uri="{D42A27DB-BD31-4B8C-83A1-F6EECF244321}">
                <p14:modId xmlns:p14="http://schemas.microsoft.com/office/powerpoint/2010/main" val="1142046790"/>
              </p:ext>
            </p:extLst>
          </p:nvPr>
        </p:nvGraphicFramePr>
        <p:xfrm>
          <a:off x="842437" y="2780070"/>
          <a:ext cx="7549722" cy="3728618"/>
        </p:xfrm>
        <a:graphic>
          <a:graphicData uri="http://schemas.openxmlformats.org/drawingml/2006/table">
            <a:tbl>
              <a:tblPr firstRow="1" firstCol="1" bandRow="1"/>
              <a:tblGrid>
                <a:gridCol w="254817">
                  <a:extLst>
                    <a:ext uri="{9D8B030D-6E8A-4147-A177-3AD203B41FA5}">
                      <a16:colId xmlns:a16="http://schemas.microsoft.com/office/drawing/2014/main" val="793038370"/>
                    </a:ext>
                  </a:extLst>
                </a:gridCol>
                <a:gridCol w="1414180">
                  <a:extLst>
                    <a:ext uri="{9D8B030D-6E8A-4147-A177-3AD203B41FA5}">
                      <a16:colId xmlns:a16="http://schemas.microsoft.com/office/drawing/2014/main" val="1503449579"/>
                    </a:ext>
                  </a:extLst>
                </a:gridCol>
                <a:gridCol w="388007">
                  <a:extLst>
                    <a:ext uri="{9D8B030D-6E8A-4147-A177-3AD203B41FA5}">
                      <a16:colId xmlns:a16="http://schemas.microsoft.com/office/drawing/2014/main" val="438665570"/>
                    </a:ext>
                  </a:extLst>
                </a:gridCol>
                <a:gridCol w="1067018">
                  <a:extLst>
                    <a:ext uri="{9D8B030D-6E8A-4147-A177-3AD203B41FA5}">
                      <a16:colId xmlns:a16="http://schemas.microsoft.com/office/drawing/2014/main" val="2598455462"/>
                    </a:ext>
                  </a:extLst>
                </a:gridCol>
                <a:gridCol w="569886">
                  <a:extLst>
                    <a:ext uri="{9D8B030D-6E8A-4147-A177-3AD203B41FA5}">
                      <a16:colId xmlns:a16="http://schemas.microsoft.com/office/drawing/2014/main" val="434833031"/>
                    </a:ext>
                  </a:extLst>
                </a:gridCol>
                <a:gridCol w="885140">
                  <a:extLst>
                    <a:ext uri="{9D8B030D-6E8A-4147-A177-3AD203B41FA5}">
                      <a16:colId xmlns:a16="http://schemas.microsoft.com/office/drawing/2014/main" val="2686436290"/>
                    </a:ext>
                  </a:extLst>
                </a:gridCol>
                <a:gridCol w="509258">
                  <a:extLst>
                    <a:ext uri="{9D8B030D-6E8A-4147-A177-3AD203B41FA5}">
                      <a16:colId xmlns:a16="http://schemas.microsoft.com/office/drawing/2014/main" val="3905910415"/>
                    </a:ext>
                  </a:extLst>
                </a:gridCol>
                <a:gridCol w="1030643">
                  <a:extLst>
                    <a:ext uri="{9D8B030D-6E8A-4147-A177-3AD203B41FA5}">
                      <a16:colId xmlns:a16="http://schemas.microsoft.com/office/drawing/2014/main" val="1968401058"/>
                    </a:ext>
                  </a:extLst>
                </a:gridCol>
                <a:gridCol w="654760">
                  <a:extLst>
                    <a:ext uri="{9D8B030D-6E8A-4147-A177-3AD203B41FA5}">
                      <a16:colId xmlns:a16="http://schemas.microsoft.com/office/drawing/2014/main" val="360008003"/>
                    </a:ext>
                  </a:extLst>
                </a:gridCol>
                <a:gridCol w="776013">
                  <a:extLst>
                    <a:ext uri="{9D8B030D-6E8A-4147-A177-3AD203B41FA5}">
                      <a16:colId xmlns:a16="http://schemas.microsoft.com/office/drawing/2014/main" val="1417799679"/>
                    </a:ext>
                  </a:extLst>
                </a:gridCol>
              </a:tblGrid>
              <a:tr h="807321">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a:noFill/>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N/A</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CA"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solid"/>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gridSpan="7">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ERS%&lt;REF not less than 0%</a:t>
                      </a: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solid"/>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hMerge="1">
                  <a:txBody>
                    <a:bodyPr/>
                    <a:lstStyle/>
                    <a:p>
                      <a:endParaRPr lang="en-US"/>
                    </a:p>
                  </a:txBody>
                  <a:tcPr/>
                </a:tc>
                <a:tc hMerge="1">
                  <a:txBody>
                    <a:bodyPr/>
                    <a:lstStyle/>
                    <a:p>
                      <a:pPr marL="0" marR="0" algn="ctr">
                        <a:lnSpc>
                          <a:spcPct val="107000"/>
                        </a:lnSpc>
                        <a:spcBef>
                          <a:spcPts val="0"/>
                        </a:spcBef>
                        <a:spcAft>
                          <a:spcPts val="0"/>
                        </a:spcAft>
                      </a:pP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lnL w="12700" cap="flat" cmpd="sng" algn="ctr">
                      <a:solidFill>
                        <a:srgbClr val="000000"/>
                      </a:solidFill>
                      <a:prstDash val="dot"/>
                      <a:round/>
                      <a:headEnd type="none" w="med" len="med"/>
                      <a:tailEnd type="none" w="med" len="med"/>
                    </a:lnL>
                    <a:lnR w="12700" cap="flat" cmpd="sng" algn="ctr">
                      <a:solidFill>
                        <a:srgbClr val="000000"/>
                      </a:solidFill>
                      <a:prstDash val="dot"/>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dot"/>
                      <a:round/>
                      <a:headEnd type="none" w="med" len="med"/>
                      <a:tailEnd type="none" w="med" len="med"/>
                    </a:lnB>
                  </a:tcPr>
                </a:tc>
                <a:tc hMerge="1">
                  <a:txBody>
                    <a:bodyPr/>
                    <a:lstStyle/>
                    <a:p>
                      <a:endParaRPr lang="en-US"/>
                    </a:p>
                  </a:txBody>
                  <a:tcPr/>
                </a:tc>
                <a:tc hMerge="1">
                  <a:txBody>
                    <a:bodyPr/>
                    <a:lstStyle/>
                    <a:p>
                      <a:pPr marL="0" marR="0" algn="ctr">
                        <a:lnSpc>
                          <a:spcPct val="107000"/>
                        </a:lnSpc>
                        <a:spcBef>
                          <a:spcPts val="0"/>
                        </a:spcBef>
                        <a:spcAft>
                          <a:spcPts val="0"/>
                        </a:spcAft>
                      </a:pP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lnL w="12700" cap="flat" cmpd="sng" algn="ctr">
                      <a:solidFill>
                        <a:srgbClr val="000000"/>
                      </a:solidFill>
                      <a:prstDash val="dot"/>
                      <a:round/>
                      <a:headEnd type="none" w="med" len="med"/>
                      <a:tailEnd type="none" w="med" len="med"/>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dot"/>
                      <a:round/>
                      <a:headEnd type="none" w="med" len="med"/>
                      <a:tailEnd type="none" w="med" len="med"/>
                    </a:lnB>
                  </a:tcPr>
                </a:tc>
                <a:tc hMerge="1">
                  <a:txBody>
                    <a:bodyPr/>
                    <a:lstStyle/>
                    <a:p>
                      <a:endParaRPr lang="en-US"/>
                    </a:p>
                  </a:txBody>
                  <a:tcPr/>
                </a:tc>
                <a:tc hMerge="1">
                  <a:txBody>
                    <a:bodyPr/>
                    <a:lstStyle/>
                    <a:p>
                      <a:pPr marL="0" marR="0" algn="ctr">
                        <a:lnSpc>
                          <a:spcPct val="107000"/>
                        </a:lnSpc>
                        <a:spcBef>
                          <a:spcPts val="0"/>
                        </a:spcBef>
                        <a:spcAft>
                          <a:spcPts val="0"/>
                        </a:spcAft>
                      </a:pPr>
                      <a:endParaRPr lang="en-US" sz="160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lnL w="12700" cap="flat" cmpd="sng" algn="ctr">
                      <a:noFill/>
                      <a:prstDash val="dot"/>
                      <a:round/>
                      <a:headEnd type="none" w="med" len="med"/>
                      <a:tailEnd type="none" w="med" len="med"/>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dot"/>
                      <a:round/>
                      <a:headEnd type="none" w="med" len="med"/>
                      <a:tailEnd type="none" w="med" len="med"/>
                    </a:lnB>
                  </a:tcPr>
                </a:tc>
                <a:extLst>
                  <a:ext uri="{0D108BD9-81ED-4DB2-BD59-A6C34878D82A}">
                    <a16:rowId xmlns:a16="http://schemas.microsoft.com/office/drawing/2014/main" val="2086566263"/>
                  </a:ext>
                </a:extLst>
              </a:tr>
              <a:tr h="787709">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a:noFill/>
                    </a:lnL>
                    <a:lnR w="12700" cap="flat" cmpd="sng" algn="ctr">
                      <a:noFill/>
                      <a:prstDash val="solid"/>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3.0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-10%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OR</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60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45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OR</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35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655309968"/>
                  </a:ext>
                </a:extLst>
              </a:tr>
              <a:tr h="708937">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a:noFill/>
                    </a:lnL>
                    <a:lnR w="12700" cap="flat" cmpd="sng" algn="ctr">
                      <a:noFill/>
                      <a:prstDash val="solid"/>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2.5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-20%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OR</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45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40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OR</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30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299499371"/>
                  </a:ext>
                </a:extLst>
              </a:tr>
              <a:tr h="787709">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a:noFill/>
                    </a:lnL>
                    <a:lnR w="12700" cap="flat" cmpd="sng" algn="ctr">
                      <a:noFill/>
                      <a:prstDash val="solid"/>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1.5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-40%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OR</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35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25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OR</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25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w="12700" cap="flat" cmpd="sng" algn="ctr">
                      <a:noFill/>
                      <a:prstDash val="dot"/>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4048839291"/>
                  </a:ext>
                </a:extLst>
              </a:tr>
              <a:tr h="636942">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a:noFill/>
                    </a:lnL>
                    <a:lnR w="12700" cap="flat" cmpd="sng" algn="ctr">
                      <a:noFill/>
                      <a:prstDash val="solid"/>
                      <a:round/>
                      <a:headEnd type="none" w="med" len="med"/>
                      <a:tailEnd type="none" w="med" len="med"/>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1.0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N/A</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solid"/>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25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w="12700" cap="flat" cmpd="sng" algn="ctr">
                      <a:noFill/>
                      <a:prstDash val="dot"/>
                      <a:round/>
                      <a:headEnd type="none" w="med" len="med"/>
                      <a:tailEnd type="none" w="med" len="med"/>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15</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OR</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tc>
                  <a:txBody>
                    <a:bodyPr/>
                    <a:lstStyle/>
                    <a:p>
                      <a:pPr marL="0" marR="0" algn="ctr">
                        <a:lnSpc>
                          <a:spcPct val="107000"/>
                        </a:lnSpc>
                        <a:spcBef>
                          <a:spcPts val="0"/>
                        </a:spcBef>
                        <a:spcAft>
                          <a:spcPts val="0"/>
                        </a:spcAft>
                      </a:pPr>
                      <a:r>
                        <a:rPr lang="en-CA" sz="1800" b="0" dirty="0">
                          <a:effectLst/>
                          <a:latin typeface="Calibri" panose="020F0502020204030204" pitchFamily="34" charset="0"/>
                          <a:ea typeface="Calibri" panose="020F0502020204030204" pitchFamily="34" charset="0"/>
                          <a:cs typeface="Times New Roman" panose="02020603050405020304" pitchFamily="18" charset="0"/>
                        </a:rPr>
                        <a:t>10</a:t>
                      </a:r>
                      <a:endParaRPr lang="en-US" sz="1800" b="0" dirty="0">
                        <a:effectLst/>
                        <a:latin typeface="Calibri" panose="020F0502020204030204" pitchFamily="34" charset="0"/>
                        <a:ea typeface="Calibri" panose="020F0502020204030204" pitchFamily="34" charset="0"/>
                        <a:cs typeface="Times New Roman" panose="02020603050405020304" pitchFamily="18" charset="0"/>
                      </a:endParaRPr>
                    </a:p>
                  </a:txBody>
                  <a:tcPr marL="97740" marR="97740" marT="0" marB="0" anchor="ctr">
                    <a:lnL w="12700" cap="flat" cmpd="sng" algn="ctr">
                      <a:noFill/>
                      <a:prstDash val="dot"/>
                      <a:round/>
                      <a:headEnd type="none" w="med" len="med"/>
                      <a:tailEnd type="none" w="med" len="med"/>
                    </a:lnL>
                    <a:lnR>
                      <a:noFill/>
                    </a:lnR>
                    <a:lnT w="12700" cap="flat" cmpd="sng" algn="ctr">
                      <a:noFill/>
                      <a:prstDash val="dot"/>
                      <a:round/>
                      <a:headEnd type="none" w="med" len="med"/>
                      <a:tailEnd type="none" w="med" len="med"/>
                    </a:lnT>
                    <a:lnB>
                      <a:noFill/>
                    </a:lnB>
                    <a:lnTlToBr w="12700" cmpd="sng">
                      <a:noFill/>
                      <a:prstDash val="solid"/>
                    </a:lnTlToBr>
                    <a:lnBlToTr w="12700" cmpd="sng">
                      <a:noFill/>
                      <a:prstDash val="solid"/>
                    </a:lnBlToTr>
                  </a:tcPr>
                </a:tc>
                <a:extLst>
                  <a:ext uri="{0D108BD9-81ED-4DB2-BD59-A6C34878D82A}">
                    <a16:rowId xmlns:a16="http://schemas.microsoft.com/office/drawing/2014/main" val="532022943"/>
                  </a:ext>
                </a:extLst>
              </a:tr>
            </a:tbl>
          </a:graphicData>
        </a:graphic>
      </p:graphicFrame>
      <p:pic>
        <p:nvPicPr>
          <p:cNvPr id="10" name="Picture 9">
            <a:extLst>
              <a:ext uri="{FF2B5EF4-FFF2-40B4-BE49-F238E27FC236}">
                <a16:creationId xmlns:a16="http://schemas.microsoft.com/office/drawing/2014/main" id="{858E03A0-228F-40EF-BC0B-5A051FD8C6E1}"/>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111684" y="1254841"/>
            <a:ext cx="1364379" cy="1365389"/>
          </a:xfrm>
          <a:prstGeom prst="rect">
            <a:avLst/>
          </a:prstGeom>
        </p:spPr>
      </p:pic>
      <p:pic>
        <p:nvPicPr>
          <p:cNvPr id="11" name="Picture 10">
            <a:extLst>
              <a:ext uri="{FF2B5EF4-FFF2-40B4-BE49-F238E27FC236}">
                <a16:creationId xmlns:a16="http://schemas.microsoft.com/office/drawing/2014/main" id="{340753E0-AC79-4F24-A9E8-3A1B57B527ED}"/>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755262" y="1295531"/>
            <a:ext cx="1365389" cy="1365389"/>
          </a:xfrm>
          <a:prstGeom prst="rect">
            <a:avLst/>
          </a:prstGeom>
        </p:spPr>
      </p:pic>
      <p:pic>
        <p:nvPicPr>
          <p:cNvPr id="12" name="Picture 11">
            <a:extLst>
              <a:ext uri="{FF2B5EF4-FFF2-40B4-BE49-F238E27FC236}">
                <a16:creationId xmlns:a16="http://schemas.microsoft.com/office/drawing/2014/main" id="{B23B20C0-4676-4E35-85D6-87F4F68DE09E}"/>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4149680" y="1289771"/>
            <a:ext cx="1365389" cy="1365389"/>
          </a:xfrm>
          <a:prstGeom prst="rect">
            <a:avLst/>
          </a:prstGeom>
        </p:spPr>
      </p:pic>
      <p:pic>
        <p:nvPicPr>
          <p:cNvPr id="13" name="Picture 12">
            <a:extLst>
              <a:ext uri="{FF2B5EF4-FFF2-40B4-BE49-F238E27FC236}">
                <a16:creationId xmlns:a16="http://schemas.microsoft.com/office/drawing/2014/main" id="{9A0D76C5-04ED-4F46-9794-A93C5928F615}"/>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5740624" y="1246835"/>
            <a:ext cx="1365389" cy="1365389"/>
          </a:xfrm>
          <a:prstGeom prst="rect">
            <a:avLst/>
          </a:prstGeom>
        </p:spPr>
      </p:pic>
      <p:pic>
        <p:nvPicPr>
          <p:cNvPr id="14" name="Picture 13">
            <a:extLst>
              <a:ext uri="{FF2B5EF4-FFF2-40B4-BE49-F238E27FC236}">
                <a16:creationId xmlns:a16="http://schemas.microsoft.com/office/drawing/2014/main" id="{F2B053A3-A8E6-4B36-80D3-9BE9512896F5}"/>
              </a:ext>
            </a:extLst>
          </p:cNvPr>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7331569" y="1241075"/>
            <a:ext cx="1365389" cy="1365389"/>
          </a:xfrm>
          <a:prstGeom prst="rect">
            <a:avLst/>
          </a:prstGeom>
        </p:spPr>
      </p:pic>
      <p:sp>
        <p:nvSpPr>
          <p:cNvPr id="3" name="Rectangle: Rounded Corners 2">
            <a:extLst>
              <a:ext uri="{FF2B5EF4-FFF2-40B4-BE49-F238E27FC236}">
                <a16:creationId xmlns:a16="http://schemas.microsoft.com/office/drawing/2014/main" id="{C718AA28-27A1-43C1-9AE7-FD9A9CA18DA1}"/>
              </a:ext>
            </a:extLst>
          </p:cNvPr>
          <p:cNvSpPr/>
          <p:nvPr/>
        </p:nvSpPr>
        <p:spPr>
          <a:xfrm>
            <a:off x="1111684" y="2822274"/>
            <a:ext cx="7280475" cy="750921"/>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5" name="Rectangle: Rounded Corners 14">
            <a:extLst>
              <a:ext uri="{FF2B5EF4-FFF2-40B4-BE49-F238E27FC236}">
                <a16:creationId xmlns:a16="http://schemas.microsoft.com/office/drawing/2014/main" id="{0179451B-7B43-45B4-ACA1-188162929107}"/>
              </a:ext>
            </a:extLst>
          </p:cNvPr>
          <p:cNvSpPr/>
          <p:nvPr/>
        </p:nvSpPr>
        <p:spPr>
          <a:xfrm>
            <a:off x="1124042" y="3553793"/>
            <a:ext cx="1643578" cy="750921"/>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6" name="Rectangle: Rounded Corners 15">
            <a:extLst>
              <a:ext uri="{FF2B5EF4-FFF2-40B4-BE49-F238E27FC236}">
                <a16:creationId xmlns:a16="http://schemas.microsoft.com/office/drawing/2014/main" id="{CCFF6CEB-57BD-42E6-9953-AA8B4DEA1F84}"/>
              </a:ext>
            </a:extLst>
          </p:cNvPr>
          <p:cNvSpPr/>
          <p:nvPr/>
        </p:nvSpPr>
        <p:spPr>
          <a:xfrm>
            <a:off x="1111685" y="4299383"/>
            <a:ext cx="1643578" cy="750921"/>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Rounded Corners 18">
            <a:extLst>
              <a:ext uri="{FF2B5EF4-FFF2-40B4-BE49-F238E27FC236}">
                <a16:creationId xmlns:a16="http://schemas.microsoft.com/office/drawing/2014/main" id="{BA4E4F00-26AA-4F24-A220-93EF71146FC2}"/>
              </a:ext>
            </a:extLst>
          </p:cNvPr>
          <p:cNvSpPr/>
          <p:nvPr/>
        </p:nvSpPr>
        <p:spPr>
          <a:xfrm>
            <a:off x="2812584" y="3559983"/>
            <a:ext cx="2928039" cy="750921"/>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0" name="Rectangle: Rounded Corners 19">
            <a:extLst>
              <a:ext uri="{FF2B5EF4-FFF2-40B4-BE49-F238E27FC236}">
                <a16:creationId xmlns:a16="http://schemas.microsoft.com/office/drawing/2014/main" id="{6E70F8A7-369C-4192-B4D7-69F882382565}"/>
              </a:ext>
            </a:extLst>
          </p:cNvPr>
          <p:cNvSpPr/>
          <p:nvPr/>
        </p:nvSpPr>
        <p:spPr>
          <a:xfrm>
            <a:off x="5797945" y="3544787"/>
            <a:ext cx="2594214" cy="750921"/>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1" name="Rectangle: Rounded Corners 20">
            <a:extLst>
              <a:ext uri="{FF2B5EF4-FFF2-40B4-BE49-F238E27FC236}">
                <a16:creationId xmlns:a16="http://schemas.microsoft.com/office/drawing/2014/main" id="{68EF4E1E-0898-4929-A807-9CDAA7F786E2}"/>
              </a:ext>
            </a:extLst>
          </p:cNvPr>
          <p:cNvSpPr/>
          <p:nvPr/>
        </p:nvSpPr>
        <p:spPr>
          <a:xfrm>
            <a:off x="2812585" y="4319586"/>
            <a:ext cx="2928039" cy="750921"/>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2" name="Rectangle: Rounded Corners 21">
            <a:extLst>
              <a:ext uri="{FF2B5EF4-FFF2-40B4-BE49-F238E27FC236}">
                <a16:creationId xmlns:a16="http://schemas.microsoft.com/office/drawing/2014/main" id="{E2AB53EC-5128-4140-BB60-E35AF9C6C52E}"/>
              </a:ext>
            </a:extLst>
          </p:cNvPr>
          <p:cNvSpPr/>
          <p:nvPr/>
        </p:nvSpPr>
        <p:spPr>
          <a:xfrm>
            <a:off x="5797945" y="4322351"/>
            <a:ext cx="2594214" cy="750921"/>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7" name="Rectangle: Rounded Corners 26">
            <a:extLst>
              <a:ext uri="{FF2B5EF4-FFF2-40B4-BE49-F238E27FC236}">
                <a16:creationId xmlns:a16="http://schemas.microsoft.com/office/drawing/2014/main" id="{62F6B706-2B6B-4003-B5C9-BE44BCA1BF48}"/>
              </a:ext>
            </a:extLst>
          </p:cNvPr>
          <p:cNvSpPr/>
          <p:nvPr/>
        </p:nvSpPr>
        <p:spPr>
          <a:xfrm>
            <a:off x="1054362" y="1355993"/>
            <a:ext cx="1643578" cy="1198608"/>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8" name="Rectangle: Rounded Corners 27">
            <a:extLst>
              <a:ext uri="{FF2B5EF4-FFF2-40B4-BE49-F238E27FC236}">
                <a16:creationId xmlns:a16="http://schemas.microsoft.com/office/drawing/2014/main" id="{4E5E9458-799C-4411-9798-932702ED36F1}"/>
              </a:ext>
            </a:extLst>
          </p:cNvPr>
          <p:cNvSpPr/>
          <p:nvPr/>
        </p:nvSpPr>
        <p:spPr>
          <a:xfrm>
            <a:off x="2755262" y="1376196"/>
            <a:ext cx="2928039" cy="1198608"/>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9" name="Rectangle: Rounded Corners 28">
            <a:extLst>
              <a:ext uri="{FF2B5EF4-FFF2-40B4-BE49-F238E27FC236}">
                <a16:creationId xmlns:a16="http://schemas.microsoft.com/office/drawing/2014/main" id="{2D1BD56C-538D-49A2-BD76-3D8AD39D556B}"/>
              </a:ext>
            </a:extLst>
          </p:cNvPr>
          <p:cNvSpPr/>
          <p:nvPr/>
        </p:nvSpPr>
        <p:spPr>
          <a:xfrm>
            <a:off x="5740621" y="1378961"/>
            <a:ext cx="2797897" cy="1198608"/>
          </a:xfrm>
          <a:prstGeom prst="roundRect">
            <a:avLst/>
          </a:prstGeom>
          <a:noFill/>
          <a:ln w="3175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310104992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8"/>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9"/>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5"/>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9"/>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20"/>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16"/>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21"/>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2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15" grpId="0" animBg="1"/>
      <p:bldP spid="16" grpId="0" animBg="1"/>
      <p:bldP spid="19" grpId="0" animBg="1"/>
      <p:bldP spid="20" grpId="0" animBg="1"/>
      <p:bldP spid="21" grpId="0" animBg="1"/>
      <p:bldP spid="22" grpId="0" animBg="1"/>
      <p:bldP spid="27" grpId="0" animBg="1"/>
      <p:bldP spid="28" grpId="0" animBg="1"/>
      <p:bldP spid="29"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16D8B1-87B4-48CC-BEE5-6ABADE3CAB63}"/>
              </a:ext>
            </a:extLst>
          </p:cNvPr>
          <p:cNvSpPr>
            <a:spLocks noGrp="1"/>
          </p:cNvSpPr>
          <p:nvPr>
            <p:ph type="title"/>
          </p:nvPr>
        </p:nvSpPr>
        <p:spPr>
          <a:xfrm>
            <a:off x="0" y="0"/>
            <a:ext cx="9144000" cy="945932"/>
          </a:xfrm>
        </p:spPr>
        <p:txBody>
          <a:bodyPr/>
          <a:lstStyle/>
          <a:p>
            <a:r>
              <a:rPr lang="en-US" dirty="0"/>
              <a:t>Working with an Energy Advisor</a:t>
            </a:r>
          </a:p>
        </p:txBody>
      </p:sp>
      <p:pic>
        <p:nvPicPr>
          <p:cNvPr id="11" name="Picture 5">
            <a:extLst>
              <a:ext uri="{FF2B5EF4-FFF2-40B4-BE49-F238E27FC236}">
                <a16:creationId xmlns:a16="http://schemas.microsoft.com/office/drawing/2014/main" id="{A1A01339-DB7C-497B-8187-D859AB108EAA}"/>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277900" y="2580699"/>
            <a:ext cx="2521820" cy="1841376"/>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2" name="TextBox 11">
            <a:extLst>
              <a:ext uri="{FF2B5EF4-FFF2-40B4-BE49-F238E27FC236}">
                <a16:creationId xmlns:a16="http://schemas.microsoft.com/office/drawing/2014/main" id="{FBE0DAF0-B1B9-4179-9195-F7F5E91F9CC0}"/>
              </a:ext>
            </a:extLst>
          </p:cNvPr>
          <p:cNvSpPr txBox="1">
            <a:spLocks noChangeArrowheads="1"/>
          </p:cNvSpPr>
          <p:nvPr/>
        </p:nvSpPr>
        <p:spPr bwMode="auto">
          <a:xfrm>
            <a:off x="459232" y="4706642"/>
            <a:ext cx="2517867" cy="815588"/>
          </a:xfrm>
          <a:prstGeom prst="rect">
            <a:avLst/>
          </a:prstGeom>
          <a:noFill/>
          <a:ln>
            <a:noFill/>
          </a:ln>
          <a:extLst/>
        </p:spPr>
        <p:txBody>
          <a:bodyPr wrap="square" lIns="76180" tIns="38090" rIns="76180" bIns="38090">
            <a:spAutoFit/>
          </a:bodyPr>
          <a:lstStyle>
            <a:lvl1pPr eaLnBrk="0" hangingPunct="0">
              <a:defRPr sz="2600">
                <a:solidFill>
                  <a:schemeClr val="tx1"/>
                </a:solidFill>
                <a:latin typeface="Calibri" charset="0"/>
                <a:ea typeface="ＭＳ Ｐゴシック" charset="0"/>
                <a:cs typeface="ＭＳ Ｐゴシック" charset="0"/>
              </a:defRPr>
            </a:lvl1pPr>
            <a:lvl2pPr marL="742950" indent="-285750" eaLnBrk="0" hangingPunct="0">
              <a:defRPr sz="2600">
                <a:solidFill>
                  <a:schemeClr val="tx1"/>
                </a:solidFill>
                <a:latin typeface="Calibri" charset="0"/>
                <a:ea typeface="ＭＳ Ｐゴシック" charset="0"/>
                <a:cs typeface="ＭＳ Ｐゴシック" charset="0"/>
              </a:defRPr>
            </a:lvl2pPr>
            <a:lvl3pPr marL="1143000" indent="-228600" eaLnBrk="0" hangingPunct="0">
              <a:defRPr sz="2600">
                <a:solidFill>
                  <a:schemeClr val="tx1"/>
                </a:solidFill>
                <a:latin typeface="Calibri" charset="0"/>
                <a:ea typeface="ＭＳ Ｐゴシック" charset="0"/>
                <a:cs typeface="ＭＳ Ｐゴシック" charset="0"/>
              </a:defRPr>
            </a:lvl3pPr>
            <a:lvl4pPr marL="1600200" indent="-228600" eaLnBrk="0" hangingPunct="0">
              <a:defRPr sz="2600">
                <a:solidFill>
                  <a:schemeClr val="tx1"/>
                </a:solidFill>
                <a:latin typeface="Calibri" charset="0"/>
                <a:ea typeface="ＭＳ Ｐゴシック" charset="0"/>
                <a:cs typeface="ＭＳ Ｐゴシック" charset="0"/>
              </a:defRPr>
            </a:lvl4pPr>
            <a:lvl5pPr marL="2057400" indent="-228600" eaLnBrk="0" hangingPunct="0">
              <a:defRPr sz="2600">
                <a:solidFill>
                  <a:schemeClr val="tx1"/>
                </a:solidFill>
                <a:latin typeface="Calibri" charset="0"/>
                <a:ea typeface="ＭＳ Ｐゴシック" charset="0"/>
                <a:cs typeface="ＭＳ Ｐゴシック" charset="0"/>
              </a:defRPr>
            </a:lvl5pPr>
            <a:lvl6pPr marL="25146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6pPr>
            <a:lvl7pPr marL="29718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7pPr>
            <a:lvl8pPr marL="34290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8pPr>
            <a:lvl9pPr marL="38862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9pPr>
          </a:lstStyle>
          <a:p>
            <a:pPr algn="ctr" defTabSz="1087165" eaLnBrk="1" hangingPunct="1">
              <a:spcAft>
                <a:spcPts val="1000"/>
              </a:spcAft>
              <a:defRPr/>
            </a:pPr>
            <a:r>
              <a:rPr lang="en-CA" sz="2400" b="1" dirty="0">
                <a:solidFill>
                  <a:schemeClr val="accent5">
                    <a:lumMod val="75000"/>
                  </a:schemeClr>
                </a:solidFill>
                <a:latin typeface="Source Sans Pro" panose="020B0503030403020204" pitchFamily="34" charset="0"/>
                <a:ea typeface="+mn-ea"/>
                <a:cs typeface="Arial"/>
              </a:rPr>
              <a:t>Energy modeling</a:t>
            </a:r>
          </a:p>
        </p:txBody>
      </p:sp>
      <p:sp>
        <p:nvSpPr>
          <p:cNvPr id="13" name="TextBox 7">
            <a:extLst>
              <a:ext uri="{FF2B5EF4-FFF2-40B4-BE49-F238E27FC236}">
                <a16:creationId xmlns:a16="http://schemas.microsoft.com/office/drawing/2014/main" id="{F359C6E4-B228-4A2F-A0B6-F5B63995D20F}"/>
              </a:ext>
            </a:extLst>
          </p:cNvPr>
          <p:cNvSpPr txBox="1">
            <a:spLocks noChangeArrowheads="1"/>
          </p:cNvSpPr>
          <p:nvPr/>
        </p:nvSpPr>
        <p:spPr bwMode="auto">
          <a:xfrm>
            <a:off x="3187465" y="4666394"/>
            <a:ext cx="2505458" cy="815588"/>
          </a:xfrm>
          <a:prstGeom prst="rect">
            <a:avLst/>
          </a:prstGeom>
          <a:noFill/>
          <a:ln>
            <a:noFill/>
          </a:ln>
          <a:extLst/>
        </p:spPr>
        <p:txBody>
          <a:bodyPr wrap="square" lIns="76180" tIns="38090" rIns="76180" bIns="38090">
            <a:spAutoFit/>
          </a:bodyPr>
          <a:lstStyle>
            <a:lvl1pPr eaLnBrk="0" hangingPunct="0">
              <a:defRPr sz="2600">
                <a:solidFill>
                  <a:schemeClr val="tx1"/>
                </a:solidFill>
                <a:latin typeface="Calibri" charset="0"/>
                <a:ea typeface="ＭＳ Ｐゴシック" charset="0"/>
                <a:cs typeface="ＭＳ Ｐゴシック" charset="0"/>
              </a:defRPr>
            </a:lvl1pPr>
            <a:lvl2pPr marL="742950" indent="-285750" eaLnBrk="0" hangingPunct="0">
              <a:defRPr sz="2600">
                <a:solidFill>
                  <a:schemeClr val="tx1"/>
                </a:solidFill>
                <a:latin typeface="Calibri" charset="0"/>
                <a:ea typeface="ＭＳ Ｐゴシック" charset="0"/>
                <a:cs typeface="ＭＳ Ｐゴシック" charset="0"/>
              </a:defRPr>
            </a:lvl2pPr>
            <a:lvl3pPr marL="1143000" indent="-228600" eaLnBrk="0" hangingPunct="0">
              <a:defRPr sz="2600">
                <a:solidFill>
                  <a:schemeClr val="tx1"/>
                </a:solidFill>
                <a:latin typeface="Calibri" charset="0"/>
                <a:ea typeface="ＭＳ Ｐゴシック" charset="0"/>
                <a:cs typeface="ＭＳ Ｐゴシック" charset="0"/>
              </a:defRPr>
            </a:lvl3pPr>
            <a:lvl4pPr marL="1600200" indent="-228600" eaLnBrk="0" hangingPunct="0">
              <a:defRPr sz="2600">
                <a:solidFill>
                  <a:schemeClr val="tx1"/>
                </a:solidFill>
                <a:latin typeface="Calibri" charset="0"/>
                <a:ea typeface="ＭＳ Ｐゴシック" charset="0"/>
                <a:cs typeface="ＭＳ Ｐゴシック" charset="0"/>
              </a:defRPr>
            </a:lvl4pPr>
            <a:lvl5pPr marL="2057400" indent="-228600" eaLnBrk="0" hangingPunct="0">
              <a:defRPr sz="2600">
                <a:solidFill>
                  <a:schemeClr val="tx1"/>
                </a:solidFill>
                <a:latin typeface="Calibri" charset="0"/>
                <a:ea typeface="ＭＳ Ｐゴシック" charset="0"/>
                <a:cs typeface="ＭＳ Ｐゴシック" charset="0"/>
              </a:defRPr>
            </a:lvl5pPr>
            <a:lvl6pPr marL="25146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6pPr>
            <a:lvl7pPr marL="29718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7pPr>
            <a:lvl8pPr marL="34290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8pPr>
            <a:lvl9pPr marL="38862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9pPr>
          </a:lstStyle>
          <a:p>
            <a:pPr algn="ctr" defTabSz="1087165" eaLnBrk="1" hangingPunct="1">
              <a:spcAft>
                <a:spcPts val="1000"/>
              </a:spcAft>
              <a:defRPr/>
            </a:pPr>
            <a:r>
              <a:rPr lang="en-CA" sz="2400" b="1" dirty="0">
                <a:solidFill>
                  <a:schemeClr val="accent5">
                    <a:lumMod val="75000"/>
                  </a:schemeClr>
                </a:solidFill>
                <a:latin typeface="Source Sans Pro" panose="020B0503030403020204" pitchFamily="34" charset="0"/>
                <a:ea typeface="+mn-ea"/>
                <a:cs typeface="Arial"/>
              </a:rPr>
              <a:t>Air-Tightness Testing</a:t>
            </a:r>
          </a:p>
        </p:txBody>
      </p:sp>
      <p:pic>
        <p:nvPicPr>
          <p:cNvPr id="14" name="Picture 3">
            <a:extLst>
              <a:ext uri="{FF2B5EF4-FFF2-40B4-BE49-F238E27FC236}">
                <a16:creationId xmlns:a16="http://schemas.microsoft.com/office/drawing/2014/main" id="{28731C29-30F9-422A-B4BF-6318E0E03481}"/>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232877" y="2599480"/>
            <a:ext cx="2698549" cy="1824663"/>
          </a:xfrm>
          <a:prstGeom prst="rect">
            <a:avLst/>
          </a:prstGeom>
          <a:noFill/>
          <a:ln>
            <a:noFill/>
          </a:ln>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Lst>
        </p:spPr>
      </p:pic>
      <p:sp>
        <p:nvSpPr>
          <p:cNvPr id="15" name="TextBox 9">
            <a:extLst>
              <a:ext uri="{FF2B5EF4-FFF2-40B4-BE49-F238E27FC236}">
                <a16:creationId xmlns:a16="http://schemas.microsoft.com/office/drawing/2014/main" id="{14B8C2EF-21B6-42D1-A92F-0BCAF329B869}"/>
              </a:ext>
            </a:extLst>
          </p:cNvPr>
          <p:cNvSpPr txBox="1">
            <a:spLocks noChangeArrowheads="1"/>
          </p:cNvSpPr>
          <p:nvPr/>
        </p:nvSpPr>
        <p:spPr bwMode="auto">
          <a:xfrm>
            <a:off x="6430156" y="4545733"/>
            <a:ext cx="2405237" cy="1184919"/>
          </a:xfrm>
          <a:prstGeom prst="rect">
            <a:avLst/>
          </a:prstGeom>
          <a:noFill/>
          <a:ln>
            <a:noFill/>
          </a:ln>
          <a:extLst/>
        </p:spPr>
        <p:txBody>
          <a:bodyPr wrap="square" lIns="76180" tIns="38090" rIns="76180" bIns="38090">
            <a:spAutoFit/>
          </a:bodyPr>
          <a:lstStyle>
            <a:lvl1pPr eaLnBrk="0" hangingPunct="0">
              <a:defRPr sz="2600">
                <a:solidFill>
                  <a:schemeClr val="tx1"/>
                </a:solidFill>
                <a:latin typeface="Calibri" charset="0"/>
                <a:ea typeface="ＭＳ Ｐゴシック" charset="0"/>
                <a:cs typeface="ＭＳ Ｐゴシック" charset="0"/>
              </a:defRPr>
            </a:lvl1pPr>
            <a:lvl2pPr marL="742950" indent="-285750" eaLnBrk="0" hangingPunct="0">
              <a:defRPr sz="2600">
                <a:solidFill>
                  <a:schemeClr val="tx1"/>
                </a:solidFill>
                <a:latin typeface="Calibri" charset="0"/>
                <a:ea typeface="ＭＳ Ｐゴシック" charset="0"/>
                <a:cs typeface="ＭＳ Ｐゴシック" charset="0"/>
              </a:defRPr>
            </a:lvl2pPr>
            <a:lvl3pPr marL="1143000" indent="-228600" eaLnBrk="0" hangingPunct="0">
              <a:defRPr sz="2600">
                <a:solidFill>
                  <a:schemeClr val="tx1"/>
                </a:solidFill>
                <a:latin typeface="Calibri" charset="0"/>
                <a:ea typeface="ＭＳ Ｐゴシック" charset="0"/>
                <a:cs typeface="ＭＳ Ｐゴシック" charset="0"/>
              </a:defRPr>
            </a:lvl3pPr>
            <a:lvl4pPr marL="1600200" indent="-228600" eaLnBrk="0" hangingPunct="0">
              <a:defRPr sz="2600">
                <a:solidFill>
                  <a:schemeClr val="tx1"/>
                </a:solidFill>
                <a:latin typeface="Calibri" charset="0"/>
                <a:ea typeface="ＭＳ Ｐゴシック" charset="0"/>
                <a:cs typeface="ＭＳ Ｐゴシック" charset="0"/>
              </a:defRPr>
            </a:lvl4pPr>
            <a:lvl5pPr marL="2057400" indent="-228600" eaLnBrk="0" hangingPunct="0">
              <a:defRPr sz="2600">
                <a:solidFill>
                  <a:schemeClr val="tx1"/>
                </a:solidFill>
                <a:latin typeface="Calibri" charset="0"/>
                <a:ea typeface="ＭＳ Ｐゴシック" charset="0"/>
                <a:cs typeface="ＭＳ Ｐゴシック" charset="0"/>
              </a:defRPr>
            </a:lvl5pPr>
            <a:lvl6pPr marL="25146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6pPr>
            <a:lvl7pPr marL="29718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7pPr>
            <a:lvl8pPr marL="34290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8pPr>
            <a:lvl9pPr marL="3886200" indent="-228600" defTabSz="1304925" eaLnBrk="0" fontAlgn="base" hangingPunct="0">
              <a:spcBef>
                <a:spcPct val="0"/>
              </a:spcBef>
              <a:spcAft>
                <a:spcPct val="0"/>
              </a:spcAft>
              <a:defRPr sz="2600">
                <a:solidFill>
                  <a:schemeClr val="tx1"/>
                </a:solidFill>
                <a:latin typeface="Calibri" charset="0"/>
                <a:ea typeface="ＭＳ Ｐゴシック" charset="0"/>
                <a:cs typeface="ＭＳ Ｐゴシック" charset="0"/>
              </a:defRPr>
            </a:lvl9pPr>
          </a:lstStyle>
          <a:p>
            <a:pPr algn="ctr" defTabSz="1087165" eaLnBrk="1" hangingPunct="1">
              <a:spcAft>
                <a:spcPts val="1000"/>
              </a:spcAft>
              <a:defRPr/>
            </a:pPr>
            <a:r>
              <a:rPr lang="en-CA" sz="2400" b="1" dirty="0">
                <a:solidFill>
                  <a:schemeClr val="accent5">
                    <a:lumMod val="75000"/>
                  </a:schemeClr>
                </a:solidFill>
                <a:latin typeface="Source Sans Pro" panose="020B0503030403020204" pitchFamily="34" charset="0"/>
                <a:ea typeface="+mn-ea"/>
                <a:cs typeface="Arial"/>
              </a:rPr>
              <a:t>No More Prescriptive Requirements</a:t>
            </a:r>
          </a:p>
        </p:txBody>
      </p:sp>
      <p:cxnSp>
        <p:nvCxnSpPr>
          <p:cNvPr id="16" name="Straight Connector 15">
            <a:extLst>
              <a:ext uri="{FF2B5EF4-FFF2-40B4-BE49-F238E27FC236}">
                <a16:creationId xmlns:a16="http://schemas.microsoft.com/office/drawing/2014/main" id="{46B11EDA-09A0-4619-874B-5184456C0305}"/>
              </a:ext>
            </a:extLst>
          </p:cNvPr>
          <p:cNvCxnSpPr>
            <a:cxnSpLocks/>
          </p:cNvCxnSpPr>
          <p:nvPr/>
        </p:nvCxnSpPr>
        <p:spPr>
          <a:xfrm>
            <a:off x="6166903" y="2529279"/>
            <a:ext cx="2931745" cy="1944216"/>
          </a:xfrm>
          <a:prstGeom prst="line">
            <a:avLst/>
          </a:prstGeom>
          <a:ln w="952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1DAE6F2A-54FA-4A07-AF4B-0C08A0CA7ACB}"/>
              </a:ext>
            </a:extLst>
          </p:cNvPr>
          <p:cNvCxnSpPr>
            <a:cxnSpLocks/>
          </p:cNvCxnSpPr>
          <p:nvPr/>
        </p:nvCxnSpPr>
        <p:spPr>
          <a:xfrm flipV="1">
            <a:off x="6100521" y="2582767"/>
            <a:ext cx="2944898" cy="1950374"/>
          </a:xfrm>
          <a:prstGeom prst="line">
            <a:avLst/>
          </a:prstGeom>
          <a:ln w="95250">
            <a:solidFill>
              <a:srgbClr val="FF0000"/>
            </a:solidFill>
          </a:ln>
        </p:spPr>
        <p:style>
          <a:lnRef idx="1">
            <a:schemeClr val="accent1"/>
          </a:lnRef>
          <a:fillRef idx="0">
            <a:schemeClr val="accent1"/>
          </a:fillRef>
          <a:effectRef idx="0">
            <a:schemeClr val="accent1"/>
          </a:effectRef>
          <a:fontRef idx="minor">
            <a:schemeClr val="tx1"/>
          </a:fontRef>
        </p:style>
      </p:cxnSp>
      <p:grpSp>
        <p:nvGrpSpPr>
          <p:cNvPr id="18" name="Group 17">
            <a:extLst>
              <a:ext uri="{FF2B5EF4-FFF2-40B4-BE49-F238E27FC236}">
                <a16:creationId xmlns:a16="http://schemas.microsoft.com/office/drawing/2014/main" id="{1AAFF68B-B12D-45F3-917B-1D8C0A87A01F}"/>
              </a:ext>
            </a:extLst>
          </p:cNvPr>
          <p:cNvGrpSpPr/>
          <p:nvPr/>
        </p:nvGrpSpPr>
        <p:grpSpPr>
          <a:xfrm>
            <a:off x="135174" y="2169394"/>
            <a:ext cx="2841925" cy="2344973"/>
            <a:chOff x="626177" y="1551856"/>
            <a:chExt cx="5469823" cy="3989325"/>
          </a:xfrm>
        </p:grpSpPr>
        <p:pic>
          <p:nvPicPr>
            <p:cNvPr id="19" name="Picture 2" descr="Image result for desktop computer">
              <a:extLst>
                <a:ext uri="{FF2B5EF4-FFF2-40B4-BE49-F238E27FC236}">
                  <a16:creationId xmlns:a16="http://schemas.microsoft.com/office/drawing/2014/main" id="{880B00BE-589F-431A-9BE2-7CEF1C02484F}"/>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26177" y="1551856"/>
              <a:ext cx="5469823" cy="3989325"/>
            </a:xfrm>
            <a:prstGeom prst="rect">
              <a:avLst/>
            </a:prstGeom>
            <a:noFill/>
            <a:extLst>
              <a:ext uri="{909E8E84-426E-40dd-AFC4-6F175D3DCCD1}">
                <a14:hiddenFill xmlns:a14="http://schemas.microsoft.com/office/drawing/2010/main" xmlns="">
                  <a:solidFill>
                    <a:srgbClr val="FFFFFF"/>
                  </a:solidFill>
                </a14:hiddenFill>
              </a:ext>
            </a:extLst>
          </p:spPr>
        </p:pic>
        <p:pic>
          <p:nvPicPr>
            <p:cNvPr id="20" name="Picture 1">
              <a:extLst>
                <a:ext uri="{FF2B5EF4-FFF2-40B4-BE49-F238E27FC236}">
                  <a16:creationId xmlns:a16="http://schemas.microsoft.com/office/drawing/2014/main" id="{19ABB4B4-21ED-4305-93E4-BA8101E3047D}"/>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042160" y="2554716"/>
              <a:ext cx="2857500" cy="1624391"/>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grpSp>
      <p:sp>
        <p:nvSpPr>
          <p:cNvPr id="21" name="Title 1">
            <a:extLst>
              <a:ext uri="{FF2B5EF4-FFF2-40B4-BE49-F238E27FC236}">
                <a16:creationId xmlns:a16="http://schemas.microsoft.com/office/drawing/2014/main" id="{E64CF01A-5565-44B9-8D3F-5CB55746AC0E}"/>
              </a:ext>
            </a:extLst>
          </p:cNvPr>
          <p:cNvSpPr>
            <a:spLocks noGrp="1"/>
          </p:cNvSpPr>
          <p:nvPr>
            <p:ph idx="1"/>
          </p:nvPr>
        </p:nvSpPr>
        <p:spPr>
          <a:xfrm>
            <a:off x="515930" y="1257038"/>
            <a:ext cx="8319463" cy="698464"/>
          </a:xfrm>
        </p:spPr>
        <p:txBody>
          <a:bodyPr/>
          <a:lstStyle/>
          <a:p>
            <a:pPr marL="0" indent="0">
              <a:buNone/>
            </a:pPr>
            <a:r>
              <a:rPr lang="en-CA" dirty="0"/>
              <a:t>BC Energy Step Code = Performance Compliance</a:t>
            </a:r>
          </a:p>
        </p:txBody>
      </p:sp>
    </p:spTree>
    <p:extLst>
      <p:ext uri="{BB962C8B-B14F-4D97-AF65-F5344CB8AC3E}">
        <p14:creationId xmlns:p14="http://schemas.microsoft.com/office/powerpoint/2010/main" val="40306374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8"/>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2"/>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4"/>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16"/>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17"/>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3" grpId="0"/>
      <p:bldP spid="15"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16D8B1-87B4-48CC-BEE5-6ABADE3CAB63}"/>
              </a:ext>
            </a:extLst>
          </p:cNvPr>
          <p:cNvSpPr>
            <a:spLocks noGrp="1"/>
          </p:cNvSpPr>
          <p:nvPr>
            <p:ph type="title"/>
          </p:nvPr>
        </p:nvSpPr>
        <p:spPr>
          <a:xfrm>
            <a:off x="0" y="0"/>
            <a:ext cx="9144000" cy="945932"/>
          </a:xfrm>
        </p:spPr>
        <p:txBody>
          <a:bodyPr/>
          <a:lstStyle/>
          <a:p>
            <a:r>
              <a:rPr lang="en-US" dirty="0"/>
              <a:t>Working with an Energy Advisor</a:t>
            </a:r>
          </a:p>
        </p:txBody>
      </p:sp>
      <p:pic>
        <p:nvPicPr>
          <p:cNvPr id="7" name="Picture 8" descr="Related image">
            <a:extLst>
              <a:ext uri="{FF2B5EF4-FFF2-40B4-BE49-F238E27FC236}">
                <a16:creationId xmlns:a16="http://schemas.microsoft.com/office/drawing/2014/main" id="{7566345D-6B2E-4525-9C02-151094B3A3A5}"/>
              </a:ext>
            </a:extLst>
          </p:cNvPr>
          <p:cNvPicPr>
            <a:picLocks noGrp="1" noChangeAspect="1" noChangeArrowheads="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1811686" y="1218087"/>
            <a:ext cx="5520627" cy="5284703"/>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val="152308297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16D8B1-87B4-48CC-BEE5-6ABADE3CAB63}"/>
              </a:ext>
            </a:extLst>
          </p:cNvPr>
          <p:cNvSpPr>
            <a:spLocks noGrp="1"/>
          </p:cNvSpPr>
          <p:nvPr>
            <p:ph type="title"/>
          </p:nvPr>
        </p:nvSpPr>
        <p:spPr>
          <a:xfrm>
            <a:off x="0" y="0"/>
            <a:ext cx="9144000" cy="945932"/>
          </a:xfrm>
        </p:spPr>
        <p:txBody>
          <a:bodyPr/>
          <a:lstStyle/>
          <a:p>
            <a:r>
              <a:rPr lang="en-US" dirty="0"/>
              <a:t>Working with an Energy Advisor</a:t>
            </a:r>
          </a:p>
        </p:txBody>
      </p:sp>
      <p:pic>
        <p:nvPicPr>
          <p:cNvPr id="8" name="Picture 2" descr="Image result for pilot and co-pilot">
            <a:extLst>
              <a:ext uri="{FF2B5EF4-FFF2-40B4-BE49-F238E27FC236}">
                <a16:creationId xmlns:a16="http://schemas.microsoft.com/office/drawing/2014/main" id="{F8270463-C5CF-405E-B29C-6223DE642E82}"/>
              </a:ext>
            </a:extLst>
          </p:cNvPr>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t="6753" b="6753"/>
          <a:stretch>
            <a:fillRect/>
          </a:stretch>
        </p:blipFill>
        <p:spPr bwMode="auto">
          <a:xfrm>
            <a:off x="376828" y="1603718"/>
            <a:ext cx="8390343" cy="4673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719309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4" name="Content Placeholder 2"/>
          <p:cNvSpPr txBox="1">
            <a:spLocks/>
          </p:cNvSpPr>
          <p:nvPr/>
        </p:nvSpPr>
        <p:spPr bwMode="auto">
          <a:xfrm>
            <a:off x="304800" y="267523"/>
            <a:ext cx="8534400" cy="71101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lvl1pPr>
              <a:defRPr sz="1600">
                <a:solidFill>
                  <a:schemeClr val="tx1"/>
                </a:solidFill>
                <a:latin typeface="Calibri" pitchFamily="34" charset="0"/>
                <a:ea typeface="MS PGothic" pitchFamily="34" charset="-128"/>
              </a:defRPr>
            </a:lvl1pPr>
            <a:lvl2pPr marL="742950" indent="-285750">
              <a:defRPr sz="1600">
                <a:solidFill>
                  <a:schemeClr val="tx1"/>
                </a:solidFill>
                <a:latin typeface="Calibri" pitchFamily="34" charset="0"/>
                <a:ea typeface="MS PGothic" pitchFamily="34" charset="-128"/>
              </a:defRPr>
            </a:lvl2pPr>
            <a:lvl3pPr marL="1143000" indent="-228600">
              <a:defRPr sz="1600">
                <a:solidFill>
                  <a:schemeClr val="tx1"/>
                </a:solidFill>
                <a:latin typeface="Calibri" pitchFamily="34" charset="0"/>
                <a:ea typeface="MS PGothic" pitchFamily="34" charset="-128"/>
              </a:defRPr>
            </a:lvl3pPr>
            <a:lvl4pPr marL="1600200" indent="-228600">
              <a:defRPr sz="1600">
                <a:solidFill>
                  <a:schemeClr val="tx1"/>
                </a:solidFill>
                <a:latin typeface="Calibri" pitchFamily="34" charset="0"/>
                <a:ea typeface="MS PGothic" pitchFamily="34" charset="-128"/>
              </a:defRPr>
            </a:lvl4pPr>
            <a:lvl5pPr marL="2057400" indent="-228600">
              <a:defRPr sz="1600">
                <a:solidFill>
                  <a:schemeClr val="tx1"/>
                </a:solidFill>
                <a:latin typeface="Calibri" pitchFamily="34" charset="0"/>
                <a:ea typeface="MS PGothic" pitchFamily="34" charset="-128"/>
              </a:defRPr>
            </a:lvl5pPr>
            <a:lvl6pPr marL="25146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6pPr>
            <a:lvl7pPr marL="29718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7pPr>
            <a:lvl8pPr marL="34290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8pPr>
            <a:lvl9pPr marL="38862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9pPr>
          </a:lstStyle>
          <a:p>
            <a:pPr eaLnBrk="1" hangingPunct="1">
              <a:spcBef>
                <a:spcPct val="20000"/>
              </a:spcBef>
              <a:buFont typeface="Arial" charset="0"/>
              <a:buNone/>
            </a:pPr>
            <a:r>
              <a:rPr lang="en-CA" altLang="en-US" sz="2800" dirty="0">
                <a:solidFill>
                  <a:schemeClr val="bg1"/>
                </a:solidFill>
                <a:latin typeface="Arial" charset="0"/>
              </a:rPr>
              <a:t>Conclusion</a:t>
            </a:r>
          </a:p>
        </p:txBody>
      </p:sp>
      <p:sp>
        <p:nvSpPr>
          <p:cNvPr id="2" name="Title 1"/>
          <p:cNvSpPr>
            <a:spLocks noGrp="1"/>
          </p:cNvSpPr>
          <p:nvPr>
            <p:ph type="title"/>
          </p:nvPr>
        </p:nvSpPr>
        <p:spPr/>
        <p:txBody>
          <a:bodyPr vert="horz" lIns="91440" tIns="45720" rIns="91440" bIns="45720" rtlCol="0" anchor="ctr">
            <a:normAutofit/>
          </a:bodyPr>
          <a:lstStyle/>
          <a:p>
            <a:r>
              <a:rPr lang="en-US" sz="3600" b="1" dirty="0">
                <a:solidFill>
                  <a:schemeClr val="accent5">
                    <a:lumMod val="75000"/>
                  </a:schemeClr>
                </a:solidFill>
                <a:cs typeface="Source Sans Pro"/>
              </a:rPr>
              <a:t>Where to find an Energy Advisor</a:t>
            </a:r>
          </a:p>
        </p:txBody>
      </p:sp>
      <p:sp>
        <p:nvSpPr>
          <p:cNvPr id="3" name="Content Placeholder 2"/>
          <p:cNvSpPr>
            <a:spLocks noGrp="1"/>
          </p:cNvSpPr>
          <p:nvPr>
            <p:ph idx="1"/>
          </p:nvPr>
        </p:nvSpPr>
        <p:spPr>
          <a:xfrm>
            <a:off x="457200" y="1600201"/>
            <a:ext cx="8229600" cy="1828800"/>
          </a:xfrm>
        </p:spPr>
        <p:txBody>
          <a:bodyPr>
            <a:noAutofit/>
          </a:bodyPr>
          <a:lstStyle/>
          <a:p>
            <a:pPr marL="457200" indent="-457200" defTabSz="1087165">
              <a:spcAft>
                <a:spcPts val="1000"/>
              </a:spcAft>
              <a:buFont typeface="Wingdings" panose="05000000000000000000" pitchFamily="2" charset="2"/>
              <a:buChar char="ü"/>
              <a:defRPr/>
            </a:pPr>
            <a:r>
              <a:rPr lang="en-CA" sz="3000" dirty="0" err="1">
                <a:solidFill>
                  <a:srgbClr val="000000"/>
                </a:solidFill>
                <a:cs typeface="Arial"/>
              </a:rPr>
              <a:t>NRCan</a:t>
            </a:r>
            <a:r>
              <a:rPr lang="en-CA" sz="3000" dirty="0">
                <a:solidFill>
                  <a:srgbClr val="000000"/>
                </a:solidFill>
                <a:cs typeface="Arial"/>
              </a:rPr>
              <a:t> website</a:t>
            </a:r>
          </a:p>
          <a:p>
            <a:pPr marL="457200" indent="-457200" defTabSz="1087165">
              <a:spcAft>
                <a:spcPts val="1000"/>
              </a:spcAft>
              <a:buFont typeface="Wingdings" panose="05000000000000000000" pitchFamily="2" charset="2"/>
              <a:buChar char="ü"/>
              <a:defRPr/>
            </a:pPr>
            <a:r>
              <a:rPr lang="en-CA" sz="3000" dirty="0">
                <a:solidFill>
                  <a:srgbClr val="000000"/>
                </a:solidFill>
                <a:cs typeface="Arial"/>
              </a:rPr>
              <a:t>CHBA BC is a Service Organization</a:t>
            </a:r>
          </a:p>
          <a:p>
            <a:pPr marL="457200" indent="-457200" defTabSz="1087165">
              <a:spcAft>
                <a:spcPts val="1000"/>
              </a:spcAft>
              <a:buFont typeface="Wingdings" panose="05000000000000000000" pitchFamily="2" charset="2"/>
              <a:buChar char="ü"/>
              <a:defRPr/>
            </a:pPr>
            <a:r>
              <a:rPr lang="en-CA" sz="3000" dirty="0" err="1">
                <a:solidFill>
                  <a:srgbClr val="000000"/>
                </a:solidFill>
                <a:cs typeface="Arial"/>
              </a:rPr>
              <a:t>CACEA.ca</a:t>
            </a:r>
            <a:r>
              <a:rPr lang="en-CA" sz="3000" dirty="0">
                <a:solidFill>
                  <a:srgbClr val="000000"/>
                </a:solidFill>
                <a:cs typeface="Arial"/>
              </a:rPr>
              <a:t> is Energy Advisor association.</a:t>
            </a:r>
            <a:endParaRPr lang="en-US" sz="3000" dirty="0">
              <a:solidFill>
                <a:srgbClr val="000000"/>
              </a:solidFill>
            </a:endParaRPr>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0544CB43-E908-48DE-816E-742DCDFAFBF7}" type="slidenum">
              <a:rPr lang="en-CA" altLang="en-US" smtClean="0">
                <a:cs typeface="Arial" charset="0"/>
              </a:rPr>
              <a:pPr/>
              <a:t>26</a:t>
            </a:fld>
            <a:endParaRPr lang="en-CA" altLang="en-US" dirty="0">
              <a:cs typeface="Arial" charset="0"/>
            </a:endParaRPr>
          </a:p>
        </p:txBody>
      </p:sp>
      <p:pic>
        <p:nvPicPr>
          <p:cNvPr id="7" name="Picture 6">
            <a:extLst>
              <a:ext uri="{FF2B5EF4-FFF2-40B4-BE49-F238E27FC236}">
                <a16:creationId xmlns:a16="http://schemas.microsoft.com/office/drawing/2014/main" id="{EA9CB22F-7D2C-47D2-8E1A-656E9D3DE4C1}"/>
              </a:ext>
            </a:extLst>
          </p:cNvPr>
          <p:cNvPicPr>
            <a:picLocks noChangeAspect="1"/>
          </p:cNvPicPr>
          <p:nvPr/>
        </p:nvPicPr>
        <p:blipFill>
          <a:blip r:embed="rId3"/>
          <a:stretch>
            <a:fillRect/>
          </a:stretch>
        </p:blipFill>
        <p:spPr>
          <a:xfrm>
            <a:off x="304800" y="5026685"/>
            <a:ext cx="4905668" cy="1621595"/>
          </a:xfrm>
          <a:prstGeom prst="rect">
            <a:avLst/>
          </a:prstGeom>
        </p:spPr>
      </p:pic>
      <p:pic>
        <p:nvPicPr>
          <p:cNvPr id="1026" name="Picture 2" descr="Logo">
            <a:extLst>
              <a:ext uri="{FF2B5EF4-FFF2-40B4-BE49-F238E27FC236}">
                <a16:creationId xmlns:a16="http://schemas.microsoft.com/office/drawing/2014/main" id="{776A2F5D-3A2E-44E3-BEB4-D8DE9A78BD07}"/>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r="22892"/>
          <a:stretch/>
        </p:blipFill>
        <p:spPr bwMode="auto">
          <a:xfrm>
            <a:off x="4572001" y="3905887"/>
            <a:ext cx="4267200" cy="12382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3370270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4" name="Content Placeholder 2"/>
          <p:cNvSpPr txBox="1">
            <a:spLocks/>
          </p:cNvSpPr>
          <p:nvPr/>
        </p:nvSpPr>
        <p:spPr bwMode="auto">
          <a:xfrm>
            <a:off x="304800" y="267523"/>
            <a:ext cx="8534400" cy="71101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lvl1pPr>
              <a:defRPr sz="1600">
                <a:solidFill>
                  <a:schemeClr val="tx1"/>
                </a:solidFill>
                <a:latin typeface="Calibri" pitchFamily="34" charset="0"/>
                <a:ea typeface="MS PGothic" pitchFamily="34" charset="-128"/>
              </a:defRPr>
            </a:lvl1pPr>
            <a:lvl2pPr marL="742950" indent="-285750">
              <a:defRPr sz="1600">
                <a:solidFill>
                  <a:schemeClr val="tx1"/>
                </a:solidFill>
                <a:latin typeface="Calibri" pitchFamily="34" charset="0"/>
                <a:ea typeface="MS PGothic" pitchFamily="34" charset="-128"/>
              </a:defRPr>
            </a:lvl2pPr>
            <a:lvl3pPr marL="1143000" indent="-228600">
              <a:defRPr sz="1600">
                <a:solidFill>
                  <a:schemeClr val="tx1"/>
                </a:solidFill>
                <a:latin typeface="Calibri" pitchFamily="34" charset="0"/>
                <a:ea typeface="MS PGothic" pitchFamily="34" charset="-128"/>
              </a:defRPr>
            </a:lvl3pPr>
            <a:lvl4pPr marL="1600200" indent="-228600">
              <a:defRPr sz="1600">
                <a:solidFill>
                  <a:schemeClr val="tx1"/>
                </a:solidFill>
                <a:latin typeface="Calibri" pitchFamily="34" charset="0"/>
                <a:ea typeface="MS PGothic" pitchFamily="34" charset="-128"/>
              </a:defRPr>
            </a:lvl4pPr>
            <a:lvl5pPr marL="2057400" indent="-228600">
              <a:defRPr sz="1600">
                <a:solidFill>
                  <a:schemeClr val="tx1"/>
                </a:solidFill>
                <a:latin typeface="Calibri" pitchFamily="34" charset="0"/>
                <a:ea typeface="MS PGothic" pitchFamily="34" charset="-128"/>
              </a:defRPr>
            </a:lvl5pPr>
            <a:lvl6pPr marL="25146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6pPr>
            <a:lvl7pPr marL="29718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7pPr>
            <a:lvl8pPr marL="34290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8pPr>
            <a:lvl9pPr marL="38862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9pPr>
          </a:lstStyle>
          <a:p>
            <a:pPr eaLnBrk="1" hangingPunct="1">
              <a:spcBef>
                <a:spcPct val="20000"/>
              </a:spcBef>
              <a:buFont typeface="Arial" charset="0"/>
              <a:buNone/>
            </a:pPr>
            <a:r>
              <a:rPr lang="en-CA" altLang="en-US" sz="2800" dirty="0">
                <a:solidFill>
                  <a:schemeClr val="bg1"/>
                </a:solidFill>
                <a:latin typeface="Arial" charset="0"/>
              </a:rPr>
              <a:t>Conclusion</a:t>
            </a:r>
          </a:p>
        </p:txBody>
      </p:sp>
      <p:sp>
        <p:nvSpPr>
          <p:cNvPr id="2" name="Title 1"/>
          <p:cNvSpPr>
            <a:spLocks noGrp="1"/>
          </p:cNvSpPr>
          <p:nvPr>
            <p:ph type="title"/>
          </p:nvPr>
        </p:nvSpPr>
        <p:spPr/>
        <p:txBody>
          <a:bodyPr vert="horz" lIns="91440" tIns="45720" rIns="91440" bIns="45720" rtlCol="0" anchor="ctr">
            <a:normAutofit/>
          </a:bodyPr>
          <a:lstStyle/>
          <a:p>
            <a:r>
              <a:rPr lang="en-US" sz="3600" b="1" dirty="0">
                <a:solidFill>
                  <a:schemeClr val="accent5">
                    <a:lumMod val="75000"/>
                  </a:schemeClr>
                </a:solidFill>
                <a:cs typeface="Source Sans Pro"/>
              </a:rPr>
              <a:t>Who are the Energy Advisors?</a:t>
            </a:r>
          </a:p>
        </p:txBody>
      </p:sp>
      <p:sp>
        <p:nvSpPr>
          <p:cNvPr id="3" name="Content Placeholder 2"/>
          <p:cNvSpPr>
            <a:spLocks noGrp="1"/>
          </p:cNvSpPr>
          <p:nvPr>
            <p:ph idx="1"/>
          </p:nvPr>
        </p:nvSpPr>
        <p:spPr>
          <a:xfrm>
            <a:off x="457200" y="1337860"/>
            <a:ext cx="8229600" cy="5245502"/>
          </a:xfrm>
        </p:spPr>
        <p:txBody>
          <a:bodyPr>
            <a:noAutofit/>
          </a:bodyPr>
          <a:lstStyle/>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Deal with Part 9 buildings</a:t>
            </a:r>
          </a:p>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Usually have construction background</a:t>
            </a:r>
          </a:p>
          <a:p>
            <a:pPr marL="457200" indent="-457200" defTabSz="1087165">
              <a:spcAft>
                <a:spcPts val="1000"/>
              </a:spcAft>
              <a:buFont typeface="Wingdings" panose="05000000000000000000" pitchFamily="2" charset="2"/>
              <a:buChar char="ü"/>
              <a:defRPr/>
            </a:pPr>
            <a:r>
              <a:rPr lang="en-US" sz="2800" dirty="0">
                <a:solidFill>
                  <a:srgbClr val="000000"/>
                </a:solidFill>
                <a:cs typeface="Arial"/>
              </a:rPr>
              <a:t>Deal with e</a:t>
            </a:r>
            <a:r>
              <a:rPr lang="en-CA" sz="2800" dirty="0" err="1">
                <a:solidFill>
                  <a:srgbClr val="000000"/>
                </a:solidFill>
                <a:cs typeface="Arial"/>
              </a:rPr>
              <a:t>nergy</a:t>
            </a:r>
            <a:r>
              <a:rPr lang="en-CA" sz="2800" dirty="0">
                <a:solidFill>
                  <a:srgbClr val="000000"/>
                </a:solidFill>
                <a:cs typeface="Arial"/>
              </a:rPr>
              <a:t> modelling, upgrade suggestions, blower fan testing and paperwork</a:t>
            </a:r>
          </a:p>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Trained by Service Organizations</a:t>
            </a:r>
          </a:p>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Registered by </a:t>
            </a:r>
            <a:r>
              <a:rPr lang="en-CA" sz="2800" dirty="0" err="1">
                <a:solidFill>
                  <a:srgbClr val="000000"/>
                </a:solidFill>
                <a:cs typeface="Arial"/>
              </a:rPr>
              <a:t>NRCan</a:t>
            </a:r>
            <a:endParaRPr lang="en-CA" sz="2800" dirty="0">
              <a:solidFill>
                <a:srgbClr val="000000"/>
              </a:solidFill>
              <a:cs typeface="Arial"/>
            </a:endParaRPr>
          </a:p>
          <a:p>
            <a:pPr marL="457200" indent="-457200" defTabSz="1087165">
              <a:spcAft>
                <a:spcPts val="1000"/>
              </a:spcAft>
              <a:buFont typeface="Wingdings" panose="05000000000000000000" pitchFamily="2" charset="2"/>
              <a:buChar char="ü"/>
              <a:defRPr/>
            </a:pPr>
            <a:r>
              <a:rPr lang="en-US" sz="2800" dirty="0">
                <a:solidFill>
                  <a:srgbClr val="000000"/>
                </a:solidFill>
                <a:cs typeface="Arial"/>
              </a:rPr>
              <a:t>S</a:t>
            </a:r>
            <a:r>
              <a:rPr lang="en-CA" sz="2800" dirty="0" err="1">
                <a:solidFill>
                  <a:srgbClr val="000000"/>
                </a:solidFill>
                <a:cs typeface="Arial"/>
              </a:rPr>
              <a:t>ubject</a:t>
            </a:r>
            <a:r>
              <a:rPr lang="en-CA" sz="2800" dirty="0">
                <a:solidFill>
                  <a:srgbClr val="000000"/>
                </a:solidFill>
                <a:cs typeface="Arial"/>
              </a:rPr>
              <a:t> to Code of Ethics and Quality Assurance process</a:t>
            </a:r>
          </a:p>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Can be de-registered.</a:t>
            </a:r>
            <a:endParaRPr lang="en-US" sz="2800" dirty="0">
              <a:solidFill>
                <a:srgbClr val="000000"/>
              </a:solidFill>
            </a:endParaRPr>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0544CB43-E908-48DE-816E-742DCDFAFBF7}" type="slidenum">
              <a:rPr lang="en-CA" altLang="en-US" smtClean="0">
                <a:cs typeface="Arial" charset="0"/>
              </a:rPr>
              <a:pPr/>
              <a:t>27</a:t>
            </a:fld>
            <a:endParaRPr lang="en-CA" altLang="en-US" dirty="0">
              <a:cs typeface="Arial" charset="0"/>
            </a:endParaRPr>
          </a:p>
        </p:txBody>
      </p:sp>
    </p:spTree>
    <p:extLst>
      <p:ext uri="{BB962C8B-B14F-4D97-AF65-F5344CB8AC3E}">
        <p14:creationId xmlns:p14="http://schemas.microsoft.com/office/powerpoint/2010/main" val="8186881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4" name="Content Placeholder 2"/>
          <p:cNvSpPr txBox="1">
            <a:spLocks/>
          </p:cNvSpPr>
          <p:nvPr/>
        </p:nvSpPr>
        <p:spPr bwMode="auto">
          <a:xfrm>
            <a:off x="304800" y="267523"/>
            <a:ext cx="8534400" cy="71101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lvl1pPr>
              <a:defRPr sz="1600">
                <a:solidFill>
                  <a:schemeClr val="tx1"/>
                </a:solidFill>
                <a:latin typeface="Calibri" pitchFamily="34" charset="0"/>
                <a:ea typeface="MS PGothic" pitchFamily="34" charset="-128"/>
              </a:defRPr>
            </a:lvl1pPr>
            <a:lvl2pPr marL="742950" indent="-285750">
              <a:defRPr sz="1600">
                <a:solidFill>
                  <a:schemeClr val="tx1"/>
                </a:solidFill>
                <a:latin typeface="Calibri" pitchFamily="34" charset="0"/>
                <a:ea typeface="MS PGothic" pitchFamily="34" charset="-128"/>
              </a:defRPr>
            </a:lvl2pPr>
            <a:lvl3pPr marL="1143000" indent="-228600">
              <a:defRPr sz="1600">
                <a:solidFill>
                  <a:schemeClr val="tx1"/>
                </a:solidFill>
                <a:latin typeface="Calibri" pitchFamily="34" charset="0"/>
                <a:ea typeface="MS PGothic" pitchFamily="34" charset="-128"/>
              </a:defRPr>
            </a:lvl3pPr>
            <a:lvl4pPr marL="1600200" indent="-228600">
              <a:defRPr sz="1600">
                <a:solidFill>
                  <a:schemeClr val="tx1"/>
                </a:solidFill>
                <a:latin typeface="Calibri" pitchFamily="34" charset="0"/>
                <a:ea typeface="MS PGothic" pitchFamily="34" charset="-128"/>
              </a:defRPr>
            </a:lvl4pPr>
            <a:lvl5pPr marL="2057400" indent="-228600">
              <a:defRPr sz="1600">
                <a:solidFill>
                  <a:schemeClr val="tx1"/>
                </a:solidFill>
                <a:latin typeface="Calibri" pitchFamily="34" charset="0"/>
                <a:ea typeface="MS PGothic" pitchFamily="34" charset="-128"/>
              </a:defRPr>
            </a:lvl5pPr>
            <a:lvl6pPr marL="25146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6pPr>
            <a:lvl7pPr marL="29718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7pPr>
            <a:lvl8pPr marL="34290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8pPr>
            <a:lvl9pPr marL="38862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9pPr>
          </a:lstStyle>
          <a:p>
            <a:pPr eaLnBrk="1" hangingPunct="1">
              <a:spcBef>
                <a:spcPct val="20000"/>
              </a:spcBef>
              <a:buFont typeface="Arial" charset="0"/>
              <a:buNone/>
            </a:pPr>
            <a:r>
              <a:rPr lang="en-CA" altLang="en-US" sz="2800" dirty="0">
                <a:solidFill>
                  <a:schemeClr val="bg1"/>
                </a:solidFill>
                <a:latin typeface="Arial" charset="0"/>
              </a:rPr>
              <a:t>Conclusion</a:t>
            </a:r>
          </a:p>
        </p:txBody>
      </p:sp>
      <p:sp>
        <p:nvSpPr>
          <p:cNvPr id="2" name="Title 1"/>
          <p:cNvSpPr>
            <a:spLocks noGrp="1"/>
          </p:cNvSpPr>
          <p:nvPr>
            <p:ph type="title"/>
          </p:nvPr>
        </p:nvSpPr>
        <p:spPr/>
        <p:txBody>
          <a:bodyPr vert="horz" lIns="91440" tIns="45720" rIns="91440" bIns="45720" rtlCol="0" anchor="ctr">
            <a:normAutofit/>
          </a:bodyPr>
          <a:lstStyle/>
          <a:p>
            <a:r>
              <a:rPr lang="en-US" sz="3600" b="1" dirty="0">
                <a:solidFill>
                  <a:schemeClr val="accent5">
                    <a:lumMod val="75000"/>
                  </a:schemeClr>
                </a:solidFill>
                <a:cs typeface="Source Sans Pro"/>
              </a:rPr>
              <a:t>Who are the Energy Advisors?</a:t>
            </a:r>
          </a:p>
        </p:txBody>
      </p:sp>
      <p:sp>
        <p:nvSpPr>
          <p:cNvPr id="3" name="Content Placeholder 2"/>
          <p:cNvSpPr>
            <a:spLocks noGrp="1"/>
          </p:cNvSpPr>
          <p:nvPr>
            <p:ph idx="1"/>
          </p:nvPr>
        </p:nvSpPr>
        <p:spPr/>
        <p:txBody>
          <a:bodyPr>
            <a:normAutofit/>
          </a:bodyPr>
          <a:lstStyle/>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NOT a Professional designation</a:t>
            </a:r>
          </a:p>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NOT replacing the Envelope Engineer</a:t>
            </a:r>
          </a:p>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NOT replacing the Architect or Designer</a:t>
            </a:r>
          </a:p>
          <a:p>
            <a:pPr marL="457200" indent="-457200" defTabSz="1087165">
              <a:spcAft>
                <a:spcPts val="1000"/>
              </a:spcAft>
              <a:buFont typeface="Wingdings" panose="05000000000000000000" pitchFamily="2" charset="2"/>
              <a:buChar char="ü"/>
              <a:defRPr/>
            </a:pPr>
            <a:r>
              <a:rPr lang="en-CA" sz="2800" dirty="0">
                <a:solidFill>
                  <a:srgbClr val="000000"/>
                </a:solidFill>
                <a:cs typeface="Arial"/>
              </a:rPr>
              <a:t>Typically consult on upgrading construction specifications only (not design).</a:t>
            </a:r>
            <a:endParaRPr lang="en-US" sz="2800" dirty="0">
              <a:solidFill>
                <a:srgbClr val="000000"/>
              </a:solidFill>
            </a:endParaRPr>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0544CB43-E908-48DE-816E-742DCDFAFBF7}" type="slidenum">
              <a:rPr lang="en-CA" altLang="en-US" smtClean="0">
                <a:cs typeface="Arial" charset="0"/>
              </a:rPr>
              <a:pPr/>
              <a:t>28</a:t>
            </a:fld>
            <a:endParaRPr lang="en-CA" altLang="en-US" dirty="0">
              <a:cs typeface="Arial" charset="0"/>
            </a:endParaRPr>
          </a:p>
        </p:txBody>
      </p:sp>
    </p:spTree>
    <p:extLst>
      <p:ext uri="{BB962C8B-B14F-4D97-AF65-F5344CB8AC3E}">
        <p14:creationId xmlns:p14="http://schemas.microsoft.com/office/powerpoint/2010/main" val="13828759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E22C3E68-921C-4B24-8B4D-6EF0FCB0F2A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271962" y="1121883"/>
            <a:ext cx="4369185" cy="3276889"/>
          </a:xfrm>
          <a:prstGeom prst="rect">
            <a:avLst/>
          </a:prstGeom>
        </p:spPr>
      </p:pic>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29</a:t>
            </a:fld>
            <a:endParaRPr lang="en-CA" altLang="en-US" dirty="0">
              <a:cs typeface="Arial" charset="0"/>
            </a:endParaRPr>
          </a:p>
        </p:txBody>
      </p:sp>
      <p:pic>
        <p:nvPicPr>
          <p:cNvPr id="10" name="Picture 9">
            <a:extLst>
              <a:ext uri="{FF2B5EF4-FFF2-40B4-BE49-F238E27FC236}">
                <a16:creationId xmlns:a16="http://schemas.microsoft.com/office/drawing/2014/main" id="{98B784B4-E92E-4E25-B58D-14872328605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rot="5400000">
            <a:off x="1895555" y="1889844"/>
            <a:ext cx="4536183" cy="3078312"/>
          </a:xfrm>
          <a:prstGeom prst="rect">
            <a:avLst/>
          </a:prstGeom>
        </p:spPr>
      </p:pic>
      <p:pic>
        <p:nvPicPr>
          <p:cNvPr id="4" name="Picture 3">
            <a:extLst>
              <a:ext uri="{FF2B5EF4-FFF2-40B4-BE49-F238E27FC236}">
                <a16:creationId xmlns:a16="http://schemas.microsoft.com/office/drawing/2014/main" id="{4D382C11-F9D7-4A43-809D-2751C2DEF46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872911" y="1913081"/>
            <a:ext cx="5271089" cy="4369184"/>
          </a:xfrm>
          <a:prstGeom prst="rect">
            <a:avLst/>
          </a:prstGeom>
        </p:spPr>
      </p:pic>
    </p:spTree>
    <p:extLst>
      <p:ext uri="{BB962C8B-B14F-4D97-AF65-F5344CB8AC3E}">
        <p14:creationId xmlns:p14="http://schemas.microsoft.com/office/powerpoint/2010/main" val="39697680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4" name="Content Placeholder 2"/>
          <p:cNvSpPr txBox="1">
            <a:spLocks/>
          </p:cNvSpPr>
          <p:nvPr/>
        </p:nvSpPr>
        <p:spPr bwMode="auto">
          <a:xfrm>
            <a:off x="304800" y="267523"/>
            <a:ext cx="8534400" cy="71101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lvl1pPr>
              <a:defRPr sz="1600">
                <a:solidFill>
                  <a:schemeClr val="tx1"/>
                </a:solidFill>
                <a:latin typeface="Calibri" pitchFamily="34" charset="0"/>
                <a:ea typeface="MS PGothic" pitchFamily="34" charset="-128"/>
              </a:defRPr>
            </a:lvl1pPr>
            <a:lvl2pPr marL="742950" indent="-285750">
              <a:defRPr sz="1600">
                <a:solidFill>
                  <a:schemeClr val="tx1"/>
                </a:solidFill>
                <a:latin typeface="Calibri" pitchFamily="34" charset="0"/>
                <a:ea typeface="MS PGothic" pitchFamily="34" charset="-128"/>
              </a:defRPr>
            </a:lvl2pPr>
            <a:lvl3pPr marL="1143000" indent="-228600">
              <a:defRPr sz="1600">
                <a:solidFill>
                  <a:schemeClr val="tx1"/>
                </a:solidFill>
                <a:latin typeface="Calibri" pitchFamily="34" charset="0"/>
                <a:ea typeface="MS PGothic" pitchFamily="34" charset="-128"/>
              </a:defRPr>
            </a:lvl3pPr>
            <a:lvl4pPr marL="1600200" indent="-228600">
              <a:defRPr sz="1600">
                <a:solidFill>
                  <a:schemeClr val="tx1"/>
                </a:solidFill>
                <a:latin typeface="Calibri" pitchFamily="34" charset="0"/>
                <a:ea typeface="MS PGothic" pitchFamily="34" charset="-128"/>
              </a:defRPr>
            </a:lvl4pPr>
            <a:lvl5pPr marL="2057400" indent="-228600">
              <a:defRPr sz="1600">
                <a:solidFill>
                  <a:schemeClr val="tx1"/>
                </a:solidFill>
                <a:latin typeface="Calibri" pitchFamily="34" charset="0"/>
                <a:ea typeface="MS PGothic" pitchFamily="34" charset="-128"/>
              </a:defRPr>
            </a:lvl5pPr>
            <a:lvl6pPr marL="25146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6pPr>
            <a:lvl7pPr marL="29718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7pPr>
            <a:lvl8pPr marL="34290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8pPr>
            <a:lvl9pPr marL="38862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9pPr>
          </a:lstStyle>
          <a:p>
            <a:pPr eaLnBrk="1" hangingPunct="1">
              <a:spcBef>
                <a:spcPct val="20000"/>
              </a:spcBef>
              <a:buFont typeface="Arial" charset="0"/>
              <a:buNone/>
            </a:pPr>
            <a:r>
              <a:rPr lang="en-CA" altLang="en-US" sz="2800" dirty="0">
                <a:solidFill>
                  <a:schemeClr val="bg1"/>
                </a:solidFill>
                <a:latin typeface="Arial" charset="0"/>
              </a:rPr>
              <a:t>Conclusion</a:t>
            </a:r>
          </a:p>
        </p:txBody>
      </p:sp>
      <p:sp>
        <p:nvSpPr>
          <p:cNvPr id="2" name="Title 1"/>
          <p:cNvSpPr>
            <a:spLocks noGrp="1"/>
          </p:cNvSpPr>
          <p:nvPr>
            <p:ph type="title"/>
          </p:nvPr>
        </p:nvSpPr>
        <p:spPr/>
        <p:txBody>
          <a:bodyPr vert="horz" lIns="91440" tIns="45720" rIns="91440" bIns="45720" rtlCol="0" anchor="ctr">
            <a:normAutofit/>
          </a:bodyPr>
          <a:lstStyle/>
          <a:p>
            <a:r>
              <a:rPr lang="en-US" sz="3600" b="1" dirty="0">
                <a:solidFill>
                  <a:schemeClr val="accent5">
                    <a:lumMod val="75000"/>
                  </a:schemeClr>
                </a:solidFill>
                <a:cs typeface="Source Sans Pro"/>
              </a:rPr>
              <a:t>Working with an Energy Advisor</a:t>
            </a:r>
          </a:p>
        </p:txBody>
      </p:sp>
      <p:sp>
        <p:nvSpPr>
          <p:cNvPr id="3" name="Content Placeholder 2"/>
          <p:cNvSpPr>
            <a:spLocks noGrp="1"/>
          </p:cNvSpPr>
          <p:nvPr>
            <p:ph idx="1"/>
          </p:nvPr>
        </p:nvSpPr>
        <p:spPr/>
        <p:txBody>
          <a:bodyPr>
            <a:normAutofit/>
          </a:bodyPr>
          <a:lstStyle/>
          <a:p>
            <a:pPr marL="457200" indent="-457200" defTabSz="1087165">
              <a:spcAft>
                <a:spcPts val="1000"/>
              </a:spcAft>
              <a:buFont typeface="Wingdings" panose="05000000000000000000" pitchFamily="2" charset="2"/>
              <a:buChar char="ü"/>
              <a:defRPr/>
            </a:pPr>
            <a:r>
              <a:rPr lang="en-CA" sz="3000" dirty="0">
                <a:solidFill>
                  <a:srgbClr val="000000"/>
                </a:solidFill>
                <a:cs typeface="Arial"/>
              </a:rPr>
              <a:t>Engage your Energy Advisor</a:t>
            </a:r>
          </a:p>
          <a:p>
            <a:pPr marL="457200" indent="-457200" defTabSz="1087165">
              <a:spcAft>
                <a:spcPts val="1000"/>
              </a:spcAft>
              <a:buFont typeface="Wingdings" panose="05000000000000000000" pitchFamily="2" charset="2"/>
              <a:buChar char="ü"/>
              <a:defRPr/>
            </a:pPr>
            <a:r>
              <a:rPr lang="en-CA" sz="3000" dirty="0">
                <a:solidFill>
                  <a:srgbClr val="000000"/>
                </a:solidFill>
                <a:cs typeface="Arial"/>
              </a:rPr>
              <a:t>Model your house and check performance against Step Code targets</a:t>
            </a:r>
          </a:p>
          <a:p>
            <a:pPr marL="457200" indent="-457200" defTabSz="1087165">
              <a:spcAft>
                <a:spcPts val="1000"/>
              </a:spcAft>
              <a:buFont typeface="Wingdings" panose="05000000000000000000" pitchFamily="2" charset="2"/>
              <a:buChar char="ü"/>
              <a:defRPr/>
            </a:pPr>
            <a:r>
              <a:rPr lang="en-CA" sz="3000" dirty="0">
                <a:solidFill>
                  <a:srgbClr val="000000"/>
                </a:solidFill>
                <a:cs typeface="Arial"/>
              </a:rPr>
              <a:t>Run iterations and develop your plan of action</a:t>
            </a:r>
          </a:p>
          <a:p>
            <a:pPr marL="457200" indent="-457200" defTabSz="1087165">
              <a:spcAft>
                <a:spcPts val="1000"/>
              </a:spcAft>
              <a:buFont typeface="Wingdings" panose="05000000000000000000" pitchFamily="2" charset="2"/>
              <a:buChar char="ü"/>
              <a:defRPr/>
            </a:pPr>
            <a:r>
              <a:rPr lang="en-CA" sz="3000" dirty="0">
                <a:solidFill>
                  <a:srgbClr val="000000"/>
                </a:solidFill>
                <a:cs typeface="Arial"/>
              </a:rPr>
              <a:t>Stick to the plan</a:t>
            </a:r>
          </a:p>
          <a:p>
            <a:pPr marL="457200" indent="-457200" defTabSz="1087165">
              <a:spcAft>
                <a:spcPts val="1000"/>
              </a:spcAft>
              <a:buFont typeface="Wingdings" panose="05000000000000000000" pitchFamily="2" charset="2"/>
              <a:buChar char="ü"/>
              <a:defRPr/>
            </a:pPr>
            <a:r>
              <a:rPr lang="en-CA" sz="3000" dirty="0">
                <a:solidFill>
                  <a:srgbClr val="000000"/>
                </a:solidFill>
                <a:cs typeface="Arial"/>
              </a:rPr>
              <a:t>Energy Advisor confirms the plan (blower fan test and as-built energy model).</a:t>
            </a:r>
            <a:endParaRPr lang="en-US" sz="3000" dirty="0">
              <a:solidFill>
                <a:srgbClr val="000000"/>
              </a:solidFill>
            </a:endParaRPr>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0544CB43-E908-48DE-816E-742DCDFAFBF7}" type="slidenum">
              <a:rPr lang="en-CA" altLang="en-US" smtClean="0">
                <a:cs typeface="Arial" charset="0"/>
              </a:rPr>
              <a:pPr/>
              <a:t>30</a:t>
            </a:fld>
            <a:endParaRPr lang="en-CA" altLang="en-US" dirty="0">
              <a:cs typeface="Arial" charset="0"/>
            </a:endParaRPr>
          </a:p>
        </p:txBody>
      </p:sp>
    </p:spTree>
    <p:extLst>
      <p:ext uri="{BB962C8B-B14F-4D97-AF65-F5344CB8AC3E}">
        <p14:creationId xmlns:p14="http://schemas.microsoft.com/office/powerpoint/2010/main" val="1381101042"/>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vert="horz" lIns="91440" tIns="45720" rIns="91440" bIns="45720" rtlCol="0" anchor="ctr">
            <a:normAutofit/>
          </a:bodyPr>
          <a:lstStyle/>
          <a:p>
            <a:r>
              <a:rPr lang="en-US" sz="3600" b="1" dirty="0">
                <a:solidFill>
                  <a:schemeClr val="accent5">
                    <a:lumMod val="75000"/>
                  </a:schemeClr>
                </a:solidFill>
                <a:cs typeface="Source Sans Pro"/>
              </a:rPr>
              <a:t>1: Engage An Energy Advisor</a:t>
            </a:r>
          </a:p>
        </p:txBody>
      </p:sp>
      <p:sp>
        <p:nvSpPr>
          <p:cNvPr id="3" name="Content Placeholder 2"/>
          <p:cNvSpPr>
            <a:spLocks noGrp="1"/>
          </p:cNvSpPr>
          <p:nvPr>
            <p:ph idx="1"/>
          </p:nvPr>
        </p:nvSpPr>
        <p:spPr>
          <a:xfrm>
            <a:off x="955964" y="1600200"/>
            <a:ext cx="7578436" cy="4525963"/>
          </a:xfrm>
        </p:spPr>
        <p:txBody>
          <a:bodyPr vert="horz" lIns="91440" tIns="45720" rIns="91440" bIns="45720" rtlCol="0">
            <a:normAutofit lnSpcReduction="10000"/>
          </a:bodyPr>
          <a:lstStyle/>
          <a:p>
            <a:pPr marL="0" indent="0" defTabSz="1087165">
              <a:spcAft>
                <a:spcPts val="1000"/>
              </a:spcAft>
              <a:buNone/>
            </a:pPr>
            <a:r>
              <a:rPr lang="en-CA" sz="3000" dirty="0">
                <a:solidFill>
                  <a:srgbClr val="000000"/>
                </a:solidFill>
                <a:cs typeface="Arial"/>
              </a:rPr>
              <a:t>Energy Advisors:</a:t>
            </a:r>
          </a:p>
          <a:p>
            <a:pPr marL="457200" indent="-457200" defTabSz="1087165">
              <a:spcAft>
                <a:spcPts val="1000"/>
              </a:spcAft>
              <a:buFont typeface="Wingdings" panose="05000000000000000000" pitchFamily="2" charset="2"/>
              <a:buChar char="ü"/>
            </a:pPr>
            <a:r>
              <a:rPr lang="en-CA" sz="3000" dirty="0">
                <a:solidFill>
                  <a:srgbClr val="000000"/>
                </a:solidFill>
                <a:cs typeface="Arial"/>
              </a:rPr>
              <a:t>Licenced by </a:t>
            </a:r>
            <a:r>
              <a:rPr lang="en-CA" sz="3000" dirty="0" err="1">
                <a:solidFill>
                  <a:srgbClr val="000000"/>
                </a:solidFill>
                <a:cs typeface="Arial"/>
              </a:rPr>
              <a:t>NRCan</a:t>
            </a:r>
            <a:endParaRPr lang="en-CA" sz="3000" dirty="0">
              <a:solidFill>
                <a:srgbClr val="000000"/>
              </a:solidFill>
              <a:cs typeface="Arial"/>
            </a:endParaRPr>
          </a:p>
          <a:p>
            <a:pPr marL="457200" indent="-457200" defTabSz="1087165">
              <a:spcAft>
                <a:spcPts val="1000"/>
              </a:spcAft>
              <a:buFont typeface="Wingdings" panose="05000000000000000000" pitchFamily="2" charset="2"/>
              <a:buChar char="ü"/>
            </a:pPr>
            <a:r>
              <a:rPr lang="en-CA" sz="3000" dirty="0">
                <a:solidFill>
                  <a:srgbClr val="000000"/>
                </a:solidFill>
                <a:cs typeface="Arial"/>
              </a:rPr>
              <a:t>Construction knowledge</a:t>
            </a:r>
          </a:p>
          <a:p>
            <a:pPr marL="457200" indent="-457200" defTabSz="1087165">
              <a:spcAft>
                <a:spcPts val="1000"/>
              </a:spcAft>
              <a:buFont typeface="Wingdings" panose="05000000000000000000" pitchFamily="2" charset="2"/>
              <a:buChar char="ü"/>
            </a:pPr>
            <a:r>
              <a:rPr lang="en-CA" sz="3000" dirty="0">
                <a:solidFill>
                  <a:srgbClr val="000000"/>
                </a:solidFill>
                <a:cs typeface="Arial"/>
              </a:rPr>
              <a:t>Trained to use HOT2000 software and blower fan testing</a:t>
            </a:r>
          </a:p>
          <a:p>
            <a:pPr marL="457200" indent="-457200" defTabSz="1087165">
              <a:spcAft>
                <a:spcPts val="1000"/>
              </a:spcAft>
              <a:buFont typeface="Wingdings" panose="05000000000000000000" pitchFamily="2" charset="2"/>
              <a:buChar char="ü"/>
            </a:pPr>
            <a:r>
              <a:rPr lang="en-CA" sz="3000" dirty="0">
                <a:solidFill>
                  <a:srgbClr val="000000"/>
                </a:solidFill>
                <a:cs typeface="Arial"/>
              </a:rPr>
              <a:t>Standard modeling and testing procedures through </a:t>
            </a:r>
            <a:r>
              <a:rPr lang="en-CA" sz="3000" dirty="0" err="1">
                <a:solidFill>
                  <a:srgbClr val="000000"/>
                </a:solidFill>
                <a:cs typeface="Arial"/>
              </a:rPr>
              <a:t>EnerGuide</a:t>
            </a:r>
            <a:r>
              <a:rPr lang="en-CA" sz="3000" dirty="0">
                <a:solidFill>
                  <a:srgbClr val="000000"/>
                </a:solidFill>
                <a:cs typeface="Arial"/>
              </a:rPr>
              <a:t> Rating System</a:t>
            </a:r>
          </a:p>
          <a:p>
            <a:pPr marL="457200" indent="-457200" defTabSz="1087165">
              <a:spcAft>
                <a:spcPts val="1000"/>
              </a:spcAft>
              <a:buFont typeface="Wingdings" panose="05000000000000000000" pitchFamily="2" charset="2"/>
              <a:buChar char="ü"/>
            </a:pPr>
            <a:r>
              <a:rPr lang="en-CA" sz="3000" dirty="0">
                <a:solidFill>
                  <a:srgbClr val="000000"/>
                </a:solidFill>
                <a:cs typeface="Arial"/>
              </a:rPr>
              <a:t>QA by Service Organization and </a:t>
            </a:r>
            <a:r>
              <a:rPr lang="en-CA" sz="3000" dirty="0" err="1">
                <a:solidFill>
                  <a:srgbClr val="000000"/>
                </a:solidFill>
                <a:cs typeface="Arial"/>
              </a:rPr>
              <a:t>NRCan</a:t>
            </a:r>
            <a:r>
              <a:rPr lang="en-CA" sz="3000" dirty="0">
                <a:solidFill>
                  <a:srgbClr val="000000"/>
                </a:solidFill>
                <a:cs typeface="Arial"/>
              </a:rPr>
              <a:t>.</a:t>
            </a:r>
            <a:endParaRPr lang="en-US" sz="3000" dirty="0">
              <a:solidFill>
                <a:srgbClr val="000000"/>
              </a:solidFill>
              <a:cs typeface="Arial"/>
            </a:endParaRPr>
          </a:p>
        </p:txBody>
      </p:sp>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31</a:t>
            </a:fld>
            <a:endParaRPr lang="en-CA" altLang="en-US" dirty="0">
              <a:cs typeface="Arial" charset="0"/>
            </a:endParaRPr>
          </a:p>
        </p:txBody>
      </p:sp>
    </p:spTree>
    <p:extLst>
      <p:ext uri="{BB962C8B-B14F-4D97-AF65-F5344CB8AC3E}">
        <p14:creationId xmlns:p14="http://schemas.microsoft.com/office/powerpoint/2010/main" val="177197239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sz="3200" b="1" dirty="0">
                <a:solidFill>
                  <a:schemeClr val="accent5">
                    <a:lumMod val="75000"/>
                  </a:schemeClr>
                </a:solidFill>
              </a:rPr>
              <a:t>Energy Modeling Process:</a:t>
            </a:r>
            <a:endParaRPr lang="en-US" sz="3200" b="1" dirty="0">
              <a:solidFill>
                <a:schemeClr val="accent5">
                  <a:lumMod val="75000"/>
                </a:schemeClr>
              </a:solidFill>
            </a:endParaRPr>
          </a:p>
        </p:txBody>
      </p:sp>
      <p:sp>
        <p:nvSpPr>
          <p:cNvPr id="4" name="TextBox 3"/>
          <p:cNvSpPr txBox="1"/>
          <p:nvPr/>
        </p:nvSpPr>
        <p:spPr>
          <a:xfrm>
            <a:off x="720436" y="1434051"/>
            <a:ext cx="7485115" cy="4442242"/>
          </a:xfrm>
          <a:prstGeom prst="rect">
            <a:avLst/>
          </a:prstGeom>
          <a:noFill/>
        </p:spPr>
        <p:txBody>
          <a:bodyPr wrap="square" rtlCol="0">
            <a:spAutoFit/>
          </a:bodyPr>
          <a:lstStyle/>
          <a:p>
            <a:pPr marL="342900" indent="-342900">
              <a:spcBef>
                <a:spcPts val="720"/>
              </a:spcBef>
              <a:spcAft>
                <a:spcPts val="1000"/>
              </a:spcAft>
              <a:buFont typeface="Wingdings" panose="05000000000000000000" pitchFamily="2" charset="2"/>
              <a:buChar char="ü"/>
            </a:pPr>
            <a:r>
              <a:rPr lang="en-CA" sz="3000" dirty="0">
                <a:latin typeface="+mj-lt"/>
                <a:ea typeface="Verdana" panose="020B0604030504040204" pitchFamily="34" charset="0"/>
                <a:cs typeface="Verdana" panose="020B0604030504040204" pitchFamily="34" charset="0"/>
              </a:rPr>
              <a:t>Submit</a:t>
            </a:r>
            <a:r>
              <a:rPr lang="en-CA" sz="2800" dirty="0">
                <a:latin typeface="+mj-lt"/>
                <a:ea typeface="Verdana" panose="020B0604030504040204" pitchFamily="34" charset="0"/>
                <a:cs typeface="Verdana" panose="020B0604030504040204" pitchFamily="34" charset="0"/>
              </a:rPr>
              <a:t> drawings for your proposed house to EA</a:t>
            </a:r>
          </a:p>
          <a:p>
            <a:pPr marL="342900" indent="-342900">
              <a:spcBef>
                <a:spcPts val="720"/>
              </a:spcBef>
              <a:spcAft>
                <a:spcPts val="1000"/>
              </a:spcAft>
              <a:buSzPct val="90000"/>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Submit all the other information to EA</a:t>
            </a:r>
          </a:p>
          <a:p>
            <a:pPr marL="342900" indent="-342900">
              <a:spcBef>
                <a:spcPts val="720"/>
              </a:spcBef>
              <a:spcAft>
                <a:spcPts val="1000"/>
              </a:spcAft>
              <a:buSzPct val="90000"/>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EA will produce HOT2000 energy model of “proposed house”</a:t>
            </a:r>
          </a:p>
          <a:p>
            <a:pPr marL="342900" indent="-342900">
              <a:spcBef>
                <a:spcPts val="720"/>
              </a:spcBef>
              <a:spcAft>
                <a:spcPts val="1000"/>
              </a:spcAft>
              <a:buSzPct val="90000"/>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HOT2000 will automatically create the “reference house” and compare</a:t>
            </a:r>
          </a:p>
          <a:p>
            <a:pPr marL="342900" indent="-342900">
              <a:spcBef>
                <a:spcPts val="720"/>
              </a:spcBef>
              <a:spcAft>
                <a:spcPts val="1000"/>
              </a:spcAft>
              <a:buSzPct val="90000"/>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HOT2000 generates output values used to calculate MEUI, TEDI and PTL. </a:t>
            </a:r>
            <a:endParaRPr lang="en-US" sz="2800" dirty="0">
              <a:latin typeface="+mj-lt"/>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8056864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sz="3200" b="1" dirty="0">
                <a:solidFill>
                  <a:schemeClr val="accent5">
                    <a:lumMod val="75000"/>
                  </a:schemeClr>
                </a:solidFill>
              </a:rPr>
              <a:t>Info needed for Energy Modeling:</a:t>
            </a:r>
            <a:endParaRPr lang="en-US" sz="3200" b="1" dirty="0">
              <a:solidFill>
                <a:schemeClr val="accent5">
                  <a:lumMod val="75000"/>
                </a:schemeClr>
              </a:solidFill>
            </a:endParaRPr>
          </a:p>
        </p:txBody>
      </p:sp>
      <p:sp>
        <p:nvSpPr>
          <p:cNvPr id="4" name="TextBox 3"/>
          <p:cNvSpPr txBox="1"/>
          <p:nvPr/>
        </p:nvSpPr>
        <p:spPr>
          <a:xfrm>
            <a:off x="636540" y="1116672"/>
            <a:ext cx="7298267" cy="3970318"/>
          </a:xfrm>
          <a:prstGeom prst="rect">
            <a:avLst/>
          </a:prstGeom>
          <a:noFill/>
        </p:spPr>
        <p:txBody>
          <a:bodyPr wrap="square" rtlCol="0">
            <a:spAutoFit/>
          </a:bodyPr>
          <a:lstStyle/>
          <a:p>
            <a:r>
              <a:rPr lang="en-CA" sz="2800" dirty="0">
                <a:latin typeface="+mj-lt"/>
                <a:ea typeface="Verdana" panose="020B0604030504040204" pitchFamily="34" charset="0"/>
                <a:cs typeface="Verdana" panose="020B0604030504040204" pitchFamily="34" charset="0"/>
              </a:rPr>
              <a:t>Drawings are just the start…</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Also need:</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space heating specifications (type and AFUE)</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domestic hot water heating specs (type and EF)</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window specs (USI and SHGC)</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ventilation specs (equipment and SRE if HRV)</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space cooling specifications. </a:t>
            </a:r>
            <a:endParaRPr lang="en-US" sz="2800" dirty="0">
              <a:latin typeface="+mj-lt"/>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15306493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55" name="Content Placeholder 2"/>
          <p:cNvSpPr txBox="1">
            <a:spLocks/>
          </p:cNvSpPr>
          <p:nvPr/>
        </p:nvSpPr>
        <p:spPr bwMode="auto">
          <a:xfrm>
            <a:off x="304799" y="267523"/>
            <a:ext cx="8534400" cy="71101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lvl1pPr>
              <a:defRPr sz="1600">
                <a:solidFill>
                  <a:schemeClr val="tx1"/>
                </a:solidFill>
                <a:latin typeface="Calibri" pitchFamily="34" charset="0"/>
                <a:ea typeface="MS PGothic" pitchFamily="34" charset="-128"/>
              </a:defRPr>
            </a:lvl1pPr>
            <a:lvl2pPr marL="742950" indent="-285750">
              <a:defRPr sz="1600">
                <a:solidFill>
                  <a:schemeClr val="tx1"/>
                </a:solidFill>
                <a:latin typeface="Calibri" pitchFamily="34" charset="0"/>
                <a:ea typeface="MS PGothic" pitchFamily="34" charset="-128"/>
              </a:defRPr>
            </a:lvl2pPr>
            <a:lvl3pPr marL="1143000" indent="-228600">
              <a:defRPr sz="1600">
                <a:solidFill>
                  <a:schemeClr val="tx1"/>
                </a:solidFill>
                <a:latin typeface="Calibri" pitchFamily="34" charset="0"/>
                <a:ea typeface="MS PGothic" pitchFamily="34" charset="-128"/>
              </a:defRPr>
            </a:lvl3pPr>
            <a:lvl4pPr marL="1600200" indent="-228600">
              <a:defRPr sz="1600">
                <a:solidFill>
                  <a:schemeClr val="tx1"/>
                </a:solidFill>
                <a:latin typeface="Calibri" pitchFamily="34" charset="0"/>
                <a:ea typeface="MS PGothic" pitchFamily="34" charset="-128"/>
              </a:defRPr>
            </a:lvl4pPr>
            <a:lvl5pPr marL="2057400" indent="-228600">
              <a:defRPr sz="1600">
                <a:solidFill>
                  <a:schemeClr val="tx1"/>
                </a:solidFill>
                <a:latin typeface="Calibri" pitchFamily="34" charset="0"/>
                <a:ea typeface="MS PGothic" pitchFamily="34" charset="-128"/>
              </a:defRPr>
            </a:lvl5pPr>
            <a:lvl6pPr marL="25146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6pPr>
            <a:lvl7pPr marL="29718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7pPr>
            <a:lvl8pPr marL="34290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8pPr>
            <a:lvl9pPr marL="3886200" indent="-228600" defTabSz="814388" eaLnBrk="0" fontAlgn="base" hangingPunct="0">
              <a:spcBef>
                <a:spcPct val="0"/>
              </a:spcBef>
              <a:spcAft>
                <a:spcPct val="0"/>
              </a:spcAft>
              <a:defRPr sz="1600">
                <a:solidFill>
                  <a:schemeClr val="tx1"/>
                </a:solidFill>
                <a:latin typeface="Calibri" pitchFamily="34" charset="0"/>
                <a:ea typeface="MS PGothic" pitchFamily="34" charset="-128"/>
              </a:defRPr>
            </a:lvl9pPr>
          </a:lstStyle>
          <a:p>
            <a:pPr eaLnBrk="1" hangingPunct="1">
              <a:spcBef>
                <a:spcPct val="20000"/>
              </a:spcBef>
              <a:buFont typeface="Arial" charset="0"/>
              <a:buNone/>
            </a:pPr>
            <a:r>
              <a:rPr lang="en-CA" altLang="en-US" sz="2800" dirty="0">
                <a:solidFill>
                  <a:schemeClr val="bg1"/>
                </a:solidFill>
                <a:latin typeface="Arial" charset="0"/>
              </a:rPr>
              <a:t>Performance Compliance</a:t>
            </a:r>
          </a:p>
        </p:txBody>
      </p:sp>
      <p:sp>
        <p:nvSpPr>
          <p:cNvPr id="2" name="Title 1"/>
          <p:cNvSpPr>
            <a:spLocks noGrp="1"/>
          </p:cNvSpPr>
          <p:nvPr>
            <p:ph type="title"/>
          </p:nvPr>
        </p:nvSpPr>
        <p:spPr/>
        <p:txBody>
          <a:bodyPr vert="horz" lIns="91440" tIns="45720" rIns="91440" bIns="45720" rtlCol="0" anchor="ctr">
            <a:normAutofit/>
          </a:bodyPr>
          <a:lstStyle/>
          <a:p>
            <a:r>
              <a:rPr lang="en-US" sz="3600" b="1" dirty="0">
                <a:solidFill>
                  <a:schemeClr val="accent5">
                    <a:lumMod val="75000"/>
                  </a:schemeClr>
                </a:solidFill>
                <a:cs typeface="Source Sans Pro"/>
              </a:rPr>
              <a:t>2: Energy Advisor Models the Building</a:t>
            </a:r>
          </a:p>
        </p:txBody>
      </p:sp>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34</a:t>
            </a:fld>
            <a:endParaRPr lang="en-CA" altLang="en-US" dirty="0">
              <a:cs typeface="Arial" charset="0"/>
            </a:endParaRPr>
          </a:p>
        </p:txBody>
      </p:sp>
      <p:pic>
        <p:nvPicPr>
          <p:cNvPr id="9" name="Content Placeholder 8">
            <a:extLst>
              <a:ext uri="{FF2B5EF4-FFF2-40B4-BE49-F238E27FC236}">
                <a16:creationId xmlns:a16="http://schemas.microsoft.com/office/drawing/2014/main" id="{96051904-F950-4749-A56D-F92EB8B9CCAB}"/>
              </a:ext>
            </a:extLst>
          </p:cNvPr>
          <p:cNvPicPr>
            <a:picLocks noGrp="1" noChangeAspect="1"/>
          </p:cNvPicPr>
          <p:nvPr>
            <p:ph idx="1"/>
          </p:nvPr>
        </p:nvPicPr>
        <p:blipFill rotWithShape="1">
          <a:blip r:embed="rId3"/>
          <a:srcRect l="642" r="43164" b="37130"/>
          <a:stretch/>
        </p:blipFill>
        <p:spPr>
          <a:xfrm>
            <a:off x="324574" y="1409255"/>
            <a:ext cx="8470712" cy="5328309"/>
          </a:xfrm>
          <a:prstGeom prst="rect">
            <a:avLst/>
          </a:prstGeom>
          <a:ln w="19050">
            <a:solidFill>
              <a:schemeClr val="bg2">
                <a:lumMod val="25000"/>
              </a:schemeClr>
            </a:solidFill>
          </a:ln>
        </p:spPr>
      </p:pic>
    </p:spTree>
    <p:extLst>
      <p:ext uri="{BB962C8B-B14F-4D97-AF65-F5344CB8AC3E}">
        <p14:creationId xmlns:p14="http://schemas.microsoft.com/office/powerpoint/2010/main" val="271286315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vert="horz" lIns="91440" tIns="45720" rIns="91440" bIns="45720" rtlCol="0" anchor="ctr">
            <a:normAutofit/>
          </a:bodyPr>
          <a:lstStyle/>
          <a:p>
            <a:r>
              <a:rPr lang="en-US" sz="3600" b="1" dirty="0">
                <a:solidFill>
                  <a:schemeClr val="accent5">
                    <a:lumMod val="75000"/>
                  </a:schemeClr>
                </a:solidFill>
                <a:cs typeface="Source Sans Pro"/>
              </a:rPr>
              <a:t>HOT2000 Software</a:t>
            </a:r>
          </a:p>
        </p:txBody>
      </p:sp>
      <p:sp>
        <p:nvSpPr>
          <p:cNvPr id="3" name="Content Placeholder 2"/>
          <p:cNvSpPr>
            <a:spLocks noGrp="1"/>
          </p:cNvSpPr>
          <p:nvPr>
            <p:ph idx="1"/>
          </p:nvPr>
        </p:nvSpPr>
        <p:spPr/>
        <p:txBody>
          <a:bodyPr vert="horz" lIns="91440" tIns="45720" rIns="91440" bIns="45720" rtlCol="0">
            <a:normAutofit/>
          </a:bodyPr>
          <a:lstStyle/>
          <a:p>
            <a:pPr marL="0" indent="0" defTabSz="1087165">
              <a:spcAft>
                <a:spcPts val="1000"/>
              </a:spcAft>
              <a:buNone/>
            </a:pPr>
            <a:r>
              <a:rPr lang="en-US" sz="2800" dirty="0">
                <a:solidFill>
                  <a:srgbClr val="000000"/>
                </a:solidFill>
                <a:cs typeface="Arial"/>
              </a:rPr>
              <a:t>HOT2000 outputs used to calculate Step Code Metrics:</a:t>
            </a:r>
          </a:p>
          <a:p>
            <a:pPr>
              <a:buFont typeface="Wingdings" charset="2"/>
              <a:buChar char="ü"/>
            </a:pPr>
            <a:r>
              <a:rPr lang="en-CA" sz="2800" dirty="0"/>
              <a:t>% lower energy than reference house</a:t>
            </a:r>
          </a:p>
          <a:p>
            <a:pPr>
              <a:buFont typeface="Wingdings" charset="2"/>
              <a:buChar char="ü"/>
            </a:pPr>
            <a:r>
              <a:rPr lang="en-CA" sz="2800" dirty="0"/>
              <a:t>MEUI</a:t>
            </a:r>
          </a:p>
          <a:p>
            <a:pPr>
              <a:buFont typeface="Wingdings" charset="2"/>
              <a:buChar char="ü"/>
            </a:pPr>
            <a:r>
              <a:rPr lang="en-CA" sz="2800" dirty="0"/>
              <a:t>TEDI</a:t>
            </a:r>
          </a:p>
          <a:p>
            <a:pPr>
              <a:buFont typeface="Wingdings" charset="2"/>
              <a:buChar char="ü"/>
            </a:pPr>
            <a:r>
              <a:rPr lang="en-CA" sz="2800" dirty="0"/>
              <a:t>PTL</a:t>
            </a:r>
          </a:p>
        </p:txBody>
      </p:sp>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35</a:t>
            </a:fld>
            <a:endParaRPr lang="en-CA" altLang="en-US" dirty="0">
              <a:cs typeface="Arial" charset="0"/>
            </a:endParaRPr>
          </a:p>
        </p:txBody>
      </p:sp>
      <p:pic>
        <p:nvPicPr>
          <p:cNvPr id="7" name="Picture 6">
            <a:extLst>
              <a:ext uri="{FF2B5EF4-FFF2-40B4-BE49-F238E27FC236}">
                <a16:creationId xmlns:a16="http://schemas.microsoft.com/office/drawing/2014/main" id="{7C8F8DCF-C455-412B-A1A7-0B1BA871EB66}"/>
              </a:ext>
            </a:extLst>
          </p:cNvPr>
          <p:cNvPicPr>
            <a:picLocks noChangeAspect="1"/>
          </p:cNvPicPr>
          <p:nvPr/>
        </p:nvPicPr>
        <p:blipFill rotWithShape="1">
          <a:blip r:embed="rId3"/>
          <a:srcRect l="9351" t="5934" r="68214" b="66503"/>
          <a:stretch/>
        </p:blipFill>
        <p:spPr>
          <a:xfrm>
            <a:off x="2067505" y="2818328"/>
            <a:ext cx="6619295" cy="3562845"/>
          </a:xfrm>
          <a:prstGeom prst="rect">
            <a:avLst/>
          </a:prstGeom>
          <a:ln w="25400">
            <a:solidFill>
              <a:schemeClr val="tx1">
                <a:lumMod val="50000"/>
                <a:lumOff val="50000"/>
              </a:schemeClr>
            </a:solidFill>
          </a:ln>
        </p:spPr>
      </p:pic>
    </p:spTree>
    <p:extLst>
      <p:ext uri="{BB962C8B-B14F-4D97-AF65-F5344CB8AC3E}">
        <p14:creationId xmlns:p14="http://schemas.microsoft.com/office/powerpoint/2010/main" val="26897734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vert="horz" lIns="91440" tIns="45720" rIns="91440" bIns="45720" rtlCol="0" anchor="ctr">
            <a:normAutofit fontScale="90000"/>
          </a:bodyPr>
          <a:lstStyle/>
          <a:p>
            <a:r>
              <a:rPr lang="en-US" sz="3600" b="1" dirty="0">
                <a:solidFill>
                  <a:schemeClr val="accent5">
                    <a:lumMod val="75000"/>
                  </a:schemeClr>
                </a:solidFill>
                <a:cs typeface="Source Sans Pro"/>
              </a:rPr>
              <a:t>3: </a:t>
            </a:r>
            <a:r>
              <a:rPr lang="en-CA" sz="3600" b="1" dirty="0">
                <a:solidFill>
                  <a:schemeClr val="accent5">
                    <a:lumMod val="75000"/>
                  </a:schemeClr>
                </a:solidFill>
                <a:cs typeface="Source Sans Pro"/>
              </a:rPr>
              <a:t>Energy Advisor &amp; Builder Develop Plan of Action</a:t>
            </a:r>
            <a:endParaRPr lang="en-US" sz="3600" b="1" dirty="0">
              <a:solidFill>
                <a:schemeClr val="accent5">
                  <a:lumMod val="75000"/>
                </a:schemeClr>
              </a:solidFill>
              <a:cs typeface="Source Sans Pro"/>
            </a:endParaRPr>
          </a:p>
        </p:txBody>
      </p:sp>
      <p:sp>
        <p:nvSpPr>
          <p:cNvPr id="3" name="Content Placeholder 2"/>
          <p:cNvSpPr>
            <a:spLocks noGrp="1"/>
          </p:cNvSpPr>
          <p:nvPr>
            <p:ph idx="1"/>
          </p:nvPr>
        </p:nvSpPr>
        <p:spPr/>
        <p:txBody>
          <a:bodyPr vert="horz" lIns="91440" tIns="45720" rIns="91440" bIns="45720" rtlCol="0">
            <a:normAutofit/>
          </a:bodyPr>
          <a:lstStyle/>
          <a:p>
            <a:pPr marL="0" indent="0" defTabSz="1087165">
              <a:spcAft>
                <a:spcPts val="1000"/>
              </a:spcAft>
              <a:buNone/>
            </a:pPr>
            <a:r>
              <a:rPr lang="en-CA" sz="2800" dirty="0">
                <a:solidFill>
                  <a:srgbClr val="000000"/>
                </a:solidFill>
                <a:cs typeface="Arial"/>
              </a:rPr>
              <a:t>HOT2000 iterations evaluate potential upgrades:</a:t>
            </a:r>
          </a:p>
          <a:p>
            <a:pPr>
              <a:buFont typeface="Wingdings" charset="2"/>
              <a:buChar char="ü"/>
            </a:pPr>
            <a:r>
              <a:rPr lang="en-CA" sz="2800" dirty="0"/>
              <a:t>Envelope upgrades (insulation, fenestration, air tightness, thermal bridging, </a:t>
            </a:r>
            <a:r>
              <a:rPr lang="en-CA" sz="2800" dirty="0" err="1"/>
              <a:t>etc</a:t>
            </a:r>
            <a:r>
              <a:rPr lang="en-CA" sz="2800" dirty="0"/>
              <a:t>)</a:t>
            </a:r>
          </a:p>
          <a:p>
            <a:pPr>
              <a:buFont typeface="Wingdings" charset="2"/>
              <a:buChar char="ü"/>
            </a:pPr>
            <a:r>
              <a:rPr lang="en-CA" sz="2800" dirty="0"/>
              <a:t>Mechanical system upgrades</a:t>
            </a:r>
          </a:p>
          <a:p>
            <a:pPr>
              <a:buFont typeface="Wingdings" charset="2"/>
              <a:buChar char="ü"/>
            </a:pPr>
            <a:r>
              <a:rPr lang="en-CA" sz="2800" dirty="0"/>
              <a:t>Heat recovery</a:t>
            </a:r>
          </a:p>
          <a:p>
            <a:pPr>
              <a:buFont typeface="Wingdings" charset="2"/>
              <a:buChar char="ü"/>
            </a:pPr>
            <a:r>
              <a:rPr lang="en-CA" sz="2800" dirty="0"/>
              <a:t>Lighting and appliances?</a:t>
            </a:r>
          </a:p>
          <a:p>
            <a:pPr marL="0" indent="0" defTabSz="1087165">
              <a:spcAft>
                <a:spcPts val="1000"/>
              </a:spcAft>
              <a:buNone/>
            </a:pPr>
            <a:endParaRPr lang="en-US" sz="2400" dirty="0">
              <a:solidFill>
                <a:srgbClr val="000000"/>
              </a:solidFill>
              <a:cs typeface="Arial"/>
            </a:endParaRPr>
          </a:p>
        </p:txBody>
      </p:sp>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36</a:t>
            </a:fld>
            <a:endParaRPr lang="en-CA" altLang="en-US" dirty="0">
              <a:cs typeface="Arial" charset="0"/>
            </a:endParaRPr>
          </a:p>
        </p:txBody>
      </p:sp>
      <p:pic>
        <p:nvPicPr>
          <p:cNvPr id="5" name="Picture 4">
            <a:extLst>
              <a:ext uri="{FF2B5EF4-FFF2-40B4-BE49-F238E27FC236}">
                <a16:creationId xmlns:a16="http://schemas.microsoft.com/office/drawing/2014/main" id="{45822221-CEE0-43BF-A5DA-989A9640667D}"/>
              </a:ext>
            </a:extLst>
          </p:cNvPr>
          <p:cNvPicPr>
            <a:picLocks noChangeAspect="1"/>
          </p:cNvPicPr>
          <p:nvPr/>
        </p:nvPicPr>
        <p:blipFill>
          <a:blip r:embed="rId3"/>
          <a:stretch>
            <a:fillRect/>
          </a:stretch>
        </p:blipFill>
        <p:spPr>
          <a:xfrm>
            <a:off x="5190176" y="3150133"/>
            <a:ext cx="3038273" cy="2976030"/>
          </a:xfrm>
          <a:prstGeom prst="rect">
            <a:avLst/>
          </a:prstGeom>
        </p:spPr>
      </p:pic>
      <p:cxnSp>
        <p:nvCxnSpPr>
          <p:cNvPr id="6" name="Straight Connector 5">
            <a:extLst>
              <a:ext uri="{FF2B5EF4-FFF2-40B4-BE49-F238E27FC236}">
                <a16:creationId xmlns:a16="http://schemas.microsoft.com/office/drawing/2014/main" id="{71F496B2-4B77-4300-8F09-043117D40E1C}"/>
              </a:ext>
            </a:extLst>
          </p:cNvPr>
          <p:cNvCxnSpPr>
            <a:cxnSpLocks/>
          </p:cNvCxnSpPr>
          <p:nvPr/>
        </p:nvCxnSpPr>
        <p:spPr>
          <a:xfrm>
            <a:off x="915551" y="4476173"/>
            <a:ext cx="3642591" cy="0"/>
          </a:xfrm>
          <a:prstGeom prst="line">
            <a:avLst/>
          </a:prstGeom>
        </p:spPr>
        <p:style>
          <a:lnRef idx="2">
            <a:schemeClr val="dk1"/>
          </a:lnRef>
          <a:fillRef idx="0">
            <a:schemeClr val="dk1"/>
          </a:fillRef>
          <a:effectRef idx="1">
            <a:schemeClr val="dk1"/>
          </a:effectRef>
          <a:fontRef idx="minor">
            <a:schemeClr val="tx1"/>
          </a:fontRef>
        </p:style>
      </p:cxnSp>
    </p:spTree>
    <p:extLst>
      <p:ext uri="{BB962C8B-B14F-4D97-AF65-F5344CB8AC3E}">
        <p14:creationId xmlns:p14="http://schemas.microsoft.com/office/powerpoint/2010/main" val="7716036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 presetClass="entr" presetSubtype="4"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anim calcmode="lin" valueType="num">
                                      <p:cBhvr additive="base">
                                        <p:cTn id="11" dur="500" fill="hold"/>
                                        <p:tgtEl>
                                          <p:spTgt spid="5"/>
                                        </p:tgtEl>
                                        <p:attrNameLst>
                                          <p:attrName>ppt_x</p:attrName>
                                        </p:attrNameLst>
                                      </p:cBhvr>
                                      <p:tavLst>
                                        <p:tav tm="0">
                                          <p:val>
                                            <p:strVal val="#ppt_x"/>
                                          </p:val>
                                        </p:tav>
                                        <p:tav tm="100000">
                                          <p:val>
                                            <p:strVal val="#ppt_x"/>
                                          </p:val>
                                        </p:tav>
                                      </p:tavLst>
                                    </p:anim>
                                    <p:anim calcmode="lin" valueType="num">
                                      <p:cBhvr additive="base">
                                        <p:cTn id="12" dur="500" fill="hold"/>
                                        <p:tgtEl>
                                          <p:spTgt spid="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vert="horz" lIns="91440" tIns="45720" rIns="91440" bIns="45720" rtlCol="0" anchor="ctr">
            <a:normAutofit/>
          </a:bodyPr>
          <a:lstStyle/>
          <a:p>
            <a:r>
              <a:rPr lang="en-US" sz="3600" b="1" dirty="0">
                <a:solidFill>
                  <a:schemeClr val="accent5">
                    <a:lumMod val="75000"/>
                  </a:schemeClr>
                </a:solidFill>
                <a:cs typeface="Source Sans Pro"/>
              </a:rPr>
              <a:t>Which upgrades make sense?</a:t>
            </a:r>
          </a:p>
        </p:txBody>
      </p:sp>
      <p:sp>
        <p:nvSpPr>
          <p:cNvPr id="3" name="Content Placeholder 2"/>
          <p:cNvSpPr>
            <a:spLocks noGrp="1"/>
          </p:cNvSpPr>
          <p:nvPr>
            <p:ph idx="1"/>
          </p:nvPr>
        </p:nvSpPr>
        <p:spPr>
          <a:xfrm>
            <a:off x="309916" y="1600200"/>
            <a:ext cx="4114800" cy="4525963"/>
          </a:xfrm>
        </p:spPr>
        <p:txBody>
          <a:bodyPr vert="horz" lIns="91440" tIns="45720" rIns="91440" bIns="45720" rtlCol="0">
            <a:normAutofit/>
          </a:bodyPr>
          <a:lstStyle/>
          <a:p>
            <a:pPr>
              <a:buFont typeface="Wingdings" charset="2"/>
              <a:buChar char="ü"/>
            </a:pPr>
            <a:r>
              <a:rPr lang="en-CA" sz="2600" dirty="0"/>
              <a:t>Effect on Step Code metrics?</a:t>
            </a:r>
          </a:p>
          <a:p>
            <a:pPr>
              <a:buFont typeface="Wingdings" charset="2"/>
              <a:buChar char="ü"/>
            </a:pPr>
            <a:r>
              <a:rPr lang="en-CA" sz="2600" dirty="0"/>
              <a:t>Cost?</a:t>
            </a:r>
          </a:p>
          <a:p>
            <a:pPr>
              <a:buFont typeface="Wingdings" charset="2"/>
              <a:buChar char="ü"/>
            </a:pPr>
            <a:r>
              <a:rPr lang="en-CA" sz="2600" dirty="0"/>
              <a:t>Availability?</a:t>
            </a:r>
          </a:p>
          <a:p>
            <a:pPr>
              <a:buFont typeface="Wingdings" charset="2"/>
              <a:buChar char="ü"/>
            </a:pPr>
            <a:r>
              <a:rPr lang="en-CA" sz="2600" dirty="0"/>
              <a:t>Constructability?</a:t>
            </a:r>
          </a:p>
          <a:p>
            <a:pPr>
              <a:buFont typeface="Wingdings" charset="2"/>
              <a:buChar char="ü"/>
            </a:pPr>
            <a:r>
              <a:rPr lang="en-CA" sz="2600" dirty="0"/>
              <a:t>Synergies?</a:t>
            </a:r>
          </a:p>
          <a:p>
            <a:pPr>
              <a:buFont typeface="Wingdings" charset="2"/>
              <a:buChar char="ü"/>
            </a:pPr>
            <a:r>
              <a:rPr lang="en-CA" sz="2600" dirty="0"/>
              <a:t>Builder preference</a:t>
            </a:r>
          </a:p>
        </p:txBody>
      </p:sp>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37</a:t>
            </a:fld>
            <a:endParaRPr lang="en-CA" altLang="en-US" dirty="0">
              <a:cs typeface="Arial" charset="0"/>
            </a:endParaRPr>
          </a:p>
        </p:txBody>
      </p:sp>
      <p:pic>
        <p:nvPicPr>
          <p:cNvPr id="5" name="Picture 4">
            <a:extLst>
              <a:ext uri="{FF2B5EF4-FFF2-40B4-BE49-F238E27FC236}">
                <a16:creationId xmlns:a16="http://schemas.microsoft.com/office/drawing/2014/main" id="{C564BED9-FDDD-4164-BEAB-ACDA2434EB83}"/>
              </a:ext>
            </a:extLst>
          </p:cNvPr>
          <p:cNvPicPr>
            <a:picLocks noChangeAspect="1"/>
          </p:cNvPicPr>
          <p:nvPr/>
        </p:nvPicPr>
        <p:blipFill>
          <a:blip r:embed="rId3"/>
          <a:stretch>
            <a:fillRect/>
          </a:stretch>
        </p:blipFill>
        <p:spPr>
          <a:xfrm>
            <a:off x="3671454" y="1960835"/>
            <a:ext cx="5301175" cy="4622527"/>
          </a:xfrm>
          <a:prstGeom prst="rect">
            <a:avLst/>
          </a:prstGeom>
        </p:spPr>
      </p:pic>
    </p:spTree>
    <p:extLst>
      <p:ext uri="{BB962C8B-B14F-4D97-AF65-F5344CB8AC3E}">
        <p14:creationId xmlns:p14="http://schemas.microsoft.com/office/powerpoint/2010/main" val="2889457633"/>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sz="3200" b="1" dirty="0">
                <a:solidFill>
                  <a:schemeClr val="accent5">
                    <a:lumMod val="75000"/>
                  </a:schemeClr>
                </a:solidFill>
              </a:rPr>
              <a:t>Plan of Action:</a:t>
            </a:r>
            <a:endParaRPr lang="en-US" sz="3200" b="1" dirty="0">
              <a:solidFill>
                <a:schemeClr val="accent5">
                  <a:lumMod val="75000"/>
                </a:schemeClr>
              </a:solidFill>
            </a:endParaRPr>
          </a:p>
        </p:txBody>
      </p:sp>
      <p:sp>
        <p:nvSpPr>
          <p:cNvPr id="4" name="TextBox 3"/>
          <p:cNvSpPr txBox="1"/>
          <p:nvPr/>
        </p:nvSpPr>
        <p:spPr>
          <a:xfrm>
            <a:off x="825884" y="1417638"/>
            <a:ext cx="7298267" cy="4832092"/>
          </a:xfrm>
          <a:prstGeom prst="rect">
            <a:avLst/>
          </a:prstGeom>
          <a:noFill/>
        </p:spPr>
        <p:txBody>
          <a:bodyPr wrap="square" rtlCol="0">
            <a:spAutoFit/>
          </a:bodyPr>
          <a:lstStyle/>
          <a:p>
            <a:r>
              <a:rPr lang="en-CA" sz="2800" dirty="0">
                <a:latin typeface="+mj-lt"/>
                <a:ea typeface="Verdana" panose="020B0604030504040204" pitchFamily="34" charset="0"/>
                <a:cs typeface="Verdana" panose="020B0604030504040204" pitchFamily="34" charset="0"/>
              </a:rPr>
              <a:t>Everything (</a:t>
            </a:r>
            <a:r>
              <a:rPr lang="en-CA" sz="2800" u="sng" dirty="0">
                <a:latin typeface="+mj-lt"/>
                <a:ea typeface="Verdana" panose="020B0604030504040204" pitchFamily="34" charset="0"/>
                <a:cs typeface="Verdana" panose="020B0604030504040204" pitchFamily="34" charset="0"/>
              </a:rPr>
              <a:t>except renewables, lighting and appliances</a:t>
            </a:r>
            <a:r>
              <a:rPr lang="en-CA" sz="2800" dirty="0">
                <a:latin typeface="+mj-lt"/>
                <a:ea typeface="Verdana" panose="020B0604030504040204" pitchFamily="34" charset="0"/>
                <a:cs typeface="Verdana" panose="020B0604030504040204" pitchFamily="34" charset="0"/>
              </a:rPr>
              <a:t>) is on the table for upgrading:</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windows</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exterior walls and foundations</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roofs/ceilings</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air tightness</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space heating system </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domestic hot water heating system</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ventilation system</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space cooling system</a:t>
            </a:r>
          </a:p>
          <a:p>
            <a:pPr marL="558404" indent="-261938">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drain water heat recovery. </a:t>
            </a:r>
            <a:endParaRPr lang="en-US" sz="2800" dirty="0">
              <a:latin typeface="+mj-lt"/>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3765826435"/>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sz="3200" b="1" dirty="0">
                <a:solidFill>
                  <a:schemeClr val="accent5">
                    <a:lumMod val="75000"/>
                  </a:schemeClr>
                </a:solidFill>
              </a:rPr>
              <a:t>One “Wildcard”:</a:t>
            </a:r>
            <a:endParaRPr lang="en-US" sz="3200" b="1" dirty="0">
              <a:solidFill>
                <a:schemeClr val="accent5">
                  <a:lumMod val="75000"/>
                </a:schemeClr>
              </a:solidFill>
            </a:endParaRPr>
          </a:p>
        </p:txBody>
      </p:sp>
      <p:sp>
        <p:nvSpPr>
          <p:cNvPr id="4" name="TextBox 3"/>
          <p:cNvSpPr txBox="1"/>
          <p:nvPr/>
        </p:nvSpPr>
        <p:spPr>
          <a:xfrm>
            <a:off x="825884" y="1417638"/>
            <a:ext cx="7298267" cy="3118803"/>
          </a:xfrm>
          <a:prstGeom prst="rect">
            <a:avLst/>
          </a:prstGeom>
          <a:noFill/>
        </p:spPr>
        <p:txBody>
          <a:bodyPr wrap="square" rtlCol="0">
            <a:spAutoFit/>
          </a:bodyPr>
          <a:lstStyle/>
          <a:p>
            <a:pPr>
              <a:spcBef>
                <a:spcPts val="700"/>
              </a:spcBef>
              <a:spcAft>
                <a:spcPts val="1000"/>
              </a:spcAft>
            </a:pPr>
            <a:r>
              <a:rPr lang="en-CA" sz="2800" dirty="0">
                <a:latin typeface="+mj-lt"/>
                <a:ea typeface="Verdana" panose="020B0604030504040204" pitchFamily="34" charset="0"/>
                <a:cs typeface="Verdana" panose="020B0604030504040204" pitchFamily="34" charset="0"/>
              </a:rPr>
              <a:t>How airtight will the finished house be?</a:t>
            </a:r>
          </a:p>
          <a:p>
            <a:pPr marL="558404" indent="-261938">
              <a:spcBef>
                <a:spcPts val="700"/>
              </a:spcBef>
              <a:spcAft>
                <a:spcPts val="1000"/>
              </a:spcAft>
              <a:buFont typeface="Wingdings" panose="05000000000000000000" pitchFamily="2" charset="2"/>
              <a:buChar char="ü"/>
            </a:pPr>
            <a:r>
              <a:rPr lang="en-CA" sz="2800" dirty="0">
                <a:latin typeface="+mj-lt"/>
                <a:ea typeface="Verdana" panose="020B0604030504040204" pitchFamily="34" charset="0"/>
                <a:cs typeface="Verdana" panose="020B0604030504040204" pitchFamily="34" charset="0"/>
              </a:rPr>
              <a:t>EAs can help with air barrier suggestions</a:t>
            </a:r>
          </a:p>
          <a:p>
            <a:pPr marL="558404" indent="-261938">
              <a:spcBef>
                <a:spcPts val="700"/>
              </a:spcBef>
              <a:spcAft>
                <a:spcPts val="1000"/>
              </a:spcAft>
              <a:buFont typeface="Wingdings" panose="05000000000000000000" pitchFamily="2" charset="2"/>
              <a:buChar char="ü"/>
            </a:pPr>
            <a:r>
              <a:rPr lang="en-US" sz="2800" dirty="0">
                <a:latin typeface="+mj-lt"/>
                <a:ea typeface="Verdana" panose="020B0604030504040204" pitchFamily="34" charset="0"/>
                <a:cs typeface="Verdana" panose="020B0604030504040204" pitchFamily="34" charset="0"/>
              </a:rPr>
              <a:t>M</a:t>
            </a:r>
            <a:r>
              <a:rPr lang="en-CA" sz="2800" dirty="0">
                <a:latin typeface="+mj-lt"/>
                <a:ea typeface="Verdana" panose="020B0604030504040204" pitchFamily="34" charset="0"/>
                <a:cs typeface="Verdana" panose="020B0604030504040204" pitchFamily="34" charset="0"/>
              </a:rPr>
              <a:t>id-construction blower fan testing</a:t>
            </a:r>
          </a:p>
          <a:p>
            <a:pPr marL="558404" indent="-261938">
              <a:spcBef>
                <a:spcPts val="700"/>
              </a:spcBef>
              <a:spcAft>
                <a:spcPts val="1000"/>
              </a:spcAft>
              <a:buFont typeface="Wingdings" panose="05000000000000000000" pitchFamily="2" charset="2"/>
              <a:buChar char="ü"/>
            </a:pPr>
            <a:r>
              <a:rPr lang="en-US" sz="2800" dirty="0">
                <a:latin typeface="+mj-lt"/>
                <a:ea typeface="Verdana" panose="020B0604030504040204" pitchFamily="34" charset="0"/>
                <a:cs typeface="Verdana" panose="020B0604030504040204" pitchFamily="34" charset="0"/>
              </a:rPr>
              <a:t>B</a:t>
            </a:r>
            <a:r>
              <a:rPr lang="en-CA" sz="2800" dirty="0" err="1">
                <a:latin typeface="+mj-lt"/>
                <a:ea typeface="Verdana" panose="020B0604030504040204" pitchFamily="34" charset="0"/>
                <a:cs typeface="Verdana" panose="020B0604030504040204" pitchFamily="34" charset="0"/>
              </a:rPr>
              <a:t>uilder</a:t>
            </a:r>
            <a:r>
              <a:rPr lang="en-CA" sz="2800" dirty="0">
                <a:latin typeface="+mj-lt"/>
                <a:ea typeface="Verdana" panose="020B0604030504040204" pitchFamily="34" charset="0"/>
                <a:cs typeface="Verdana" panose="020B0604030504040204" pitchFamily="34" charset="0"/>
              </a:rPr>
              <a:t> and Trades demonstration/training</a:t>
            </a:r>
          </a:p>
          <a:p>
            <a:pPr marL="558404" indent="-261938">
              <a:spcBef>
                <a:spcPts val="700"/>
              </a:spcBef>
              <a:spcAft>
                <a:spcPts val="1000"/>
              </a:spcAft>
              <a:buFont typeface="Wingdings" panose="05000000000000000000" pitchFamily="2" charset="2"/>
              <a:buChar char="ü"/>
            </a:pPr>
            <a:r>
              <a:rPr lang="en-US" sz="2800" dirty="0">
                <a:latin typeface="+mj-lt"/>
                <a:ea typeface="Verdana" panose="020B0604030504040204" pitchFamily="34" charset="0"/>
                <a:cs typeface="Verdana" panose="020B0604030504040204" pitchFamily="34" charset="0"/>
              </a:rPr>
              <a:t>T</a:t>
            </a:r>
            <a:r>
              <a:rPr lang="en-CA" sz="2800" dirty="0">
                <a:latin typeface="+mj-lt"/>
                <a:ea typeface="Verdana" panose="020B0604030504040204" pitchFamily="34" charset="0"/>
                <a:cs typeface="Verdana" panose="020B0604030504040204" pitchFamily="34" charset="0"/>
              </a:rPr>
              <a:t>hen the final blower fan test.</a:t>
            </a:r>
            <a:endParaRPr lang="en-US" sz="2800" dirty="0">
              <a:latin typeface="+mj-lt"/>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28778371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40</a:t>
            </a:fld>
            <a:endParaRPr lang="en-CA" altLang="en-US" dirty="0">
              <a:cs typeface="Arial" charset="0"/>
            </a:endParaRPr>
          </a:p>
        </p:txBody>
      </p:sp>
      <p:pic>
        <p:nvPicPr>
          <p:cNvPr id="3" name="Picture 2">
            <a:extLst>
              <a:ext uri="{FF2B5EF4-FFF2-40B4-BE49-F238E27FC236}">
                <a16:creationId xmlns:a16="http://schemas.microsoft.com/office/drawing/2014/main" id="{B185888B-71EE-479B-B735-096EC83CD80A}"/>
              </a:ext>
            </a:extLst>
          </p:cNvPr>
          <p:cNvPicPr>
            <a:picLocks noChangeAspect="1"/>
          </p:cNvPicPr>
          <p:nvPr/>
        </p:nvPicPr>
        <p:blipFill>
          <a:blip r:embed="rId3"/>
          <a:stretch>
            <a:fillRect/>
          </a:stretch>
        </p:blipFill>
        <p:spPr>
          <a:xfrm>
            <a:off x="512618" y="256308"/>
            <a:ext cx="6400800" cy="4800600"/>
          </a:xfrm>
          <a:prstGeom prst="rect">
            <a:avLst/>
          </a:prstGeom>
        </p:spPr>
      </p:pic>
      <p:pic>
        <p:nvPicPr>
          <p:cNvPr id="5" name="Picture 4">
            <a:extLst>
              <a:ext uri="{FF2B5EF4-FFF2-40B4-BE49-F238E27FC236}">
                <a16:creationId xmlns:a16="http://schemas.microsoft.com/office/drawing/2014/main" id="{6B94E8D7-3BD4-4E01-A2A3-DE869FB84918}"/>
              </a:ext>
            </a:extLst>
          </p:cNvPr>
          <p:cNvPicPr>
            <a:picLocks noChangeAspect="1"/>
          </p:cNvPicPr>
          <p:nvPr/>
        </p:nvPicPr>
        <p:blipFill>
          <a:blip r:embed="rId4"/>
          <a:stretch>
            <a:fillRect/>
          </a:stretch>
        </p:blipFill>
        <p:spPr>
          <a:xfrm rot="5400000">
            <a:off x="456043" y="735733"/>
            <a:ext cx="6513948" cy="5217971"/>
          </a:xfrm>
          <a:prstGeom prst="rect">
            <a:avLst/>
          </a:prstGeom>
        </p:spPr>
      </p:pic>
      <p:pic>
        <p:nvPicPr>
          <p:cNvPr id="7" name="Picture 6">
            <a:extLst>
              <a:ext uri="{FF2B5EF4-FFF2-40B4-BE49-F238E27FC236}">
                <a16:creationId xmlns:a16="http://schemas.microsoft.com/office/drawing/2014/main" id="{428786E3-BF35-4E04-8A07-0A2EBBECA3B4}"/>
              </a:ext>
            </a:extLst>
          </p:cNvPr>
          <p:cNvPicPr>
            <a:picLocks noChangeAspect="1"/>
          </p:cNvPicPr>
          <p:nvPr/>
        </p:nvPicPr>
        <p:blipFill rotWithShape="1">
          <a:blip r:embed="rId5"/>
          <a:srcRect l="12074" t="5017" b="10101"/>
          <a:stretch/>
        </p:blipFill>
        <p:spPr>
          <a:xfrm>
            <a:off x="286612" y="344050"/>
            <a:ext cx="8039969" cy="5821223"/>
          </a:xfrm>
          <a:prstGeom prst="rect">
            <a:avLst/>
          </a:prstGeom>
        </p:spPr>
      </p:pic>
    </p:spTree>
    <p:extLst>
      <p:ext uri="{BB962C8B-B14F-4D97-AF65-F5344CB8AC3E}">
        <p14:creationId xmlns:p14="http://schemas.microsoft.com/office/powerpoint/2010/main" val="38692195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41</a:t>
            </a:fld>
            <a:endParaRPr lang="en-CA" altLang="en-US" dirty="0">
              <a:cs typeface="Arial" charset="0"/>
            </a:endParaRPr>
          </a:p>
        </p:txBody>
      </p:sp>
      <p:pic>
        <p:nvPicPr>
          <p:cNvPr id="2" name="048">
            <a:hlinkClick r:id="" action="ppaction://media"/>
            <a:extLst>
              <a:ext uri="{FF2B5EF4-FFF2-40B4-BE49-F238E27FC236}">
                <a16:creationId xmlns:a16="http://schemas.microsoft.com/office/drawing/2014/main" id="{76A46551-D0D9-49C8-9A09-842753D110C7}"/>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38906" y="583209"/>
            <a:ext cx="8866188" cy="5309880"/>
          </a:xfrm>
          <a:prstGeom prst="rect">
            <a:avLst/>
          </a:prstGeom>
        </p:spPr>
      </p:pic>
    </p:spTree>
    <p:extLst>
      <p:ext uri="{BB962C8B-B14F-4D97-AF65-F5344CB8AC3E}">
        <p14:creationId xmlns:p14="http://schemas.microsoft.com/office/powerpoint/2010/main" val="6258536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9506"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vert="horz" lIns="91440" tIns="45720" rIns="91440" bIns="45720" rtlCol="0" anchor="ctr">
            <a:normAutofit fontScale="90000"/>
          </a:bodyPr>
          <a:lstStyle/>
          <a:p>
            <a:r>
              <a:rPr lang="en-CA" sz="3600" b="1" dirty="0">
                <a:solidFill>
                  <a:schemeClr val="accent5">
                    <a:lumMod val="75000"/>
                  </a:schemeClr>
                </a:solidFill>
                <a:cs typeface="Source Sans Pro"/>
              </a:rPr>
              <a:t>4: Builder completes house, Energy Advisor confirms construction details </a:t>
            </a:r>
            <a:endParaRPr lang="en-US" sz="3600" b="1" dirty="0">
              <a:solidFill>
                <a:schemeClr val="accent5">
                  <a:lumMod val="75000"/>
                </a:schemeClr>
              </a:solidFill>
              <a:cs typeface="Source Sans Pro"/>
            </a:endParaRPr>
          </a:p>
        </p:txBody>
      </p:sp>
      <p:sp>
        <p:nvSpPr>
          <p:cNvPr id="3" name="Content Placeholder 2"/>
          <p:cNvSpPr>
            <a:spLocks noGrp="1"/>
          </p:cNvSpPr>
          <p:nvPr>
            <p:ph idx="1"/>
          </p:nvPr>
        </p:nvSpPr>
        <p:spPr/>
        <p:txBody>
          <a:bodyPr vert="horz" lIns="91440" tIns="45720" rIns="91440" bIns="45720" rtlCol="0">
            <a:normAutofit/>
          </a:bodyPr>
          <a:lstStyle/>
          <a:p>
            <a:pPr marL="0" indent="0" defTabSz="1087165">
              <a:spcAft>
                <a:spcPts val="1000"/>
              </a:spcAft>
              <a:buNone/>
            </a:pPr>
            <a:r>
              <a:rPr lang="en-CA" sz="2800" dirty="0">
                <a:solidFill>
                  <a:srgbClr val="000000"/>
                </a:solidFill>
                <a:cs typeface="Arial"/>
              </a:rPr>
              <a:t>Make sure you build what you agreed on!</a:t>
            </a:r>
          </a:p>
          <a:p>
            <a:pPr>
              <a:buFont typeface="Wingdings" charset="2"/>
              <a:buChar char="ü"/>
            </a:pPr>
            <a:r>
              <a:rPr lang="en-CA" sz="2800" dirty="0"/>
              <a:t>If changes, </a:t>
            </a:r>
            <a:r>
              <a:rPr lang="en-CA" sz="2800" u="sng" dirty="0"/>
              <a:t>notify your Energy Advisor</a:t>
            </a:r>
          </a:p>
          <a:p>
            <a:pPr>
              <a:buFont typeface="Wingdings" charset="2"/>
              <a:buChar char="ü"/>
            </a:pPr>
            <a:r>
              <a:rPr lang="en-CA" sz="2800" dirty="0"/>
              <a:t>The energy model will need to be updated.</a:t>
            </a:r>
          </a:p>
          <a:p>
            <a:pPr>
              <a:buFont typeface="Wingdings" charset="2"/>
              <a:buChar char="ü"/>
            </a:pPr>
            <a:endParaRPr lang="en-CA" sz="2800" dirty="0"/>
          </a:p>
          <a:p>
            <a:pPr marL="0" indent="0">
              <a:buNone/>
            </a:pPr>
            <a:r>
              <a:rPr lang="en-CA" sz="2800" dirty="0">
                <a:solidFill>
                  <a:srgbClr val="000000"/>
                </a:solidFill>
                <a:cs typeface="Arial"/>
              </a:rPr>
              <a:t>Energy Advisor completes Step Code compliance forms and submits to the Municipality.</a:t>
            </a:r>
          </a:p>
          <a:p>
            <a:pPr marL="0" indent="0">
              <a:buNone/>
            </a:pPr>
            <a:endParaRPr lang="en-US" dirty="0"/>
          </a:p>
        </p:txBody>
      </p:sp>
      <p:sp>
        <p:nvSpPr>
          <p:cNvPr id="31756" name="Slide Number Placeholder 1"/>
          <p:cNvSpPr>
            <a:spLocks noGrp="1"/>
          </p:cNvSpPr>
          <p:nvPr>
            <p:ph type="sldNum" sz="quarter" idx="12"/>
          </p:nvPr>
        </p:nvSpPr>
        <p:spPr bwMode="auto">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p>
            <a:fld id="{168A5F77-CA20-47AF-AFDB-786B41838373}" type="slidenum">
              <a:rPr lang="en-CA" altLang="en-US" smtClean="0">
                <a:cs typeface="Arial" charset="0"/>
              </a:rPr>
              <a:pPr/>
              <a:t>42</a:t>
            </a:fld>
            <a:endParaRPr lang="en-CA" altLang="en-US" dirty="0">
              <a:cs typeface="Arial" charset="0"/>
            </a:endParaRPr>
          </a:p>
        </p:txBody>
      </p:sp>
    </p:spTree>
    <p:extLst>
      <p:ext uri="{BB962C8B-B14F-4D97-AF65-F5344CB8AC3E}">
        <p14:creationId xmlns:p14="http://schemas.microsoft.com/office/powerpoint/2010/main" val="380364289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FB03D29-D6B5-4141-A0D0-8AC098FBD765}"/>
              </a:ext>
            </a:extLst>
          </p:cNvPr>
          <p:cNvSpPr>
            <a:spLocks noGrp="1"/>
          </p:cNvSpPr>
          <p:nvPr>
            <p:ph type="title"/>
          </p:nvPr>
        </p:nvSpPr>
        <p:spPr/>
        <p:txBody>
          <a:bodyPr/>
          <a:lstStyle/>
          <a:p>
            <a:r>
              <a:rPr lang="en-US" dirty="0"/>
              <a:t>Case Studies</a:t>
            </a:r>
          </a:p>
        </p:txBody>
      </p:sp>
    </p:spTree>
    <p:extLst>
      <p:ext uri="{BB962C8B-B14F-4D97-AF65-F5344CB8AC3E}">
        <p14:creationId xmlns:p14="http://schemas.microsoft.com/office/powerpoint/2010/main" val="2558232207"/>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Code- builds upon current process:</a:t>
            </a:r>
            <a:endParaRPr lang="en-US" dirty="0"/>
          </a:p>
        </p:txBody>
      </p:sp>
      <p:sp>
        <p:nvSpPr>
          <p:cNvPr id="4" name="TextBox 3"/>
          <p:cNvSpPr txBox="1"/>
          <p:nvPr/>
        </p:nvSpPr>
        <p:spPr>
          <a:xfrm>
            <a:off x="697185" y="1827694"/>
            <a:ext cx="1977389" cy="553998"/>
          </a:xfrm>
          <a:prstGeom prst="rect">
            <a:avLst/>
          </a:prstGeom>
          <a:noFill/>
        </p:spPr>
        <p:txBody>
          <a:bodyPr wrap="square" rtlCol="0">
            <a:spAutoFit/>
          </a:bodyPr>
          <a:lstStyle/>
          <a:p>
            <a:r>
              <a:rPr lang="en-CA" sz="3000" b="1" dirty="0">
                <a:latin typeface="Verdana" panose="020B0604030504040204" pitchFamily="34" charset="0"/>
                <a:ea typeface="Verdana" panose="020B0604030504040204" pitchFamily="34" charset="0"/>
                <a:cs typeface="Verdana" panose="020B0604030504040204" pitchFamily="34" charset="0"/>
              </a:rPr>
              <a:t>Builder</a:t>
            </a:r>
            <a:endParaRPr lang="en-US" sz="3000" b="1" dirty="0">
              <a:latin typeface="Verdana" panose="020B0604030504040204" pitchFamily="34" charset="0"/>
              <a:ea typeface="Verdana" panose="020B0604030504040204" pitchFamily="34" charset="0"/>
              <a:cs typeface="Verdana" panose="020B0604030504040204" pitchFamily="34" charset="0"/>
            </a:endParaRPr>
          </a:p>
        </p:txBody>
      </p:sp>
      <p:sp>
        <p:nvSpPr>
          <p:cNvPr id="9" name="TextBox 8"/>
          <p:cNvSpPr txBox="1"/>
          <p:nvPr/>
        </p:nvSpPr>
        <p:spPr>
          <a:xfrm>
            <a:off x="3765310" y="4978217"/>
            <a:ext cx="2483489" cy="830997"/>
          </a:xfrm>
          <a:prstGeom prst="rect">
            <a:avLst/>
          </a:prstGeom>
          <a:noFill/>
        </p:spPr>
        <p:txBody>
          <a:bodyPr wrap="square" rtlCol="0">
            <a:spAutoFit/>
          </a:bodyPr>
          <a:lstStyle/>
          <a:p>
            <a:r>
              <a:rPr lang="en-CA" sz="2400" dirty="0">
                <a:latin typeface="Verdana" panose="020B0604030504040204" pitchFamily="34" charset="0"/>
                <a:ea typeface="Verdana" panose="020B0604030504040204" pitchFamily="34" charset="0"/>
                <a:cs typeface="Verdana" panose="020B0604030504040204" pitchFamily="34" charset="0"/>
              </a:rPr>
              <a:t>Energy Advisor</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10" name="TextBox 9"/>
          <p:cNvSpPr txBox="1"/>
          <p:nvPr/>
        </p:nvSpPr>
        <p:spPr>
          <a:xfrm>
            <a:off x="3716386" y="3033013"/>
            <a:ext cx="2483488" cy="461665"/>
          </a:xfrm>
          <a:prstGeom prst="rect">
            <a:avLst/>
          </a:prstGeom>
          <a:noFill/>
        </p:spPr>
        <p:txBody>
          <a:bodyPr wrap="square" rtlCol="0">
            <a:spAutoFit/>
          </a:bodyPr>
          <a:lstStyle/>
          <a:p>
            <a:r>
              <a:rPr lang="en-CA" sz="2400" dirty="0">
                <a:latin typeface="Verdana" panose="020B0604030504040204" pitchFamily="34" charset="0"/>
                <a:ea typeface="Verdana" panose="020B0604030504040204" pitchFamily="34" charset="0"/>
                <a:cs typeface="Verdana" panose="020B0604030504040204" pitchFamily="34" charset="0"/>
              </a:rPr>
              <a:t>Municipality</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11" name="TextBox 10"/>
          <p:cNvSpPr txBox="1"/>
          <p:nvPr/>
        </p:nvSpPr>
        <p:spPr>
          <a:xfrm>
            <a:off x="6404280" y="1878836"/>
            <a:ext cx="1520687" cy="553998"/>
          </a:xfrm>
          <a:prstGeom prst="rect">
            <a:avLst/>
          </a:prstGeom>
          <a:noFill/>
        </p:spPr>
        <p:txBody>
          <a:bodyPr wrap="square" rtlCol="0">
            <a:spAutoFit/>
          </a:bodyPr>
          <a:lstStyle/>
          <a:p>
            <a:r>
              <a:rPr lang="en-CA" sz="3000" b="1" dirty="0">
                <a:latin typeface="Verdana" panose="020B0604030504040204" pitchFamily="34" charset="0"/>
                <a:ea typeface="Verdana" panose="020B0604030504040204" pitchFamily="34" charset="0"/>
                <a:cs typeface="Verdana" panose="020B0604030504040204" pitchFamily="34" charset="0"/>
              </a:rPr>
              <a:t>House</a:t>
            </a:r>
            <a:endParaRPr lang="en-US" sz="3000" b="1" dirty="0">
              <a:latin typeface="Verdana" panose="020B0604030504040204" pitchFamily="34" charset="0"/>
              <a:ea typeface="Verdana" panose="020B0604030504040204" pitchFamily="34" charset="0"/>
              <a:cs typeface="Verdana" panose="020B0604030504040204" pitchFamily="34" charset="0"/>
            </a:endParaRPr>
          </a:p>
        </p:txBody>
      </p:sp>
      <p:sp>
        <p:nvSpPr>
          <p:cNvPr id="3" name="Right Arrow 2"/>
          <p:cNvSpPr/>
          <p:nvPr/>
        </p:nvSpPr>
        <p:spPr>
          <a:xfrm>
            <a:off x="2737665" y="1827695"/>
            <a:ext cx="3555724" cy="611425"/>
          </a:xfrm>
          <a:prstGeom prst="rightArrow">
            <a:avLst/>
          </a:prstGeom>
          <a:solidFill>
            <a:srgbClr val="009323"/>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a:p>
        </p:txBody>
      </p:sp>
      <p:sp>
        <p:nvSpPr>
          <p:cNvPr id="12" name="TextBox 11"/>
          <p:cNvSpPr txBox="1"/>
          <p:nvPr/>
        </p:nvSpPr>
        <p:spPr>
          <a:xfrm>
            <a:off x="3742261" y="2576973"/>
            <a:ext cx="1977390" cy="461665"/>
          </a:xfrm>
          <a:prstGeom prst="rect">
            <a:avLst/>
          </a:prstGeom>
          <a:noFill/>
        </p:spPr>
        <p:txBody>
          <a:bodyPr wrap="square" rtlCol="0">
            <a:spAutoFit/>
          </a:bodyPr>
          <a:lstStyle/>
          <a:p>
            <a:r>
              <a:rPr lang="en-CA" sz="2400" dirty="0">
                <a:latin typeface="Verdana" panose="020B0604030504040204" pitchFamily="34" charset="0"/>
                <a:ea typeface="Verdana" panose="020B0604030504040204" pitchFamily="34" charset="0"/>
                <a:cs typeface="Verdana" panose="020B0604030504040204" pitchFamily="34" charset="0"/>
              </a:rPr>
              <a:t>Architect</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13" name="TextBox 12"/>
          <p:cNvSpPr txBox="1"/>
          <p:nvPr/>
        </p:nvSpPr>
        <p:spPr>
          <a:xfrm>
            <a:off x="3742261" y="3871047"/>
            <a:ext cx="1219395" cy="461665"/>
          </a:xfrm>
          <a:prstGeom prst="rect">
            <a:avLst/>
          </a:prstGeom>
          <a:noFill/>
        </p:spPr>
        <p:txBody>
          <a:bodyPr wrap="square" rtlCol="0">
            <a:spAutoFit/>
          </a:bodyPr>
          <a:lstStyle/>
          <a:p>
            <a:r>
              <a:rPr lang="en-CA" sz="2400" dirty="0">
                <a:latin typeface="Verdana" panose="020B0604030504040204" pitchFamily="34" charset="0"/>
                <a:ea typeface="Verdana" panose="020B0604030504040204" pitchFamily="34" charset="0"/>
                <a:cs typeface="Verdana" panose="020B0604030504040204" pitchFamily="34" charset="0"/>
              </a:rPr>
              <a:t>Trades</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14" name="TextBox 13"/>
          <p:cNvSpPr txBox="1"/>
          <p:nvPr/>
        </p:nvSpPr>
        <p:spPr>
          <a:xfrm>
            <a:off x="3742261" y="3462834"/>
            <a:ext cx="2209843" cy="461665"/>
          </a:xfrm>
          <a:prstGeom prst="rect">
            <a:avLst/>
          </a:prstGeom>
          <a:noFill/>
        </p:spPr>
        <p:txBody>
          <a:bodyPr wrap="square" rtlCol="0">
            <a:spAutoFit/>
          </a:bodyPr>
          <a:lstStyle/>
          <a:p>
            <a:r>
              <a:rPr lang="en-CA" sz="2400" dirty="0">
                <a:latin typeface="Verdana" panose="020B0604030504040204" pitchFamily="34" charset="0"/>
                <a:ea typeface="Verdana" panose="020B0604030504040204" pitchFamily="34" charset="0"/>
                <a:cs typeface="Verdana" panose="020B0604030504040204" pitchFamily="34" charset="0"/>
              </a:rPr>
              <a:t>Energy Code</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15" name="TextBox 14"/>
          <p:cNvSpPr txBox="1"/>
          <p:nvPr/>
        </p:nvSpPr>
        <p:spPr>
          <a:xfrm>
            <a:off x="3742261" y="4539636"/>
            <a:ext cx="2209843" cy="461665"/>
          </a:xfrm>
          <a:prstGeom prst="rect">
            <a:avLst/>
          </a:prstGeom>
          <a:noFill/>
        </p:spPr>
        <p:txBody>
          <a:bodyPr wrap="square" rtlCol="0">
            <a:spAutoFit/>
          </a:bodyPr>
          <a:lstStyle/>
          <a:p>
            <a:r>
              <a:rPr lang="en-CA" sz="2400" dirty="0">
                <a:latin typeface="Verdana" panose="020B0604030504040204" pitchFamily="34" charset="0"/>
                <a:ea typeface="Verdana" panose="020B0604030504040204" pitchFamily="34" charset="0"/>
                <a:cs typeface="Verdana" panose="020B0604030504040204" pitchFamily="34" charset="0"/>
              </a:rPr>
              <a:t>Step Code</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
        <p:nvSpPr>
          <p:cNvPr id="7" name="Left Brace 6"/>
          <p:cNvSpPr/>
          <p:nvPr/>
        </p:nvSpPr>
        <p:spPr>
          <a:xfrm>
            <a:off x="3202466" y="2775683"/>
            <a:ext cx="422448" cy="1390810"/>
          </a:xfrm>
          <a:prstGeom prst="lef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1350"/>
          </a:p>
        </p:txBody>
      </p:sp>
      <p:sp>
        <p:nvSpPr>
          <p:cNvPr id="16" name="TextBox 15"/>
          <p:cNvSpPr txBox="1"/>
          <p:nvPr/>
        </p:nvSpPr>
        <p:spPr>
          <a:xfrm>
            <a:off x="511025" y="3221251"/>
            <a:ext cx="2691441" cy="415498"/>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already have this:</a:t>
            </a:r>
            <a:endParaRPr lang="en-US" sz="2100" dirty="0">
              <a:latin typeface="Verdana" panose="020B0604030504040204" pitchFamily="34" charset="0"/>
              <a:ea typeface="Verdana" panose="020B0604030504040204" pitchFamily="34" charset="0"/>
              <a:cs typeface="Verdana" panose="020B0604030504040204" pitchFamily="34" charset="0"/>
            </a:endParaRPr>
          </a:p>
        </p:txBody>
      </p:sp>
      <p:sp>
        <p:nvSpPr>
          <p:cNvPr id="17" name="Left Brace 16"/>
          <p:cNvSpPr/>
          <p:nvPr/>
        </p:nvSpPr>
        <p:spPr>
          <a:xfrm>
            <a:off x="3202466" y="4770749"/>
            <a:ext cx="422448" cy="830997"/>
          </a:xfrm>
          <a:prstGeom prst="lef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1350"/>
          </a:p>
        </p:txBody>
      </p:sp>
      <p:sp>
        <p:nvSpPr>
          <p:cNvPr id="18" name="TextBox 17"/>
          <p:cNvSpPr txBox="1"/>
          <p:nvPr/>
        </p:nvSpPr>
        <p:spPr>
          <a:xfrm>
            <a:off x="1767198" y="4978217"/>
            <a:ext cx="1423744" cy="415498"/>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add this:</a:t>
            </a:r>
            <a:endParaRPr lang="en-US" sz="21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40831606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2"/>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10"/>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4"/>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13"/>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8"/>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17"/>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15"/>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0" grpId="0"/>
      <p:bldP spid="12" grpId="0"/>
      <p:bldP spid="13" grpId="0"/>
      <p:bldP spid="14" grpId="0"/>
      <p:bldP spid="15" grpId="0"/>
      <p:bldP spid="7" grpId="0" animBg="1"/>
      <p:bldP spid="16" grpId="0"/>
      <p:bldP spid="17" grpId="0" animBg="1"/>
      <p:bldP spid="18" grpId="0"/>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Example- How to Get This House to Steps 1-3:</a:t>
            </a:r>
            <a:endParaRPr lang="en-US" dirty="0"/>
          </a:p>
        </p:txBody>
      </p:sp>
      <p:pic>
        <p:nvPicPr>
          <p:cNvPr id="5" name="Picture 4"/>
          <p:cNvPicPr>
            <a:picLocks noChangeAspect="1"/>
          </p:cNvPicPr>
          <p:nvPr/>
        </p:nvPicPr>
        <p:blipFill rotWithShape="1">
          <a:blip r:embed="rId2"/>
          <a:srcRect l="3518" t="7651" b="13877"/>
          <a:stretch/>
        </p:blipFill>
        <p:spPr>
          <a:xfrm>
            <a:off x="166223" y="1544129"/>
            <a:ext cx="3491377" cy="3786214"/>
          </a:xfrm>
          <a:prstGeom prst="rect">
            <a:avLst/>
          </a:prstGeom>
        </p:spPr>
      </p:pic>
      <p:pic>
        <p:nvPicPr>
          <p:cNvPr id="7" name="Picture 6"/>
          <p:cNvPicPr>
            <a:picLocks noChangeAspect="1"/>
          </p:cNvPicPr>
          <p:nvPr/>
        </p:nvPicPr>
        <p:blipFill rotWithShape="1">
          <a:blip r:embed="rId3"/>
          <a:srcRect l="8484"/>
          <a:stretch/>
        </p:blipFill>
        <p:spPr>
          <a:xfrm>
            <a:off x="1973379" y="2139351"/>
            <a:ext cx="4484571" cy="3675235"/>
          </a:xfrm>
          <a:prstGeom prst="rect">
            <a:avLst/>
          </a:prstGeom>
        </p:spPr>
      </p:pic>
      <p:pic>
        <p:nvPicPr>
          <p:cNvPr id="9" name="Picture 8"/>
          <p:cNvPicPr>
            <a:picLocks noChangeAspect="1"/>
          </p:cNvPicPr>
          <p:nvPr/>
        </p:nvPicPr>
        <p:blipFill rotWithShape="1">
          <a:blip r:embed="rId4">
            <a:extLst>
              <a:ext uri="{28A0092B-C50C-407E-A947-70E740481C1C}">
                <a14:useLocalDpi xmlns:a14="http://schemas.microsoft.com/office/drawing/2010/main" val="0"/>
              </a:ext>
            </a:extLst>
          </a:blip>
          <a:srcRect r="38462" b="18699"/>
          <a:stretch/>
        </p:blipFill>
        <p:spPr>
          <a:xfrm>
            <a:off x="5303830" y="2861063"/>
            <a:ext cx="3709176" cy="3675236"/>
          </a:xfrm>
          <a:prstGeom prst="rect">
            <a:avLst/>
          </a:prstGeom>
        </p:spPr>
      </p:pic>
    </p:spTree>
    <p:extLst>
      <p:ext uri="{BB962C8B-B14F-4D97-AF65-F5344CB8AC3E}">
        <p14:creationId xmlns:p14="http://schemas.microsoft.com/office/powerpoint/2010/main" val="204291082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by Step:</a:t>
            </a:r>
            <a:endParaRPr lang="en-US" dirty="0"/>
          </a:p>
        </p:txBody>
      </p:sp>
      <p:sp>
        <p:nvSpPr>
          <p:cNvPr id="4" name="TextBox 3"/>
          <p:cNvSpPr txBox="1"/>
          <p:nvPr/>
        </p:nvSpPr>
        <p:spPr>
          <a:xfrm>
            <a:off x="1072177" y="1977790"/>
            <a:ext cx="5458818" cy="3508653"/>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Where am I starting?</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How do I get this particular house to Step 1, Step 2, Step 3?</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Which climate zone am I in?</a:t>
            </a:r>
          </a:p>
          <a:p>
            <a:endParaRPr lang="en-CA" sz="2100" dirty="0">
              <a:latin typeface="Verdana" panose="020B0604030504040204" pitchFamily="34" charset="0"/>
              <a:ea typeface="Verdana" panose="020B0604030504040204" pitchFamily="34" charset="0"/>
              <a:cs typeface="Verdana" panose="020B0604030504040204" pitchFamily="34" charset="0"/>
            </a:endParaRPr>
          </a:p>
          <a:p>
            <a:endParaRPr lang="en-CA" sz="2100" dirty="0">
              <a:latin typeface="Verdana" panose="020B0604030504040204" pitchFamily="34" charset="0"/>
              <a:ea typeface="Verdana" panose="020B0604030504040204" pitchFamily="34" charset="0"/>
              <a:cs typeface="Verdana" panose="020B0604030504040204" pitchFamily="34" charset="0"/>
            </a:endParaRPr>
          </a:p>
        </p:txBody>
      </p:sp>
      <p:pic>
        <p:nvPicPr>
          <p:cNvPr id="5" name="Picture 4"/>
          <p:cNvPicPr>
            <a:picLocks noChangeAspect="1"/>
          </p:cNvPicPr>
          <p:nvPr/>
        </p:nvPicPr>
        <p:blipFill>
          <a:blip r:embed="rId2"/>
          <a:stretch>
            <a:fillRect/>
          </a:stretch>
        </p:blipFill>
        <p:spPr>
          <a:xfrm>
            <a:off x="4233770" y="2862961"/>
            <a:ext cx="4453030" cy="3508652"/>
          </a:xfrm>
          <a:prstGeom prst="rect">
            <a:avLst/>
          </a:prstGeom>
        </p:spPr>
      </p:pic>
    </p:spTree>
    <p:extLst>
      <p:ext uri="{BB962C8B-B14F-4D97-AF65-F5344CB8AC3E}">
        <p14:creationId xmlns:p14="http://schemas.microsoft.com/office/powerpoint/2010/main" val="7822524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Energy Modelling:</a:t>
            </a:r>
            <a:endParaRPr lang="en-US" dirty="0"/>
          </a:p>
        </p:txBody>
      </p:sp>
      <p:pic>
        <p:nvPicPr>
          <p:cNvPr id="3" name="Picture 2"/>
          <p:cNvPicPr>
            <a:picLocks noChangeAspect="1"/>
          </p:cNvPicPr>
          <p:nvPr/>
        </p:nvPicPr>
        <p:blipFill>
          <a:blip r:embed="rId2"/>
          <a:stretch>
            <a:fillRect/>
          </a:stretch>
        </p:blipFill>
        <p:spPr>
          <a:xfrm>
            <a:off x="186268" y="1417638"/>
            <a:ext cx="4287793" cy="2981336"/>
          </a:xfrm>
          <a:prstGeom prst="rect">
            <a:avLst/>
          </a:prstGeom>
          <a:ln w="15875">
            <a:solidFill>
              <a:schemeClr val="tx1"/>
            </a:solidFill>
          </a:ln>
        </p:spPr>
      </p:pic>
      <p:pic>
        <p:nvPicPr>
          <p:cNvPr id="5" name="Picture 4"/>
          <p:cNvPicPr>
            <a:picLocks noChangeAspect="1"/>
          </p:cNvPicPr>
          <p:nvPr/>
        </p:nvPicPr>
        <p:blipFill>
          <a:blip r:embed="rId3"/>
          <a:stretch>
            <a:fillRect/>
          </a:stretch>
        </p:blipFill>
        <p:spPr>
          <a:xfrm>
            <a:off x="457200" y="2499839"/>
            <a:ext cx="4287793" cy="2870088"/>
          </a:xfrm>
          <a:prstGeom prst="rect">
            <a:avLst/>
          </a:prstGeom>
          <a:ln w="15875">
            <a:solidFill>
              <a:schemeClr val="tx1"/>
            </a:solidFill>
          </a:ln>
        </p:spPr>
      </p:pic>
      <p:pic>
        <p:nvPicPr>
          <p:cNvPr id="7" name="Picture 6"/>
          <p:cNvPicPr>
            <a:picLocks noChangeAspect="1"/>
          </p:cNvPicPr>
          <p:nvPr/>
        </p:nvPicPr>
        <p:blipFill rotWithShape="1">
          <a:blip r:embed="rId4"/>
          <a:srcRect l="19261" t="13793" r="10601" b="11276"/>
          <a:stretch/>
        </p:blipFill>
        <p:spPr>
          <a:xfrm>
            <a:off x="5597189" y="2548050"/>
            <a:ext cx="3460154" cy="2739279"/>
          </a:xfrm>
          <a:prstGeom prst="rect">
            <a:avLst/>
          </a:prstGeom>
        </p:spPr>
      </p:pic>
      <p:sp>
        <p:nvSpPr>
          <p:cNvPr id="8" name="Arrow: Right 7"/>
          <p:cNvSpPr/>
          <p:nvPr/>
        </p:nvSpPr>
        <p:spPr>
          <a:xfrm>
            <a:off x="4804188" y="3270250"/>
            <a:ext cx="733806" cy="1329267"/>
          </a:xfrm>
          <a:prstGeom prst="rightArrow">
            <a:avLst/>
          </a:prstGeom>
          <a:solidFill>
            <a:srgbClr val="009323"/>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a:p>
        </p:txBody>
      </p:sp>
    </p:spTree>
    <p:extLst>
      <p:ext uri="{BB962C8B-B14F-4D97-AF65-F5344CB8AC3E}">
        <p14:creationId xmlns:p14="http://schemas.microsoft.com/office/powerpoint/2010/main" val="3771590005"/>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Energy Modeling Results:</a:t>
            </a:r>
            <a:endParaRPr lang="en-US" dirty="0"/>
          </a:p>
        </p:txBody>
      </p:sp>
      <p:pic>
        <p:nvPicPr>
          <p:cNvPr id="3" name="Picture 2"/>
          <p:cNvPicPr>
            <a:picLocks noChangeAspect="1"/>
          </p:cNvPicPr>
          <p:nvPr/>
        </p:nvPicPr>
        <p:blipFill rotWithShape="1">
          <a:blip r:embed="rId2"/>
          <a:srcRect l="9907" r="72979" b="82735"/>
          <a:stretch/>
        </p:blipFill>
        <p:spPr>
          <a:xfrm>
            <a:off x="571364" y="2057259"/>
            <a:ext cx="8158705" cy="2837363"/>
          </a:xfrm>
          <a:prstGeom prst="rect">
            <a:avLst/>
          </a:prstGeom>
          <a:ln w="15875">
            <a:solidFill>
              <a:schemeClr val="tx1"/>
            </a:solidFill>
          </a:ln>
        </p:spPr>
      </p:pic>
    </p:spTree>
    <p:extLst>
      <p:ext uri="{BB962C8B-B14F-4D97-AF65-F5344CB8AC3E}">
        <p14:creationId xmlns:p14="http://schemas.microsoft.com/office/powerpoint/2010/main" val="3968299345"/>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1- Enhanced Compliance:</a:t>
            </a:r>
            <a:endParaRPr lang="en-US" dirty="0"/>
          </a:p>
        </p:txBody>
      </p:sp>
      <p:sp>
        <p:nvSpPr>
          <p:cNvPr id="4" name="TextBox 3"/>
          <p:cNvSpPr txBox="1"/>
          <p:nvPr/>
        </p:nvSpPr>
        <p:spPr>
          <a:xfrm>
            <a:off x="1439333" y="1758731"/>
            <a:ext cx="6430302" cy="3647152"/>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For this house, initial choice of construction details met Section 9.36 minimums</a:t>
            </a:r>
          </a:p>
          <a:p>
            <a:endParaRPr lang="en-CA" sz="2100" dirty="0">
              <a:latin typeface="Verdana" panose="020B0604030504040204" pitchFamily="34" charset="0"/>
              <a:ea typeface="Verdana" panose="020B0604030504040204" pitchFamily="34" charset="0"/>
              <a:cs typeface="Verdana" panose="020B0604030504040204" pitchFamily="34" charset="0"/>
            </a:endParaRPr>
          </a:p>
          <a:p>
            <a:r>
              <a:rPr lang="en-CA" sz="2100" dirty="0">
                <a:latin typeface="Verdana" panose="020B0604030504040204" pitchFamily="34" charset="0"/>
                <a:ea typeface="Verdana" panose="020B0604030504040204" pitchFamily="34" charset="0"/>
                <a:cs typeface="Verdana" panose="020B0604030504040204" pitchFamily="34" charset="0"/>
              </a:rPr>
              <a:t>But EnerGuide Rating is </a:t>
            </a:r>
            <a:r>
              <a:rPr lang="en-CA" sz="2100" u="sng" dirty="0">
                <a:latin typeface="Verdana" panose="020B0604030504040204" pitchFamily="34" charset="0"/>
                <a:ea typeface="Verdana" panose="020B0604030504040204" pitchFamily="34" charset="0"/>
                <a:cs typeface="Verdana" panose="020B0604030504040204" pitchFamily="34" charset="0"/>
              </a:rPr>
              <a:t>higher</a:t>
            </a:r>
            <a:r>
              <a:rPr lang="en-CA" sz="2100" dirty="0">
                <a:latin typeface="Verdana" panose="020B0604030504040204" pitchFamily="34" charset="0"/>
                <a:ea typeface="Verdana" panose="020B0604030504040204" pitchFamily="34" charset="0"/>
                <a:cs typeface="Verdana" panose="020B0604030504040204" pitchFamily="34" charset="0"/>
              </a:rPr>
              <a:t> than the reference house</a:t>
            </a:r>
          </a:p>
          <a:p>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Need to get house down to the reference house value- what to upgrade?</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What will the airtightness be once the blower fan test is performed?</a:t>
            </a:r>
          </a:p>
        </p:txBody>
      </p:sp>
    </p:spTree>
    <p:extLst>
      <p:ext uri="{BB962C8B-B14F-4D97-AF65-F5344CB8AC3E}">
        <p14:creationId xmlns:p14="http://schemas.microsoft.com/office/powerpoint/2010/main" val="34045862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1- Enhanced Compliance:</a:t>
            </a:r>
            <a:endParaRPr lang="en-US" dirty="0"/>
          </a:p>
        </p:txBody>
      </p:sp>
      <p:sp>
        <p:nvSpPr>
          <p:cNvPr id="4" name="TextBox 3"/>
          <p:cNvSpPr txBox="1"/>
          <p:nvPr/>
        </p:nvSpPr>
        <p:spPr>
          <a:xfrm>
            <a:off x="560570" y="1758731"/>
            <a:ext cx="7879190" cy="2354491"/>
          </a:xfrm>
          <a:prstGeom prst="rect">
            <a:avLst/>
          </a:prstGeom>
          <a:noFill/>
        </p:spPr>
        <p:txBody>
          <a:bodyPr wrap="square" rtlCol="0">
            <a:spAutoFit/>
          </a:bodyPr>
          <a:lstStyle/>
          <a:p>
            <a:pPr marL="342900" indent="-342900">
              <a:buFont typeface="Wingdings" panose="05000000000000000000" pitchFamily="2" charset="2"/>
              <a:buChar char="ü"/>
            </a:pPr>
            <a:r>
              <a:rPr lang="en-CA" sz="2100" dirty="0">
                <a:latin typeface="Verdana" panose="020B0604030504040204" pitchFamily="34" charset="0"/>
                <a:ea typeface="Verdana" panose="020B0604030504040204" pitchFamily="34" charset="0"/>
                <a:cs typeface="Verdana" panose="020B0604030504040204" pitchFamily="34" charset="0"/>
              </a:rPr>
              <a:t>Upgrade boiler to 94% AFUE</a:t>
            </a:r>
          </a:p>
          <a:p>
            <a:pPr marL="342900" indent="-342900">
              <a:buFont typeface="Wingdings" panose="05000000000000000000" pitchFamily="2" charset="2"/>
              <a:buChar char="ü"/>
            </a:pPr>
            <a:endParaRPr lang="en-CA" sz="21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ü"/>
            </a:pPr>
            <a:r>
              <a:rPr lang="en-CA" sz="2100" dirty="0">
                <a:latin typeface="Verdana" panose="020B0604030504040204" pitchFamily="34" charset="0"/>
                <a:ea typeface="Verdana" panose="020B0604030504040204" pitchFamily="34" charset="0"/>
                <a:cs typeface="Verdana" panose="020B0604030504040204" pitchFamily="34" charset="0"/>
              </a:rPr>
              <a:t>Assume Builder can achieve air tightness of 3.5ACH@50Pa- use another value if appropriate</a:t>
            </a:r>
          </a:p>
          <a:p>
            <a:pPr marL="342900" indent="-342900">
              <a:buFont typeface="Wingdings" panose="05000000000000000000" pitchFamily="2" charset="2"/>
              <a:buChar char="ü"/>
            </a:pPr>
            <a:endParaRPr lang="en-CA" sz="21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ü"/>
            </a:pPr>
            <a:r>
              <a:rPr lang="en-CA" sz="2100" dirty="0">
                <a:latin typeface="Verdana" panose="020B0604030504040204" pitchFamily="34" charset="0"/>
                <a:ea typeface="Verdana" panose="020B0604030504040204" pitchFamily="34" charset="0"/>
                <a:cs typeface="Verdana" panose="020B0604030504040204" pitchFamily="34" charset="0"/>
              </a:rPr>
              <a:t>EnerGuide Rating is now same as the reference house.</a:t>
            </a:r>
          </a:p>
        </p:txBody>
      </p:sp>
      <p:pic>
        <p:nvPicPr>
          <p:cNvPr id="3" name="Picture 2"/>
          <p:cNvPicPr>
            <a:picLocks noChangeAspect="1"/>
          </p:cNvPicPr>
          <p:nvPr/>
        </p:nvPicPr>
        <p:blipFill rotWithShape="1">
          <a:blip r:embed="rId2"/>
          <a:srcRect l="10000" t="2966" r="72995" b="82780"/>
          <a:stretch/>
        </p:blipFill>
        <p:spPr>
          <a:xfrm>
            <a:off x="1387031" y="4454315"/>
            <a:ext cx="6369937" cy="1840491"/>
          </a:xfrm>
          <a:prstGeom prst="rect">
            <a:avLst/>
          </a:prstGeom>
          <a:ln w="15875">
            <a:solidFill>
              <a:schemeClr val="tx1"/>
            </a:solidFill>
          </a:ln>
        </p:spPr>
      </p:pic>
      <p:pic>
        <p:nvPicPr>
          <p:cNvPr id="5" name="Picture 4">
            <a:extLst>
              <a:ext uri="{FF2B5EF4-FFF2-40B4-BE49-F238E27FC236}">
                <a16:creationId xmlns:a16="http://schemas.microsoft.com/office/drawing/2014/main" id="{BC6F75C5-A078-4284-83E9-A827E4B0D58E}"/>
              </a:ext>
            </a:extLst>
          </p:cNvPr>
          <p:cNvPicPr>
            <a:picLocks noChangeAspect="1"/>
          </p:cNvPicPr>
          <p:nvPr/>
        </p:nvPicPr>
        <p:blipFill>
          <a:blip r:embed="rId3"/>
          <a:stretch>
            <a:fillRect/>
          </a:stretch>
        </p:blipFill>
        <p:spPr>
          <a:xfrm>
            <a:off x="7181850" y="4748371"/>
            <a:ext cx="1962150" cy="1962150"/>
          </a:xfrm>
          <a:prstGeom prst="rect">
            <a:avLst/>
          </a:prstGeom>
        </p:spPr>
      </p:pic>
    </p:spTree>
    <p:extLst>
      <p:ext uri="{BB962C8B-B14F-4D97-AF65-F5344CB8AC3E}">
        <p14:creationId xmlns:p14="http://schemas.microsoft.com/office/powerpoint/2010/main" val="28120664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1- Enhanced Compliance:</a:t>
            </a:r>
            <a:endParaRPr lang="en-US" dirty="0"/>
          </a:p>
        </p:txBody>
      </p:sp>
      <p:pic>
        <p:nvPicPr>
          <p:cNvPr id="5" name="Picture 4"/>
          <p:cNvPicPr>
            <a:picLocks noChangeAspect="1"/>
          </p:cNvPicPr>
          <p:nvPr/>
        </p:nvPicPr>
        <p:blipFill rotWithShape="1">
          <a:blip r:embed="rId2" cstate="print">
            <a:extLst>
              <a:ext uri="{28A0092B-C50C-407E-A947-70E740481C1C}">
                <a14:useLocalDpi xmlns:a14="http://schemas.microsoft.com/office/drawing/2010/main" val="0"/>
              </a:ext>
            </a:extLst>
          </a:blip>
          <a:srcRect l="6377" r="3847" b="10232"/>
          <a:stretch/>
        </p:blipFill>
        <p:spPr>
          <a:xfrm rot="5400000">
            <a:off x="820426" y="2239063"/>
            <a:ext cx="4069578" cy="3051902"/>
          </a:xfrm>
          <a:prstGeom prst="rect">
            <a:avLst/>
          </a:prstGeom>
        </p:spPr>
      </p:pic>
      <p:pic>
        <p:nvPicPr>
          <p:cNvPr id="6" name="Picture 5"/>
          <p:cNvPicPr>
            <a:picLocks noChangeAspect="1"/>
          </p:cNvPicPr>
          <p:nvPr/>
        </p:nvPicPr>
        <p:blipFill rotWithShape="1">
          <a:blip r:embed="rId3" cstate="print">
            <a:extLst>
              <a:ext uri="{28A0092B-C50C-407E-A947-70E740481C1C}">
                <a14:useLocalDpi xmlns:a14="http://schemas.microsoft.com/office/drawing/2010/main" val="0"/>
              </a:ext>
            </a:extLst>
          </a:blip>
          <a:srcRect t="6456" r="15026"/>
          <a:stretch/>
        </p:blipFill>
        <p:spPr>
          <a:xfrm rot="5400000">
            <a:off x="4668297" y="2103034"/>
            <a:ext cx="4049851" cy="3343691"/>
          </a:xfrm>
          <a:prstGeom prst="rect">
            <a:avLst/>
          </a:prstGeom>
        </p:spPr>
      </p:pic>
    </p:spTree>
    <p:extLst>
      <p:ext uri="{BB962C8B-B14F-4D97-AF65-F5344CB8AC3E}">
        <p14:creationId xmlns:p14="http://schemas.microsoft.com/office/powerpoint/2010/main" val="1450814980"/>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199" y="274638"/>
            <a:ext cx="8419381" cy="1143000"/>
          </a:xfrm>
        </p:spPr>
        <p:txBody>
          <a:bodyPr>
            <a:normAutofit fontScale="90000"/>
          </a:bodyPr>
          <a:lstStyle/>
          <a:p>
            <a:r>
              <a:rPr lang="en-CA" dirty="0"/>
              <a:t>Step 2- 10% better/MEUI 60 and TEDI 45/PTL 35:</a:t>
            </a:r>
            <a:endParaRPr lang="en-US" dirty="0"/>
          </a:p>
        </p:txBody>
      </p:sp>
      <p:pic>
        <p:nvPicPr>
          <p:cNvPr id="5" name="Picture 4">
            <a:extLst>
              <a:ext uri="{FF2B5EF4-FFF2-40B4-BE49-F238E27FC236}">
                <a16:creationId xmlns:a16="http://schemas.microsoft.com/office/drawing/2014/main" id="{587493D8-A6A5-4BD2-ABA0-3412495EBDD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57199" y="1891435"/>
            <a:ext cx="8370877" cy="4078433"/>
          </a:xfrm>
          <a:prstGeom prst="rect">
            <a:avLst/>
          </a:prstGeom>
        </p:spPr>
      </p:pic>
      <p:sp>
        <p:nvSpPr>
          <p:cNvPr id="3" name="Rectangle: Rounded Corners 2"/>
          <p:cNvSpPr/>
          <p:nvPr/>
        </p:nvSpPr>
        <p:spPr>
          <a:xfrm>
            <a:off x="457199" y="3207671"/>
            <a:ext cx="8370877" cy="846667"/>
          </a:xfrm>
          <a:prstGeom prst="roundRect">
            <a:avLst/>
          </a:prstGeom>
          <a:noFill/>
          <a:ln w="127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a:p>
        </p:txBody>
      </p:sp>
      <p:sp>
        <p:nvSpPr>
          <p:cNvPr id="4" name="TextBox 3">
            <a:extLst>
              <a:ext uri="{FF2B5EF4-FFF2-40B4-BE49-F238E27FC236}">
                <a16:creationId xmlns:a16="http://schemas.microsoft.com/office/drawing/2014/main" id="{04882E81-7346-420A-91DE-DF3F605D06E1}"/>
              </a:ext>
            </a:extLst>
          </p:cNvPr>
          <p:cNvSpPr txBox="1"/>
          <p:nvPr/>
        </p:nvSpPr>
        <p:spPr>
          <a:xfrm>
            <a:off x="3295290" y="2493033"/>
            <a:ext cx="733246" cy="492443"/>
          </a:xfrm>
          <a:prstGeom prst="rect">
            <a:avLst/>
          </a:prstGeom>
          <a:solidFill>
            <a:schemeClr val="accent1">
              <a:lumMod val="20000"/>
              <a:lumOff val="80000"/>
            </a:schemeClr>
          </a:solidFill>
        </p:spPr>
        <p:txBody>
          <a:bodyPr wrap="square" rtlCol="0">
            <a:spAutoFit/>
          </a:bodyPr>
          <a:lstStyle/>
          <a:p>
            <a:r>
              <a:rPr lang="en-US" sz="1300" b="1" dirty="0">
                <a:solidFill>
                  <a:schemeClr val="tx1">
                    <a:lumMod val="75000"/>
                    <a:lumOff val="25000"/>
                  </a:schemeClr>
                </a:solidFill>
              </a:rPr>
              <a:t>No min. value</a:t>
            </a:r>
          </a:p>
        </p:txBody>
      </p:sp>
    </p:spTree>
    <p:extLst>
      <p:ext uri="{BB962C8B-B14F-4D97-AF65-F5344CB8AC3E}">
        <p14:creationId xmlns:p14="http://schemas.microsoft.com/office/powerpoint/2010/main" val="2304402038"/>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584200" y="2063531"/>
            <a:ext cx="7755467" cy="3785652"/>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“Envelope First” approach</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Upgrade air tightness to required 3.0ACH@50Pa</a:t>
            </a:r>
          </a:p>
          <a:p>
            <a:endParaRPr lang="en-CA" sz="3000" dirty="0">
              <a:latin typeface="+mj-lt"/>
              <a:ea typeface="Verdana" panose="020B0604030504040204" pitchFamily="34" charset="0"/>
              <a:cs typeface="Verdana" panose="020B0604030504040204" pitchFamily="34" charset="0"/>
            </a:endParaRPr>
          </a:p>
          <a:p>
            <a:pPr>
              <a:buSzPct val="90000"/>
            </a:pPr>
            <a:r>
              <a:rPr lang="en-CA" sz="3000" dirty="0">
                <a:latin typeface="+mj-lt"/>
                <a:ea typeface="Verdana" panose="020B0604030504040204" pitchFamily="34" charset="0"/>
                <a:cs typeface="Verdana" panose="020B0604030504040204" pitchFamily="34" charset="0"/>
              </a:rPr>
              <a:t>Next easiest upgrade?  Windows?  Upgrade to USI 1.60</a:t>
            </a:r>
          </a:p>
          <a:p>
            <a:pPr>
              <a:buSzPct val="90000"/>
            </a:pPr>
            <a:endParaRPr lang="en-CA" sz="3000" dirty="0">
              <a:latin typeface="+mj-lt"/>
              <a:ea typeface="Verdana" panose="020B0604030504040204" pitchFamily="34" charset="0"/>
              <a:cs typeface="Verdana" panose="020B0604030504040204" pitchFamily="34" charset="0"/>
            </a:endParaRPr>
          </a:p>
          <a:p>
            <a:pPr>
              <a:buSzPct val="90000"/>
            </a:pPr>
            <a:r>
              <a:rPr lang="en-CA" sz="3000" dirty="0">
                <a:latin typeface="+mj-lt"/>
                <a:ea typeface="Verdana" panose="020B0604030504040204" pitchFamily="34" charset="0"/>
                <a:cs typeface="Verdana" panose="020B0604030504040204" pitchFamily="34" charset="0"/>
              </a:rPr>
              <a:t>Check the effect.</a:t>
            </a:r>
          </a:p>
        </p:txBody>
      </p:sp>
    </p:spTree>
    <p:extLst>
      <p:ext uri="{BB962C8B-B14F-4D97-AF65-F5344CB8AC3E}">
        <p14:creationId xmlns:p14="http://schemas.microsoft.com/office/powerpoint/2010/main" val="4263670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pic>
        <p:nvPicPr>
          <p:cNvPr id="4" name="Picture 3"/>
          <p:cNvPicPr>
            <a:picLocks noChangeAspect="1"/>
          </p:cNvPicPr>
          <p:nvPr/>
        </p:nvPicPr>
        <p:blipFill rotWithShape="1">
          <a:blip r:embed="rId2"/>
          <a:srcRect l="9594" t="1" r="72931" b="82496"/>
          <a:stretch/>
        </p:blipFill>
        <p:spPr>
          <a:xfrm>
            <a:off x="1054533" y="2263662"/>
            <a:ext cx="7034934" cy="2428988"/>
          </a:xfrm>
          <a:prstGeom prst="rect">
            <a:avLst/>
          </a:prstGeom>
          <a:ln w="15875">
            <a:solidFill>
              <a:schemeClr val="tx1"/>
            </a:solidFill>
          </a:ln>
        </p:spPr>
      </p:pic>
      <p:sp>
        <p:nvSpPr>
          <p:cNvPr id="3" name="TextBox 2">
            <a:extLst>
              <a:ext uri="{FF2B5EF4-FFF2-40B4-BE49-F238E27FC236}">
                <a16:creationId xmlns:a16="http://schemas.microsoft.com/office/drawing/2014/main" id="{5511381A-37C3-4C36-A0FA-DC02EAAFD808}"/>
              </a:ext>
            </a:extLst>
          </p:cNvPr>
          <p:cNvSpPr txBox="1"/>
          <p:nvPr/>
        </p:nvSpPr>
        <p:spPr>
          <a:xfrm>
            <a:off x="1155940" y="5063706"/>
            <a:ext cx="7034934" cy="1077218"/>
          </a:xfrm>
          <a:prstGeom prst="rect">
            <a:avLst/>
          </a:prstGeom>
          <a:noFill/>
        </p:spPr>
        <p:txBody>
          <a:bodyPr wrap="square" rtlCol="0">
            <a:spAutoFit/>
          </a:bodyPr>
          <a:lstStyle/>
          <a:p>
            <a:r>
              <a:rPr lang="en-US" sz="2800" dirty="0"/>
              <a:t>(83-78)/(83-25.4) = 8.7%  </a:t>
            </a:r>
          </a:p>
          <a:p>
            <a:r>
              <a:rPr lang="en-US" dirty="0"/>
              <a:t>Remember Step Code says the “% better than reference house” excludes electrical base loads</a:t>
            </a:r>
          </a:p>
        </p:txBody>
      </p:sp>
      <p:pic>
        <p:nvPicPr>
          <p:cNvPr id="5" name="Picture 4">
            <a:extLst>
              <a:ext uri="{FF2B5EF4-FFF2-40B4-BE49-F238E27FC236}">
                <a16:creationId xmlns:a16="http://schemas.microsoft.com/office/drawing/2014/main" id="{6290EAB5-C536-4426-B8CD-464403E02608}"/>
              </a:ext>
            </a:extLst>
          </p:cNvPr>
          <p:cNvPicPr>
            <a:picLocks noChangeAspect="1"/>
          </p:cNvPicPr>
          <p:nvPr/>
        </p:nvPicPr>
        <p:blipFill>
          <a:blip r:embed="rId3"/>
          <a:stretch>
            <a:fillRect/>
          </a:stretch>
        </p:blipFill>
        <p:spPr>
          <a:xfrm>
            <a:off x="6778625" y="5280025"/>
            <a:ext cx="982725" cy="982725"/>
          </a:xfrm>
          <a:prstGeom prst="rect">
            <a:avLst/>
          </a:prstGeom>
        </p:spPr>
      </p:pic>
    </p:spTree>
    <p:extLst>
      <p:ext uri="{BB962C8B-B14F-4D97-AF65-F5344CB8AC3E}">
        <p14:creationId xmlns:p14="http://schemas.microsoft.com/office/powerpoint/2010/main" val="40978086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1110096" y="1634040"/>
            <a:ext cx="7368117" cy="4708981"/>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Need more improvement</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“Envelope First” approach</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Favour reliable/achievable upgrades- with Builder feedback to keep costs in check</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Upgrade R20 wall insulation to R22</a:t>
            </a:r>
          </a:p>
          <a:p>
            <a:endParaRPr lang="en-CA" sz="3000" dirty="0">
              <a:latin typeface="+mj-lt"/>
              <a:ea typeface="Verdana" panose="020B0604030504040204" pitchFamily="34" charset="0"/>
              <a:cs typeface="Verdana" panose="020B0604030504040204" pitchFamily="34" charset="0"/>
            </a:endParaRPr>
          </a:p>
          <a:p>
            <a:pPr>
              <a:buSzPct val="90000"/>
            </a:pPr>
            <a:r>
              <a:rPr lang="en-CA" sz="3000" dirty="0">
                <a:latin typeface="+mj-lt"/>
                <a:ea typeface="Verdana" panose="020B0604030504040204" pitchFamily="34" charset="0"/>
                <a:cs typeface="Verdana" panose="020B0604030504040204" pitchFamily="34" charset="0"/>
              </a:rPr>
              <a:t>Check the effect.</a:t>
            </a:r>
          </a:p>
        </p:txBody>
      </p:sp>
    </p:spTree>
    <p:extLst>
      <p:ext uri="{BB962C8B-B14F-4D97-AF65-F5344CB8AC3E}">
        <p14:creationId xmlns:p14="http://schemas.microsoft.com/office/powerpoint/2010/main" val="2721176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584200" y="1675603"/>
            <a:ext cx="7755467" cy="3785652"/>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Not good enough</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Upgrade R40 attic insulation to R50</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Upgrade windows to USI 1.40- what about SHGC?</a:t>
            </a:r>
          </a:p>
          <a:p>
            <a:endParaRPr lang="en-CA" sz="3000" dirty="0">
              <a:latin typeface="+mj-lt"/>
              <a:ea typeface="Verdana" panose="020B0604030504040204" pitchFamily="34" charset="0"/>
              <a:cs typeface="Verdana" panose="020B0604030504040204" pitchFamily="34" charset="0"/>
            </a:endParaRPr>
          </a:p>
          <a:p>
            <a:pPr>
              <a:buSzPct val="90000"/>
            </a:pPr>
            <a:r>
              <a:rPr lang="en-CA" sz="3000" dirty="0">
                <a:latin typeface="+mj-lt"/>
                <a:ea typeface="Verdana" panose="020B0604030504040204" pitchFamily="34" charset="0"/>
                <a:cs typeface="Verdana" panose="020B0604030504040204" pitchFamily="34" charset="0"/>
              </a:rPr>
              <a:t>Check the effect.</a:t>
            </a:r>
          </a:p>
        </p:txBody>
      </p:sp>
      <p:pic>
        <p:nvPicPr>
          <p:cNvPr id="5" name="Picture 4"/>
          <p:cNvPicPr>
            <a:picLocks noChangeAspect="1"/>
          </p:cNvPicPr>
          <p:nvPr/>
        </p:nvPicPr>
        <p:blipFill>
          <a:blip r:embed="rId2"/>
          <a:stretch>
            <a:fillRect/>
          </a:stretch>
        </p:blipFill>
        <p:spPr>
          <a:xfrm>
            <a:off x="5460057" y="3844516"/>
            <a:ext cx="3099743" cy="3013484"/>
          </a:xfrm>
          <a:prstGeom prst="rect">
            <a:avLst/>
          </a:prstGeom>
        </p:spPr>
      </p:pic>
    </p:spTree>
    <p:extLst>
      <p:ext uri="{BB962C8B-B14F-4D97-AF65-F5344CB8AC3E}">
        <p14:creationId xmlns:p14="http://schemas.microsoft.com/office/powerpoint/2010/main" val="38809683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pic>
        <p:nvPicPr>
          <p:cNvPr id="5" name="Picture 4"/>
          <p:cNvPicPr>
            <a:picLocks noChangeAspect="1"/>
          </p:cNvPicPr>
          <p:nvPr/>
        </p:nvPicPr>
        <p:blipFill rotWithShape="1">
          <a:blip r:embed="rId2"/>
          <a:srcRect l="9374" r="72310" b="82080"/>
          <a:stretch/>
        </p:blipFill>
        <p:spPr>
          <a:xfrm>
            <a:off x="1000124" y="2038350"/>
            <a:ext cx="7045835" cy="2376324"/>
          </a:xfrm>
          <a:prstGeom prst="rect">
            <a:avLst/>
          </a:prstGeom>
          <a:ln w="15875">
            <a:solidFill>
              <a:schemeClr val="tx1"/>
            </a:solidFill>
          </a:ln>
        </p:spPr>
      </p:pic>
      <p:pic>
        <p:nvPicPr>
          <p:cNvPr id="7" name="Picture 6"/>
          <p:cNvPicPr>
            <a:picLocks noChangeAspect="1"/>
          </p:cNvPicPr>
          <p:nvPr/>
        </p:nvPicPr>
        <p:blipFill>
          <a:blip r:embed="rId3"/>
          <a:stretch>
            <a:fillRect/>
          </a:stretch>
        </p:blipFill>
        <p:spPr>
          <a:xfrm>
            <a:off x="6867525" y="3433599"/>
            <a:ext cx="1962150" cy="1962150"/>
          </a:xfrm>
          <a:prstGeom prst="rect">
            <a:avLst/>
          </a:prstGeom>
        </p:spPr>
      </p:pic>
      <p:sp>
        <p:nvSpPr>
          <p:cNvPr id="6" name="TextBox 5">
            <a:extLst>
              <a:ext uri="{FF2B5EF4-FFF2-40B4-BE49-F238E27FC236}">
                <a16:creationId xmlns:a16="http://schemas.microsoft.com/office/drawing/2014/main" id="{4EFF1BE8-497F-40E5-AC2E-B2447E99D0AE}"/>
              </a:ext>
            </a:extLst>
          </p:cNvPr>
          <p:cNvSpPr txBox="1"/>
          <p:nvPr/>
        </p:nvSpPr>
        <p:spPr>
          <a:xfrm>
            <a:off x="1155940" y="5063706"/>
            <a:ext cx="7034934" cy="1077218"/>
          </a:xfrm>
          <a:prstGeom prst="rect">
            <a:avLst/>
          </a:prstGeom>
          <a:noFill/>
        </p:spPr>
        <p:txBody>
          <a:bodyPr wrap="square" rtlCol="0">
            <a:spAutoFit/>
          </a:bodyPr>
          <a:lstStyle/>
          <a:p>
            <a:r>
              <a:rPr lang="en-US" sz="2800" dirty="0"/>
              <a:t>(83-74)/(83-25.4) = 15.6%  </a:t>
            </a:r>
          </a:p>
          <a:p>
            <a:r>
              <a:rPr lang="en-US" dirty="0"/>
              <a:t>Remember Step Code says the “% better than reference house” excludes electrical base loads</a:t>
            </a:r>
          </a:p>
        </p:txBody>
      </p:sp>
    </p:spTree>
    <p:extLst>
      <p:ext uri="{BB962C8B-B14F-4D97-AF65-F5344CB8AC3E}">
        <p14:creationId xmlns:p14="http://schemas.microsoft.com/office/powerpoint/2010/main" val="28565132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584200" y="2063531"/>
            <a:ext cx="7755467" cy="3508653"/>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What about TEDI?</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Thermal Energy Demand Intensity (kWh/sq m/year)</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Need to reach 45kWh/sq m/year.</a:t>
            </a:r>
          </a:p>
          <a:p>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42069023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694267" y="4082831"/>
            <a:ext cx="7755467" cy="1384995"/>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40663MJ = 11,295kWh</a:t>
            </a:r>
          </a:p>
          <a:p>
            <a:endParaRPr lang="en-CA" sz="2100" dirty="0">
              <a:latin typeface="Verdana" panose="020B0604030504040204" pitchFamily="34" charset="0"/>
              <a:ea typeface="Verdana" panose="020B0604030504040204" pitchFamily="34" charset="0"/>
              <a:cs typeface="Verdana" panose="020B0604030504040204" pitchFamily="34" charset="0"/>
            </a:endParaRPr>
          </a:p>
          <a:p>
            <a:r>
              <a:rPr lang="en-CA" sz="2100" dirty="0">
                <a:latin typeface="Verdana" panose="020B0604030504040204" pitchFamily="34" charset="0"/>
                <a:ea typeface="Verdana" panose="020B0604030504040204" pitchFamily="34" charset="0"/>
                <a:cs typeface="Verdana" panose="020B0604030504040204" pitchFamily="34" charset="0"/>
              </a:rPr>
              <a:t>11,295kWh/209sq m = TEDI 54</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p:txBody>
      </p:sp>
      <p:pic>
        <p:nvPicPr>
          <p:cNvPr id="3" name="Picture 2"/>
          <p:cNvPicPr>
            <a:picLocks noChangeAspect="1"/>
          </p:cNvPicPr>
          <p:nvPr/>
        </p:nvPicPr>
        <p:blipFill rotWithShape="1">
          <a:blip r:embed="rId2"/>
          <a:srcRect l="427" t="25523" r="77500" b="60878"/>
          <a:stretch/>
        </p:blipFill>
        <p:spPr>
          <a:xfrm>
            <a:off x="333374" y="1924652"/>
            <a:ext cx="8477250" cy="1800226"/>
          </a:xfrm>
          <a:prstGeom prst="rect">
            <a:avLst/>
          </a:prstGeom>
          <a:ln w="15875">
            <a:solidFill>
              <a:schemeClr val="tx1"/>
            </a:solidFill>
          </a:ln>
        </p:spPr>
      </p:pic>
      <p:pic>
        <p:nvPicPr>
          <p:cNvPr id="9" name="Picture 8"/>
          <p:cNvPicPr>
            <a:picLocks noChangeAspect="1"/>
          </p:cNvPicPr>
          <p:nvPr/>
        </p:nvPicPr>
        <p:blipFill>
          <a:blip r:embed="rId3"/>
          <a:stretch>
            <a:fillRect/>
          </a:stretch>
        </p:blipFill>
        <p:spPr>
          <a:xfrm>
            <a:off x="5419725" y="4657725"/>
            <a:ext cx="982725" cy="982725"/>
          </a:xfrm>
          <a:prstGeom prst="rect">
            <a:avLst/>
          </a:prstGeom>
        </p:spPr>
      </p:pic>
    </p:spTree>
    <p:extLst>
      <p:ext uri="{BB962C8B-B14F-4D97-AF65-F5344CB8AC3E}">
        <p14:creationId xmlns:p14="http://schemas.microsoft.com/office/powerpoint/2010/main" val="1953211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749572" y="4635886"/>
            <a:ext cx="4150580" cy="415498"/>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8014W/209sq m = PTL 38</a:t>
            </a:r>
          </a:p>
        </p:txBody>
      </p:sp>
      <p:pic>
        <p:nvPicPr>
          <p:cNvPr id="5" name="Picture 4"/>
          <p:cNvPicPr>
            <a:picLocks noChangeAspect="1"/>
          </p:cNvPicPr>
          <p:nvPr/>
        </p:nvPicPr>
        <p:blipFill rotWithShape="1">
          <a:blip r:embed="rId2"/>
          <a:srcRect l="467" t="26023" r="78311" b="61602"/>
          <a:stretch/>
        </p:blipFill>
        <p:spPr>
          <a:xfrm>
            <a:off x="341671" y="2619192"/>
            <a:ext cx="8108063" cy="1629870"/>
          </a:xfrm>
          <a:prstGeom prst="rect">
            <a:avLst/>
          </a:prstGeom>
          <a:ln w="15875">
            <a:solidFill>
              <a:schemeClr val="tx1"/>
            </a:solidFill>
          </a:ln>
        </p:spPr>
      </p:pic>
      <p:pic>
        <p:nvPicPr>
          <p:cNvPr id="6" name="Picture 5"/>
          <p:cNvPicPr>
            <a:picLocks noChangeAspect="1"/>
          </p:cNvPicPr>
          <p:nvPr/>
        </p:nvPicPr>
        <p:blipFill>
          <a:blip r:embed="rId3"/>
          <a:stretch>
            <a:fillRect/>
          </a:stretch>
        </p:blipFill>
        <p:spPr>
          <a:xfrm>
            <a:off x="5419725" y="4657725"/>
            <a:ext cx="982725" cy="982725"/>
          </a:xfrm>
          <a:prstGeom prst="rect">
            <a:avLst/>
          </a:prstGeom>
        </p:spPr>
      </p:pic>
      <p:sp>
        <p:nvSpPr>
          <p:cNvPr id="7" name="TextBox 6"/>
          <p:cNvSpPr txBox="1"/>
          <p:nvPr/>
        </p:nvSpPr>
        <p:spPr>
          <a:xfrm>
            <a:off x="808567" y="2018060"/>
            <a:ext cx="4688894" cy="415498"/>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Maybe we can comply with PTL?</a:t>
            </a:r>
          </a:p>
        </p:txBody>
      </p:sp>
    </p:spTree>
    <p:extLst>
      <p:ext uri="{BB962C8B-B14F-4D97-AF65-F5344CB8AC3E}">
        <p14:creationId xmlns:p14="http://schemas.microsoft.com/office/powerpoint/2010/main" val="24052151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584200" y="2063530"/>
            <a:ext cx="5963249" cy="2862322"/>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Run more upgrade scenarios until all Step Code 2 parameters are met</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Focus efforts- remember that only an </a:t>
            </a:r>
            <a:r>
              <a:rPr lang="en-CA" sz="3000" u="sng" dirty="0">
                <a:latin typeface="+mj-lt"/>
                <a:ea typeface="Verdana" panose="020B0604030504040204" pitchFamily="34" charset="0"/>
                <a:cs typeface="Verdana" panose="020B0604030504040204" pitchFamily="34" charset="0"/>
              </a:rPr>
              <a:t>envelope</a:t>
            </a:r>
            <a:r>
              <a:rPr lang="en-CA" sz="3000" dirty="0">
                <a:latin typeface="+mj-lt"/>
                <a:ea typeface="Verdana" panose="020B0604030504040204" pitchFamily="34" charset="0"/>
                <a:cs typeface="Verdana" panose="020B0604030504040204" pitchFamily="34" charset="0"/>
              </a:rPr>
              <a:t> improvement will lower TEDI and PTL.</a:t>
            </a:r>
          </a:p>
        </p:txBody>
      </p:sp>
      <p:pic>
        <p:nvPicPr>
          <p:cNvPr id="5" name="Picture 4"/>
          <p:cNvPicPr>
            <a:picLocks noChangeAspect="1"/>
          </p:cNvPicPr>
          <p:nvPr/>
        </p:nvPicPr>
        <p:blipFill>
          <a:blip r:embed="rId2"/>
          <a:stretch>
            <a:fillRect/>
          </a:stretch>
        </p:blipFill>
        <p:spPr>
          <a:xfrm>
            <a:off x="5505416" y="3613974"/>
            <a:ext cx="3054384" cy="2969388"/>
          </a:xfrm>
          <a:prstGeom prst="rect">
            <a:avLst/>
          </a:prstGeom>
        </p:spPr>
      </p:pic>
    </p:spTree>
    <p:extLst>
      <p:ext uri="{BB962C8B-B14F-4D97-AF65-F5344CB8AC3E}">
        <p14:creationId xmlns:p14="http://schemas.microsoft.com/office/powerpoint/2010/main" val="4037358800"/>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584200" y="1592134"/>
            <a:ext cx="5963249" cy="738664"/>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Check HOT2000 outputs to steer direction:</a:t>
            </a:r>
          </a:p>
          <a:p>
            <a:endParaRPr lang="en-CA" sz="2100" dirty="0">
              <a:latin typeface="Verdana" panose="020B0604030504040204" pitchFamily="34" charset="0"/>
              <a:ea typeface="Verdana" panose="020B0604030504040204" pitchFamily="34" charset="0"/>
              <a:cs typeface="Verdana" panose="020B0604030504040204" pitchFamily="34" charset="0"/>
            </a:endParaRPr>
          </a:p>
        </p:txBody>
      </p:sp>
      <p:pic>
        <p:nvPicPr>
          <p:cNvPr id="6" name="Picture 5">
            <a:extLst>
              <a:ext uri="{FF2B5EF4-FFF2-40B4-BE49-F238E27FC236}">
                <a16:creationId xmlns:a16="http://schemas.microsoft.com/office/drawing/2014/main" id="{E094C209-AE04-4EE9-BF96-A66B8BCEE6A1}"/>
              </a:ext>
            </a:extLst>
          </p:cNvPr>
          <p:cNvPicPr>
            <a:picLocks noChangeAspect="1"/>
          </p:cNvPicPr>
          <p:nvPr/>
        </p:nvPicPr>
        <p:blipFill rotWithShape="1">
          <a:blip r:embed="rId2"/>
          <a:srcRect l="493" t="7558" r="61221" b="34644"/>
          <a:stretch/>
        </p:blipFill>
        <p:spPr>
          <a:xfrm>
            <a:off x="376849" y="2505294"/>
            <a:ext cx="8570999" cy="4252563"/>
          </a:xfrm>
          <a:prstGeom prst="rect">
            <a:avLst/>
          </a:prstGeom>
        </p:spPr>
      </p:pic>
    </p:spTree>
    <p:extLst>
      <p:ext uri="{BB962C8B-B14F-4D97-AF65-F5344CB8AC3E}">
        <p14:creationId xmlns:p14="http://schemas.microsoft.com/office/powerpoint/2010/main" val="4052145417"/>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584200" y="2063530"/>
            <a:ext cx="5963249" cy="1938992"/>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Add 1.5” expanded polystyrene to 2x4 R14 foundation wall</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Check the results.</a:t>
            </a:r>
          </a:p>
        </p:txBody>
      </p:sp>
      <p:pic>
        <p:nvPicPr>
          <p:cNvPr id="5" name="Picture 4"/>
          <p:cNvPicPr>
            <a:picLocks noChangeAspect="1"/>
          </p:cNvPicPr>
          <p:nvPr/>
        </p:nvPicPr>
        <p:blipFill>
          <a:blip r:embed="rId2"/>
          <a:stretch>
            <a:fillRect/>
          </a:stretch>
        </p:blipFill>
        <p:spPr>
          <a:xfrm>
            <a:off x="5434549" y="3500934"/>
            <a:ext cx="3054384" cy="2969388"/>
          </a:xfrm>
          <a:prstGeom prst="rect">
            <a:avLst/>
          </a:prstGeom>
        </p:spPr>
      </p:pic>
    </p:spTree>
    <p:extLst>
      <p:ext uri="{BB962C8B-B14F-4D97-AF65-F5344CB8AC3E}">
        <p14:creationId xmlns:p14="http://schemas.microsoft.com/office/powerpoint/2010/main" val="4095336436"/>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694267" y="4082831"/>
            <a:ext cx="7755467" cy="1384995"/>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27885MJ = 7,746kWh</a:t>
            </a:r>
          </a:p>
          <a:p>
            <a:endParaRPr lang="en-CA" sz="2100" dirty="0">
              <a:latin typeface="Verdana" panose="020B0604030504040204" pitchFamily="34" charset="0"/>
              <a:ea typeface="Verdana" panose="020B0604030504040204" pitchFamily="34" charset="0"/>
              <a:cs typeface="Verdana" panose="020B0604030504040204" pitchFamily="34" charset="0"/>
            </a:endParaRPr>
          </a:p>
          <a:p>
            <a:r>
              <a:rPr lang="en-CA" sz="2100" dirty="0">
                <a:latin typeface="Verdana" panose="020B0604030504040204" pitchFamily="34" charset="0"/>
                <a:ea typeface="Verdana" panose="020B0604030504040204" pitchFamily="34" charset="0"/>
                <a:cs typeface="Verdana" panose="020B0604030504040204" pitchFamily="34" charset="0"/>
              </a:rPr>
              <a:t>7,746kWh/209sq m = TEDI 37.1</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p:txBody>
      </p:sp>
      <p:pic>
        <p:nvPicPr>
          <p:cNvPr id="5" name="Picture 4">
            <a:extLst>
              <a:ext uri="{FF2B5EF4-FFF2-40B4-BE49-F238E27FC236}">
                <a16:creationId xmlns:a16="http://schemas.microsoft.com/office/drawing/2014/main" id="{47FAC5D9-6692-4719-AEE5-62295031CE57}"/>
              </a:ext>
            </a:extLst>
          </p:cNvPr>
          <p:cNvPicPr>
            <a:picLocks noChangeAspect="1"/>
          </p:cNvPicPr>
          <p:nvPr/>
        </p:nvPicPr>
        <p:blipFill rotWithShape="1">
          <a:blip r:embed="rId2"/>
          <a:srcRect l="368" t="12973" r="81041" b="70299"/>
          <a:stretch/>
        </p:blipFill>
        <p:spPr>
          <a:xfrm>
            <a:off x="1121432" y="1725064"/>
            <a:ext cx="6634717" cy="1962150"/>
          </a:xfrm>
          <a:prstGeom prst="rect">
            <a:avLst/>
          </a:prstGeom>
          <a:ln w="15875">
            <a:solidFill>
              <a:schemeClr val="tx1"/>
            </a:solidFill>
          </a:ln>
        </p:spPr>
      </p:pic>
      <p:pic>
        <p:nvPicPr>
          <p:cNvPr id="7" name="Picture 6">
            <a:extLst>
              <a:ext uri="{FF2B5EF4-FFF2-40B4-BE49-F238E27FC236}">
                <a16:creationId xmlns:a16="http://schemas.microsoft.com/office/drawing/2014/main" id="{096D38ED-CA08-4A8C-8BA4-ADD730B67624}"/>
              </a:ext>
            </a:extLst>
          </p:cNvPr>
          <p:cNvPicPr>
            <a:picLocks noChangeAspect="1"/>
          </p:cNvPicPr>
          <p:nvPr/>
        </p:nvPicPr>
        <p:blipFill>
          <a:blip r:embed="rId3"/>
          <a:stretch>
            <a:fillRect/>
          </a:stretch>
        </p:blipFill>
        <p:spPr>
          <a:xfrm>
            <a:off x="5393846" y="3831139"/>
            <a:ext cx="1962150" cy="1962150"/>
          </a:xfrm>
          <a:prstGeom prst="rect">
            <a:avLst/>
          </a:prstGeom>
        </p:spPr>
      </p:pic>
    </p:spTree>
    <p:extLst>
      <p:ext uri="{BB962C8B-B14F-4D97-AF65-F5344CB8AC3E}">
        <p14:creationId xmlns:p14="http://schemas.microsoft.com/office/powerpoint/2010/main" val="19167530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2- 10% better/MEUI 60 and TEDI 45/PTL 35:</a:t>
            </a:r>
            <a:endParaRPr lang="en-US" dirty="0"/>
          </a:p>
        </p:txBody>
      </p:sp>
      <p:sp>
        <p:nvSpPr>
          <p:cNvPr id="4" name="TextBox 3"/>
          <p:cNvSpPr txBox="1"/>
          <p:nvPr/>
        </p:nvSpPr>
        <p:spPr>
          <a:xfrm>
            <a:off x="749572" y="4635886"/>
            <a:ext cx="4150580" cy="415498"/>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7125W/209sq m = PTL 34.1</a:t>
            </a:r>
          </a:p>
        </p:txBody>
      </p:sp>
      <p:sp>
        <p:nvSpPr>
          <p:cNvPr id="7" name="TextBox 6"/>
          <p:cNvSpPr txBox="1"/>
          <p:nvPr/>
        </p:nvSpPr>
        <p:spPr>
          <a:xfrm>
            <a:off x="808566" y="1768241"/>
            <a:ext cx="6290973" cy="415498"/>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Do we also need to comply with PTL?</a:t>
            </a:r>
          </a:p>
        </p:txBody>
      </p:sp>
      <p:pic>
        <p:nvPicPr>
          <p:cNvPr id="8" name="Picture 7">
            <a:extLst>
              <a:ext uri="{FF2B5EF4-FFF2-40B4-BE49-F238E27FC236}">
                <a16:creationId xmlns:a16="http://schemas.microsoft.com/office/drawing/2014/main" id="{108F5B4A-13C5-4D48-BFEE-AC78CA8F7B20}"/>
              </a:ext>
            </a:extLst>
          </p:cNvPr>
          <p:cNvPicPr>
            <a:picLocks noChangeAspect="1"/>
          </p:cNvPicPr>
          <p:nvPr/>
        </p:nvPicPr>
        <p:blipFill rotWithShape="1">
          <a:blip r:embed="rId2"/>
          <a:srcRect t="38125" r="80843" b="45838"/>
          <a:stretch/>
        </p:blipFill>
        <p:spPr>
          <a:xfrm>
            <a:off x="670550" y="2439456"/>
            <a:ext cx="7192437" cy="1978922"/>
          </a:xfrm>
          <a:prstGeom prst="rect">
            <a:avLst/>
          </a:prstGeom>
          <a:ln w="15875">
            <a:solidFill>
              <a:schemeClr val="tx1"/>
            </a:solidFill>
          </a:ln>
        </p:spPr>
      </p:pic>
      <p:pic>
        <p:nvPicPr>
          <p:cNvPr id="9" name="Picture 8">
            <a:extLst>
              <a:ext uri="{FF2B5EF4-FFF2-40B4-BE49-F238E27FC236}">
                <a16:creationId xmlns:a16="http://schemas.microsoft.com/office/drawing/2014/main" id="{289C65F1-DEF2-498D-825A-1317CC00FDD7}"/>
              </a:ext>
            </a:extLst>
          </p:cNvPr>
          <p:cNvPicPr>
            <a:picLocks noChangeAspect="1"/>
          </p:cNvPicPr>
          <p:nvPr/>
        </p:nvPicPr>
        <p:blipFill>
          <a:blip r:embed="rId3"/>
          <a:stretch>
            <a:fillRect/>
          </a:stretch>
        </p:blipFill>
        <p:spPr>
          <a:xfrm>
            <a:off x="5393846" y="3831139"/>
            <a:ext cx="1962150" cy="1962150"/>
          </a:xfrm>
          <a:prstGeom prst="rect">
            <a:avLst/>
          </a:prstGeom>
        </p:spPr>
      </p:pic>
    </p:spTree>
    <p:extLst>
      <p:ext uri="{BB962C8B-B14F-4D97-AF65-F5344CB8AC3E}">
        <p14:creationId xmlns:p14="http://schemas.microsoft.com/office/powerpoint/2010/main" val="17211300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3- 20% better/MEUI 45 and TEDI 40/PTL 30:</a:t>
            </a:r>
            <a:endParaRPr lang="en-US" dirty="0"/>
          </a:p>
        </p:txBody>
      </p:sp>
      <p:pic>
        <p:nvPicPr>
          <p:cNvPr id="5" name="Picture 4">
            <a:extLst>
              <a:ext uri="{FF2B5EF4-FFF2-40B4-BE49-F238E27FC236}">
                <a16:creationId xmlns:a16="http://schemas.microsoft.com/office/drawing/2014/main" id="{587493D8-A6A5-4BD2-ABA0-3412495EBDD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20537" y="2110365"/>
            <a:ext cx="8702926" cy="4240213"/>
          </a:xfrm>
          <a:prstGeom prst="rect">
            <a:avLst/>
          </a:prstGeom>
        </p:spPr>
      </p:pic>
      <p:sp>
        <p:nvSpPr>
          <p:cNvPr id="3" name="Rectangle: Rounded Corners 2"/>
          <p:cNvSpPr/>
          <p:nvPr/>
        </p:nvSpPr>
        <p:spPr>
          <a:xfrm>
            <a:off x="220537" y="4111723"/>
            <a:ext cx="8702926" cy="846667"/>
          </a:xfrm>
          <a:prstGeom prst="roundRect">
            <a:avLst/>
          </a:prstGeom>
          <a:noFill/>
          <a:ln w="127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a:p>
        </p:txBody>
      </p:sp>
    </p:spTree>
    <p:extLst>
      <p:ext uri="{BB962C8B-B14F-4D97-AF65-F5344CB8AC3E}">
        <p14:creationId xmlns:p14="http://schemas.microsoft.com/office/powerpoint/2010/main" val="3015838089"/>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3- 20% better/MEUI 45 and TEDI 40/PTL 30:</a:t>
            </a:r>
            <a:endParaRPr lang="en-US" dirty="0"/>
          </a:p>
        </p:txBody>
      </p:sp>
      <p:sp>
        <p:nvSpPr>
          <p:cNvPr id="4" name="TextBox 3"/>
          <p:cNvSpPr txBox="1"/>
          <p:nvPr/>
        </p:nvSpPr>
        <p:spPr>
          <a:xfrm>
            <a:off x="584200" y="2063531"/>
            <a:ext cx="7755467" cy="4293483"/>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Upgrade air tightness to required 2.5ACH@50Pa for Step 3</a:t>
            </a:r>
          </a:p>
          <a:p>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Which additional upgrades?  Already have R22, R50, USI 1.40/SHGC 0.50</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We already know we are good for TEDI; it was 37.1 in our last example</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We were close to “20% better than” in our last example</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So we can get away with improving mechanicals, not envelope.</a:t>
            </a:r>
          </a:p>
        </p:txBody>
      </p:sp>
    </p:spTree>
    <p:extLst>
      <p:ext uri="{BB962C8B-B14F-4D97-AF65-F5344CB8AC3E}">
        <p14:creationId xmlns:p14="http://schemas.microsoft.com/office/powerpoint/2010/main" val="8561424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3- 20% better/MEUI 45 and TEDI 40/PTL 30:</a:t>
            </a:r>
            <a:endParaRPr lang="en-US" dirty="0"/>
          </a:p>
        </p:txBody>
      </p:sp>
      <p:sp>
        <p:nvSpPr>
          <p:cNvPr id="4" name="TextBox 3"/>
          <p:cNvSpPr txBox="1"/>
          <p:nvPr/>
        </p:nvSpPr>
        <p:spPr>
          <a:xfrm>
            <a:off x="584200" y="2063531"/>
            <a:ext cx="7755467" cy="1061829"/>
          </a:xfrm>
          <a:prstGeom prst="rect">
            <a:avLst/>
          </a:prstGeom>
          <a:noFill/>
        </p:spPr>
        <p:txBody>
          <a:bodyPr wrap="square" rtlCol="0">
            <a:spAutoFit/>
          </a:bodyPr>
          <a:lstStyle/>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Upgrade mechanical system with HRV (70% SRE)</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a:p>
            <a:pPr>
              <a:buSzPct val="90000"/>
            </a:pPr>
            <a:r>
              <a:rPr lang="en-CA" sz="2100" dirty="0">
                <a:latin typeface="Verdana" panose="020B0604030504040204" pitchFamily="34" charset="0"/>
                <a:ea typeface="Verdana" panose="020B0604030504040204" pitchFamily="34" charset="0"/>
                <a:cs typeface="Verdana" panose="020B0604030504040204" pitchFamily="34" charset="0"/>
              </a:rPr>
              <a:t>Check results.</a:t>
            </a:r>
          </a:p>
        </p:txBody>
      </p:sp>
    </p:spTree>
    <p:extLst>
      <p:ext uri="{BB962C8B-B14F-4D97-AF65-F5344CB8AC3E}">
        <p14:creationId xmlns:p14="http://schemas.microsoft.com/office/powerpoint/2010/main" val="25280786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9.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3- 20% better/MEUI 45 and TEDI 40/PTL 30:</a:t>
            </a:r>
            <a:endParaRPr lang="en-US" dirty="0"/>
          </a:p>
        </p:txBody>
      </p:sp>
      <p:pic>
        <p:nvPicPr>
          <p:cNvPr id="7" name="Picture 6"/>
          <p:cNvPicPr>
            <a:picLocks noChangeAspect="1"/>
          </p:cNvPicPr>
          <p:nvPr/>
        </p:nvPicPr>
        <p:blipFill>
          <a:blip r:embed="rId2"/>
          <a:stretch>
            <a:fillRect/>
          </a:stretch>
        </p:blipFill>
        <p:spPr>
          <a:xfrm>
            <a:off x="6867525" y="3433599"/>
            <a:ext cx="1962150" cy="1962150"/>
          </a:xfrm>
          <a:prstGeom prst="rect">
            <a:avLst/>
          </a:prstGeom>
        </p:spPr>
      </p:pic>
      <p:sp>
        <p:nvSpPr>
          <p:cNvPr id="6" name="TextBox 5">
            <a:extLst>
              <a:ext uri="{FF2B5EF4-FFF2-40B4-BE49-F238E27FC236}">
                <a16:creationId xmlns:a16="http://schemas.microsoft.com/office/drawing/2014/main" id="{4EFF1BE8-497F-40E5-AC2E-B2447E99D0AE}"/>
              </a:ext>
            </a:extLst>
          </p:cNvPr>
          <p:cNvSpPr txBox="1"/>
          <p:nvPr/>
        </p:nvSpPr>
        <p:spPr>
          <a:xfrm>
            <a:off x="1054533" y="5063706"/>
            <a:ext cx="7034934" cy="1077218"/>
          </a:xfrm>
          <a:prstGeom prst="rect">
            <a:avLst/>
          </a:prstGeom>
          <a:noFill/>
        </p:spPr>
        <p:txBody>
          <a:bodyPr wrap="square" rtlCol="0">
            <a:spAutoFit/>
          </a:bodyPr>
          <a:lstStyle/>
          <a:p>
            <a:r>
              <a:rPr lang="en-US" sz="2800" dirty="0"/>
              <a:t>(83-65)/(83-25.4) = 31.3%  </a:t>
            </a:r>
          </a:p>
          <a:p>
            <a:r>
              <a:rPr lang="en-US" dirty="0"/>
              <a:t>Remember Step Code says the “% better than reference house” excludes electrical base loads</a:t>
            </a:r>
          </a:p>
        </p:txBody>
      </p:sp>
      <p:pic>
        <p:nvPicPr>
          <p:cNvPr id="3" name="Picture 2">
            <a:extLst>
              <a:ext uri="{FF2B5EF4-FFF2-40B4-BE49-F238E27FC236}">
                <a16:creationId xmlns:a16="http://schemas.microsoft.com/office/drawing/2014/main" id="{46CAC59E-0F24-46AA-A9A1-A7F030B22406}"/>
              </a:ext>
            </a:extLst>
          </p:cNvPr>
          <p:cNvPicPr>
            <a:picLocks noChangeAspect="1"/>
          </p:cNvPicPr>
          <p:nvPr/>
        </p:nvPicPr>
        <p:blipFill rotWithShape="1">
          <a:blip r:embed="rId3"/>
          <a:srcRect l="9159" t="6049" r="74740" b="82997"/>
          <a:stretch/>
        </p:blipFill>
        <p:spPr>
          <a:xfrm>
            <a:off x="675265" y="2104846"/>
            <a:ext cx="7239474" cy="1618748"/>
          </a:xfrm>
          <a:prstGeom prst="rect">
            <a:avLst/>
          </a:prstGeom>
          <a:ln w="15875">
            <a:solidFill>
              <a:schemeClr val="tx1"/>
            </a:solidFill>
          </a:ln>
        </p:spPr>
      </p:pic>
    </p:spTree>
    <p:extLst>
      <p:ext uri="{BB962C8B-B14F-4D97-AF65-F5344CB8AC3E}">
        <p14:creationId xmlns:p14="http://schemas.microsoft.com/office/powerpoint/2010/main" val="19937863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3- 20% better/MEUI 45 and TEDI 40/PTL 30:</a:t>
            </a:r>
            <a:endParaRPr lang="en-US" dirty="0"/>
          </a:p>
        </p:txBody>
      </p:sp>
      <p:sp>
        <p:nvSpPr>
          <p:cNvPr id="6" name="TextBox 5">
            <a:extLst>
              <a:ext uri="{FF2B5EF4-FFF2-40B4-BE49-F238E27FC236}">
                <a16:creationId xmlns:a16="http://schemas.microsoft.com/office/drawing/2014/main" id="{4EFF1BE8-497F-40E5-AC2E-B2447E99D0AE}"/>
              </a:ext>
            </a:extLst>
          </p:cNvPr>
          <p:cNvSpPr txBox="1"/>
          <p:nvPr/>
        </p:nvSpPr>
        <p:spPr>
          <a:xfrm>
            <a:off x="1155940" y="5063706"/>
            <a:ext cx="7034934" cy="523220"/>
          </a:xfrm>
          <a:prstGeom prst="rect">
            <a:avLst/>
          </a:prstGeom>
          <a:noFill/>
        </p:spPr>
        <p:txBody>
          <a:bodyPr wrap="square" rtlCol="0">
            <a:spAutoFit/>
          </a:bodyPr>
          <a:lstStyle/>
          <a:p>
            <a:r>
              <a:rPr lang="en-US" sz="2800" dirty="0"/>
              <a:t>(18.74GJ + 19.67GJ + 0.97GJ)/209 sq m = 52.3  </a:t>
            </a:r>
          </a:p>
        </p:txBody>
      </p:sp>
      <p:sp>
        <p:nvSpPr>
          <p:cNvPr id="8" name="TextBox 7">
            <a:extLst>
              <a:ext uri="{FF2B5EF4-FFF2-40B4-BE49-F238E27FC236}">
                <a16:creationId xmlns:a16="http://schemas.microsoft.com/office/drawing/2014/main" id="{C99862D9-94AA-4A5D-9A31-144D9086F328}"/>
              </a:ext>
            </a:extLst>
          </p:cNvPr>
          <p:cNvSpPr txBox="1"/>
          <p:nvPr/>
        </p:nvSpPr>
        <p:spPr>
          <a:xfrm>
            <a:off x="813666" y="1730353"/>
            <a:ext cx="7034934" cy="523220"/>
          </a:xfrm>
          <a:prstGeom prst="rect">
            <a:avLst/>
          </a:prstGeom>
          <a:noFill/>
        </p:spPr>
        <p:txBody>
          <a:bodyPr wrap="square" rtlCol="0">
            <a:spAutoFit/>
          </a:bodyPr>
          <a:lstStyle/>
          <a:p>
            <a:r>
              <a:rPr lang="en-US" sz="2800" dirty="0"/>
              <a:t>MEUI?</a:t>
            </a:r>
          </a:p>
        </p:txBody>
      </p:sp>
      <p:pic>
        <p:nvPicPr>
          <p:cNvPr id="9" name="Picture 8">
            <a:extLst>
              <a:ext uri="{FF2B5EF4-FFF2-40B4-BE49-F238E27FC236}">
                <a16:creationId xmlns:a16="http://schemas.microsoft.com/office/drawing/2014/main" id="{47DF3049-01BD-498C-94BF-7527B270AF80}"/>
              </a:ext>
            </a:extLst>
          </p:cNvPr>
          <p:cNvPicPr>
            <a:picLocks noChangeAspect="1"/>
          </p:cNvPicPr>
          <p:nvPr/>
        </p:nvPicPr>
        <p:blipFill rotWithShape="1">
          <a:blip r:embed="rId2"/>
          <a:srcRect l="9058" t="3069" r="75092" b="65858"/>
          <a:stretch/>
        </p:blipFill>
        <p:spPr>
          <a:xfrm>
            <a:off x="2488720" y="1649865"/>
            <a:ext cx="4839179" cy="3118164"/>
          </a:xfrm>
          <a:prstGeom prst="rect">
            <a:avLst/>
          </a:prstGeom>
          <a:ln w="15875">
            <a:solidFill>
              <a:schemeClr val="tx1"/>
            </a:solidFill>
          </a:ln>
        </p:spPr>
      </p:pic>
      <p:pic>
        <p:nvPicPr>
          <p:cNvPr id="10" name="Picture 9">
            <a:extLst>
              <a:ext uri="{FF2B5EF4-FFF2-40B4-BE49-F238E27FC236}">
                <a16:creationId xmlns:a16="http://schemas.microsoft.com/office/drawing/2014/main" id="{8CF9573A-3478-472B-B117-CB5951E459D2}"/>
              </a:ext>
            </a:extLst>
          </p:cNvPr>
          <p:cNvPicPr>
            <a:picLocks noChangeAspect="1"/>
          </p:cNvPicPr>
          <p:nvPr/>
        </p:nvPicPr>
        <p:blipFill>
          <a:blip r:embed="rId3"/>
          <a:stretch>
            <a:fillRect/>
          </a:stretch>
        </p:blipFill>
        <p:spPr>
          <a:xfrm>
            <a:off x="7699511" y="4113065"/>
            <a:ext cx="982725" cy="982725"/>
          </a:xfrm>
          <a:prstGeom prst="rect">
            <a:avLst/>
          </a:prstGeom>
        </p:spPr>
      </p:pic>
    </p:spTree>
    <p:extLst>
      <p:ext uri="{BB962C8B-B14F-4D97-AF65-F5344CB8AC3E}">
        <p14:creationId xmlns:p14="http://schemas.microsoft.com/office/powerpoint/2010/main" val="7562427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3- 20% better/MEUI 45 and TEDI 40/PTL 30:</a:t>
            </a:r>
            <a:endParaRPr lang="en-US" dirty="0"/>
          </a:p>
        </p:txBody>
      </p:sp>
      <p:sp>
        <p:nvSpPr>
          <p:cNvPr id="4" name="TextBox 3"/>
          <p:cNvSpPr txBox="1"/>
          <p:nvPr/>
        </p:nvSpPr>
        <p:spPr>
          <a:xfrm>
            <a:off x="694267" y="4082831"/>
            <a:ext cx="7755467" cy="1384995"/>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17697MJ = 4,916kWh</a:t>
            </a:r>
          </a:p>
          <a:p>
            <a:endParaRPr lang="en-CA" sz="2100" dirty="0">
              <a:latin typeface="Verdana" panose="020B0604030504040204" pitchFamily="34" charset="0"/>
              <a:ea typeface="Verdana" panose="020B0604030504040204" pitchFamily="34" charset="0"/>
              <a:cs typeface="Verdana" panose="020B0604030504040204" pitchFamily="34" charset="0"/>
            </a:endParaRPr>
          </a:p>
          <a:p>
            <a:r>
              <a:rPr lang="en-CA" sz="2100" dirty="0">
                <a:latin typeface="Verdana" panose="020B0604030504040204" pitchFamily="34" charset="0"/>
                <a:ea typeface="Verdana" panose="020B0604030504040204" pitchFamily="34" charset="0"/>
                <a:cs typeface="Verdana" panose="020B0604030504040204" pitchFamily="34" charset="0"/>
              </a:rPr>
              <a:t>4,916kWh/209sq m = TEDI 23.5</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p:txBody>
      </p:sp>
      <p:pic>
        <p:nvPicPr>
          <p:cNvPr id="7" name="Picture 6"/>
          <p:cNvPicPr>
            <a:picLocks noChangeAspect="1"/>
          </p:cNvPicPr>
          <p:nvPr/>
        </p:nvPicPr>
        <p:blipFill>
          <a:blip r:embed="rId2"/>
          <a:stretch>
            <a:fillRect/>
          </a:stretch>
        </p:blipFill>
        <p:spPr>
          <a:xfrm>
            <a:off x="6867525" y="3829050"/>
            <a:ext cx="1962150" cy="1962150"/>
          </a:xfrm>
          <a:prstGeom prst="rect">
            <a:avLst/>
          </a:prstGeom>
        </p:spPr>
      </p:pic>
      <p:sp>
        <p:nvSpPr>
          <p:cNvPr id="3" name="Rectangle 2"/>
          <p:cNvSpPr/>
          <p:nvPr/>
        </p:nvSpPr>
        <p:spPr>
          <a:xfrm>
            <a:off x="707171" y="1846351"/>
            <a:ext cx="2651688" cy="415498"/>
          </a:xfrm>
          <a:prstGeom prst="rect">
            <a:avLst/>
          </a:prstGeom>
        </p:spPr>
        <p:txBody>
          <a:bodyPr wrap="none">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What about TEDI?</a:t>
            </a:r>
          </a:p>
        </p:txBody>
      </p:sp>
      <p:pic>
        <p:nvPicPr>
          <p:cNvPr id="6" name="Picture 5">
            <a:extLst>
              <a:ext uri="{FF2B5EF4-FFF2-40B4-BE49-F238E27FC236}">
                <a16:creationId xmlns:a16="http://schemas.microsoft.com/office/drawing/2014/main" id="{C9C67DBD-5B3E-4DFC-98B1-73C612F12AF2}"/>
              </a:ext>
            </a:extLst>
          </p:cNvPr>
          <p:cNvPicPr>
            <a:picLocks noChangeAspect="1"/>
          </p:cNvPicPr>
          <p:nvPr/>
        </p:nvPicPr>
        <p:blipFill rotWithShape="1">
          <a:blip r:embed="rId3"/>
          <a:srcRect l="298" t="26355" r="80362" b="60839"/>
          <a:stretch/>
        </p:blipFill>
        <p:spPr>
          <a:xfrm>
            <a:off x="896644" y="2444056"/>
            <a:ext cx="6363747" cy="1384995"/>
          </a:xfrm>
          <a:prstGeom prst="rect">
            <a:avLst/>
          </a:prstGeom>
          <a:ln w="15875">
            <a:solidFill>
              <a:schemeClr val="tx1"/>
            </a:solidFill>
          </a:ln>
        </p:spPr>
      </p:pic>
    </p:spTree>
    <p:extLst>
      <p:ext uri="{BB962C8B-B14F-4D97-AF65-F5344CB8AC3E}">
        <p14:creationId xmlns:p14="http://schemas.microsoft.com/office/powerpoint/2010/main" val="41510570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EC25ED17-16BE-48D6-9558-4AAE6733E579}"/>
              </a:ext>
            </a:extLst>
          </p:cNvPr>
          <p:cNvPicPr>
            <a:picLocks noChangeAspect="1"/>
          </p:cNvPicPr>
          <p:nvPr/>
        </p:nvPicPr>
        <p:blipFill>
          <a:blip r:embed="rId2"/>
          <a:stretch>
            <a:fillRect/>
          </a:stretch>
        </p:blipFill>
        <p:spPr>
          <a:xfrm>
            <a:off x="193963" y="2079983"/>
            <a:ext cx="8368145" cy="3360379"/>
          </a:xfrm>
          <a:prstGeom prst="rect">
            <a:avLst/>
          </a:prstGeom>
        </p:spPr>
      </p:pic>
      <p:sp>
        <p:nvSpPr>
          <p:cNvPr id="2" name="Title 1"/>
          <p:cNvSpPr>
            <a:spLocks noGrp="1"/>
          </p:cNvSpPr>
          <p:nvPr>
            <p:ph type="title"/>
          </p:nvPr>
        </p:nvSpPr>
        <p:spPr/>
        <p:txBody>
          <a:bodyPr>
            <a:normAutofit fontScale="90000"/>
          </a:bodyPr>
          <a:lstStyle/>
          <a:p>
            <a:r>
              <a:rPr lang="en-CA" dirty="0"/>
              <a:t>Example- How to Get This Rowhouse Building to Steps 1-3:</a:t>
            </a:r>
            <a:endParaRPr lang="en-US" dirty="0"/>
          </a:p>
        </p:txBody>
      </p:sp>
      <p:pic>
        <p:nvPicPr>
          <p:cNvPr id="6" name="Picture 5">
            <a:extLst>
              <a:ext uri="{FF2B5EF4-FFF2-40B4-BE49-F238E27FC236}">
                <a16:creationId xmlns:a16="http://schemas.microsoft.com/office/drawing/2014/main" id="{29CC4FBA-133C-490E-958C-AD1FD41DAE8A}"/>
              </a:ext>
            </a:extLst>
          </p:cNvPr>
          <p:cNvPicPr>
            <a:picLocks noChangeAspect="1"/>
          </p:cNvPicPr>
          <p:nvPr/>
        </p:nvPicPr>
        <p:blipFill rotWithShape="1">
          <a:blip r:embed="rId3"/>
          <a:srcRect t="10922" b="25981"/>
          <a:stretch/>
        </p:blipFill>
        <p:spPr>
          <a:xfrm>
            <a:off x="463829" y="2211381"/>
            <a:ext cx="8222971" cy="3891326"/>
          </a:xfrm>
          <a:prstGeom prst="rect">
            <a:avLst/>
          </a:prstGeom>
        </p:spPr>
      </p:pic>
    </p:spTree>
    <p:extLst>
      <p:ext uri="{BB962C8B-B14F-4D97-AF65-F5344CB8AC3E}">
        <p14:creationId xmlns:p14="http://schemas.microsoft.com/office/powerpoint/2010/main" val="33472021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Energy Modelling:</a:t>
            </a:r>
            <a:endParaRPr lang="en-US" dirty="0"/>
          </a:p>
        </p:txBody>
      </p:sp>
      <p:pic>
        <p:nvPicPr>
          <p:cNvPr id="3" name="Picture 2"/>
          <p:cNvPicPr>
            <a:picLocks noChangeAspect="1"/>
          </p:cNvPicPr>
          <p:nvPr/>
        </p:nvPicPr>
        <p:blipFill>
          <a:blip r:embed="rId2"/>
          <a:stretch>
            <a:fillRect/>
          </a:stretch>
        </p:blipFill>
        <p:spPr>
          <a:xfrm>
            <a:off x="236803" y="1960346"/>
            <a:ext cx="3132931" cy="2178351"/>
          </a:xfrm>
          <a:prstGeom prst="rect">
            <a:avLst/>
          </a:prstGeom>
          <a:ln w="15875">
            <a:solidFill>
              <a:schemeClr val="tx1"/>
            </a:solidFill>
          </a:ln>
        </p:spPr>
      </p:pic>
      <p:pic>
        <p:nvPicPr>
          <p:cNvPr id="5" name="Picture 4"/>
          <p:cNvPicPr>
            <a:picLocks noChangeAspect="1"/>
          </p:cNvPicPr>
          <p:nvPr/>
        </p:nvPicPr>
        <p:blipFill>
          <a:blip r:embed="rId3"/>
          <a:stretch>
            <a:fillRect/>
          </a:stretch>
        </p:blipFill>
        <p:spPr>
          <a:xfrm>
            <a:off x="778935" y="2534626"/>
            <a:ext cx="3803725" cy="2546071"/>
          </a:xfrm>
          <a:prstGeom prst="rect">
            <a:avLst/>
          </a:prstGeom>
          <a:ln w="15875">
            <a:solidFill>
              <a:schemeClr val="tx1"/>
            </a:solidFill>
          </a:ln>
        </p:spPr>
      </p:pic>
      <p:pic>
        <p:nvPicPr>
          <p:cNvPr id="7" name="Picture 6"/>
          <p:cNvPicPr>
            <a:picLocks noChangeAspect="1"/>
          </p:cNvPicPr>
          <p:nvPr/>
        </p:nvPicPr>
        <p:blipFill rotWithShape="1">
          <a:blip r:embed="rId4"/>
          <a:srcRect l="19261" t="13793" r="10601" b="11276"/>
          <a:stretch/>
        </p:blipFill>
        <p:spPr>
          <a:xfrm>
            <a:off x="5759524" y="2548791"/>
            <a:ext cx="3198208" cy="2531906"/>
          </a:xfrm>
          <a:prstGeom prst="rect">
            <a:avLst/>
          </a:prstGeom>
        </p:spPr>
      </p:pic>
      <p:sp>
        <p:nvSpPr>
          <p:cNvPr id="8" name="Arrow: Right 7"/>
          <p:cNvSpPr/>
          <p:nvPr/>
        </p:nvSpPr>
        <p:spPr>
          <a:xfrm>
            <a:off x="4804188" y="3270250"/>
            <a:ext cx="733806" cy="1329267"/>
          </a:xfrm>
          <a:prstGeom prst="rightArrow">
            <a:avLst/>
          </a:prstGeom>
          <a:solidFill>
            <a:srgbClr val="009323"/>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a:p>
        </p:txBody>
      </p:sp>
    </p:spTree>
    <p:extLst>
      <p:ext uri="{BB962C8B-B14F-4D97-AF65-F5344CB8AC3E}">
        <p14:creationId xmlns:p14="http://schemas.microsoft.com/office/powerpoint/2010/main" val="3514516556"/>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Code for Rowhouses:</a:t>
            </a:r>
            <a:endParaRPr lang="en-US" dirty="0"/>
          </a:p>
        </p:txBody>
      </p:sp>
      <p:sp>
        <p:nvSpPr>
          <p:cNvPr id="4" name="TextBox 3"/>
          <p:cNvSpPr txBox="1"/>
          <p:nvPr/>
        </p:nvSpPr>
        <p:spPr>
          <a:xfrm>
            <a:off x="457200" y="1758731"/>
            <a:ext cx="8118764" cy="4401205"/>
          </a:xfrm>
          <a:prstGeom prst="rect">
            <a:avLst/>
          </a:prstGeom>
          <a:noFill/>
        </p:spPr>
        <p:txBody>
          <a:bodyPr wrap="square" rtlCol="0">
            <a:spAutoFit/>
          </a:bodyPr>
          <a:lstStyle/>
          <a:p>
            <a:r>
              <a:rPr lang="en-CA" sz="2800" dirty="0">
                <a:latin typeface="+mj-lt"/>
                <a:ea typeface="Verdana" panose="020B0604030504040204" pitchFamily="34" charset="0"/>
                <a:cs typeface="Verdana" panose="020B0604030504040204" pitchFamily="34" charset="0"/>
              </a:rPr>
              <a:t>For rowhouses, Step Code requires the building be </a:t>
            </a:r>
            <a:r>
              <a:rPr lang="en-CA" sz="2800" u="sng" dirty="0">
                <a:latin typeface="+mj-lt"/>
                <a:ea typeface="Verdana" panose="020B0604030504040204" pitchFamily="34" charset="0"/>
                <a:cs typeface="Verdana" panose="020B0604030504040204" pitchFamily="34" charset="0"/>
              </a:rPr>
              <a:t>modelled as a whole</a:t>
            </a:r>
            <a:r>
              <a:rPr lang="en-CA" sz="2800" dirty="0">
                <a:latin typeface="+mj-lt"/>
                <a:ea typeface="Verdana" panose="020B0604030504040204" pitchFamily="34" charset="0"/>
                <a:cs typeface="Verdana" panose="020B0604030504040204" pitchFamily="34" charset="0"/>
              </a:rPr>
              <a:t> and </a:t>
            </a:r>
            <a:r>
              <a:rPr lang="en-CA" sz="2800" u="sng" dirty="0">
                <a:latin typeface="+mj-lt"/>
                <a:ea typeface="Verdana" panose="020B0604030504040204" pitchFamily="34" charset="0"/>
                <a:cs typeface="Verdana" panose="020B0604030504040204" pitchFamily="34" charset="0"/>
              </a:rPr>
              <a:t>blower fan tested as a whole</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Vs. EnerGuide which requires each rowhouse unit be modelled and blower fan tested</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HOT2000 will still be used, but in “General” mode and with some adjustments</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Blower fan testing is more complicated.</a:t>
            </a:r>
          </a:p>
        </p:txBody>
      </p:sp>
    </p:spTree>
    <p:extLst>
      <p:ext uri="{BB962C8B-B14F-4D97-AF65-F5344CB8AC3E}">
        <p14:creationId xmlns:p14="http://schemas.microsoft.com/office/powerpoint/2010/main" val="6358785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Code for Rowhouses:</a:t>
            </a:r>
            <a:endParaRPr lang="en-US" dirty="0"/>
          </a:p>
        </p:txBody>
      </p:sp>
      <p:sp>
        <p:nvSpPr>
          <p:cNvPr id="4" name="TextBox 3"/>
          <p:cNvSpPr txBox="1"/>
          <p:nvPr/>
        </p:nvSpPr>
        <p:spPr>
          <a:xfrm>
            <a:off x="886690" y="1779707"/>
            <a:ext cx="7370619" cy="3970318"/>
          </a:xfrm>
          <a:prstGeom prst="rect">
            <a:avLst/>
          </a:prstGeom>
          <a:noFill/>
        </p:spPr>
        <p:txBody>
          <a:bodyPr wrap="square" rtlCol="0">
            <a:spAutoFit/>
          </a:bodyPr>
          <a:lstStyle/>
          <a:p>
            <a:r>
              <a:rPr lang="en-CA" sz="2800" dirty="0">
                <a:latin typeface="+mj-lt"/>
                <a:ea typeface="Verdana" panose="020B0604030504040204" pitchFamily="34" charset="0"/>
                <a:cs typeface="Verdana" panose="020B0604030504040204" pitchFamily="34" charset="0"/>
              </a:rPr>
              <a:t>With Step Code, the energy model for a rowhouse building considers it a big house with a lot of occupants</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More credit for internal heat gain, but also more envelope area</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Generally easier to get a larger building to a particular ACH@50Pa value.</a:t>
            </a:r>
          </a:p>
        </p:txBody>
      </p:sp>
    </p:spTree>
    <p:extLst>
      <p:ext uri="{BB962C8B-B14F-4D97-AF65-F5344CB8AC3E}">
        <p14:creationId xmlns:p14="http://schemas.microsoft.com/office/powerpoint/2010/main" val="5452718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Code for Rowhouses:</a:t>
            </a:r>
            <a:endParaRPr lang="en-US" dirty="0"/>
          </a:p>
        </p:txBody>
      </p:sp>
      <p:sp>
        <p:nvSpPr>
          <p:cNvPr id="4" name="TextBox 3"/>
          <p:cNvSpPr txBox="1"/>
          <p:nvPr/>
        </p:nvSpPr>
        <p:spPr>
          <a:xfrm>
            <a:off x="1094509" y="1758731"/>
            <a:ext cx="6775126" cy="3108543"/>
          </a:xfrm>
          <a:prstGeom prst="rect">
            <a:avLst/>
          </a:prstGeom>
          <a:noFill/>
        </p:spPr>
        <p:txBody>
          <a:bodyPr wrap="square" rtlCol="0">
            <a:spAutoFit/>
          </a:bodyPr>
          <a:lstStyle/>
          <a:p>
            <a:r>
              <a:rPr lang="en-CA" sz="2800" dirty="0">
                <a:latin typeface="+mj-lt"/>
                <a:ea typeface="Verdana" panose="020B0604030504040204" pitchFamily="34" charset="0"/>
                <a:cs typeface="Verdana" panose="020B0604030504040204" pitchFamily="34" charset="0"/>
              </a:rPr>
              <a:t>In General mode, no “% better than Reference house”</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Use MEUI instead</a:t>
            </a:r>
          </a:p>
          <a:p>
            <a:endParaRPr lang="en-CA" sz="2800" dirty="0">
              <a:latin typeface="+mj-lt"/>
              <a:ea typeface="Verdana" panose="020B0604030504040204" pitchFamily="34" charset="0"/>
              <a:cs typeface="Verdana" panose="020B0604030504040204" pitchFamily="34" charset="0"/>
            </a:endParaRPr>
          </a:p>
          <a:p>
            <a:r>
              <a:rPr lang="en-CA" sz="2800" dirty="0">
                <a:latin typeface="+mj-lt"/>
                <a:ea typeface="Verdana" panose="020B0604030504040204" pitchFamily="34" charset="0"/>
                <a:cs typeface="Verdana" panose="020B0604030504040204" pitchFamily="34" charset="0"/>
              </a:rPr>
              <a:t>Possible to manually generate a Reference house model for Step Code level 1.</a:t>
            </a:r>
          </a:p>
        </p:txBody>
      </p:sp>
    </p:spTree>
    <p:extLst>
      <p:ext uri="{BB962C8B-B14F-4D97-AF65-F5344CB8AC3E}">
        <p14:creationId xmlns:p14="http://schemas.microsoft.com/office/powerpoint/2010/main" val="8701582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Step 1- Enhanced Compliance:</a:t>
            </a:r>
            <a:endParaRPr lang="en-US" dirty="0"/>
          </a:p>
        </p:txBody>
      </p:sp>
      <p:sp>
        <p:nvSpPr>
          <p:cNvPr id="4" name="TextBox 3"/>
          <p:cNvSpPr txBox="1"/>
          <p:nvPr/>
        </p:nvSpPr>
        <p:spPr>
          <a:xfrm>
            <a:off x="560570" y="1758731"/>
            <a:ext cx="7879190" cy="3785652"/>
          </a:xfrm>
          <a:prstGeom prst="rect">
            <a:avLst/>
          </a:prstGeom>
          <a:noFill/>
        </p:spPr>
        <p:txBody>
          <a:bodyPr wrap="square" rtlCol="0">
            <a:spAutoFit/>
          </a:bodyPr>
          <a:lstStyle/>
          <a:p>
            <a:pPr marL="342900" indent="-342900">
              <a:buFont typeface="Wingdings" panose="05000000000000000000" pitchFamily="2" charset="2"/>
              <a:buChar char="ü"/>
            </a:pPr>
            <a:r>
              <a:rPr lang="en-CA" sz="3000" dirty="0">
                <a:latin typeface="+mj-lt"/>
                <a:ea typeface="Verdana" panose="020B0604030504040204" pitchFamily="34" charset="0"/>
                <a:cs typeface="Verdana" panose="020B0604030504040204" pitchFamily="34" charset="0"/>
              </a:rPr>
              <a:t>Typical rowhouse construction specs</a:t>
            </a:r>
          </a:p>
          <a:p>
            <a:pPr marL="342900" indent="-342900">
              <a:buFont typeface="Wingdings" panose="05000000000000000000" pitchFamily="2" charset="2"/>
              <a:buChar char="ü"/>
            </a:pPr>
            <a:endParaRPr lang="en-CA" sz="3000" dirty="0">
              <a:latin typeface="+mj-lt"/>
              <a:ea typeface="Verdana" panose="020B0604030504040204" pitchFamily="34" charset="0"/>
              <a:cs typeface="Verdana" panose="020B0604030504040204" pitchFamily="34" charset="0"/>
            </a:endParaRPr>
          </a:p>
          <a:p>
            <a:pPr marL="342900" indent="-342900">
              <a:buFont typeface="Wingdings" panose="05000000000000000000" pitchFamily="2" charset="2"/>
              <a:buChar char="ü"/>
            </a:pPr>
            <a:r>
              <a:rPr lang="en-CA" sz="3000" dirty="0">
                <a:latin typeface="+mj-lt"/>
                <a:ea typeface="Verdana" panose="020B0604030504040204" pitchFamily="34" charset="0"/>
                <a:cs typeface="Verdana" panose="020B0604030504040204" pitchFamily="34" charset="0"/>
              </a:rPr>
              <a:t>Assume Builder can achieve air tightness of 3.5ACH@50Pa- use another value if appropriate</a:t>
            </a:r>
          </a:p>
          <a:p>
            <a:pPr marL="342900" indent="-342900">
              <a:buFont typeface="Wingdings" panose="05000000000000000000" pitchFamily="2" charset="2"/>
              <a:buChar char="ü"/>
            </a:pPr>
            <a:endParaRPr lang="en-CA" sz="3000" dirty="0">
              <a:latin typeface="+mj-lt"/>
              <a:ea typeface="Verdana" panose="020B0604030504040204" pitchFamily="34" charset="0"/>
              <a:cs typeface="Verdana" panose="020B0604030504040204" pitchFamily="34" charset="0"/>
            </a:endParaRPr>
          </a:p>
          <a:p>
            <a:pPr marL="342900" indent="-342900">
              <a:buFont typeface="Wingdings" panose="05000000000000000000" pitchFamily="2" charset="2"/>
              <a:buChar char="ü"/>
            </a:pPr>
            <a:r>
              <a:rPr lang="en-CA" sz="3000" dirty="0">
                <a:latin typeface="+mj-lt"/>
                <a:ea typeface="Verdana" panose="020B0604030504040204" pitchFamily="34" charset="0"/>
                <a:cs typeface="Verdana" panose="020B0604030504040204" pitchFamily="34" charset="0"/>
              </a:rPr>
              <a:t>Reference house does not apply, and no Level 1 MEUI criteria.</a:t>
            </a:r>
          </a:p>
        </p:txBody>
      </p:sp>
      <p:pic>
        <p:nvPicPr>
          <p:cNvPr id="5" name="Picture 4">
            <a:extLst>
              <a:ext uri="{FF2B5EF4-FFF2-40B4-BE49-F238E27FC236}">
                <a16:creationId xmlns:a16="http://schemas.microsoft.com/office/drawing/2014/main" id="{420EBFD0-E8F8-4E4D-8CE4-9CDAF8F63FB5}"/>
              </a:ext>
            </a:extLst>
          </p:cNvPr>
          <p:cNvPicPr>
            <a:picLocks noChangeAspect="1"/>
          </p:cNvPicPr>
          <p:nvPr/>
        </p:nvPicPr>
        <p:blipFill>
          <a:blip r:embed="rId2"/>
          <a:stretch>
            <a:fillRect/>
          </a:stretch>
        </p:blipFill>
        <p:spPr>
          <a:xfrm>
            <a:off x="7181850" y="4605851"/>
            <a:ext cx="1962150" cy="1962150"/>
          </a:xfrm>
          <a:prstGeom prst="rect">
            <a:avLst/>
          </a:prstGeom>
        </p:spPr>
      </p:pic>
    </p:spTree>
    <p:extLst>
      <p:ext uri="{BB962C8B-B14F-4D97-AF65-F5344CB8AC3E}">
        <p14:creationId xmlns:p14="http://schemas.microsoft.com/office/powerpoint/2010/main" val="88084690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MEUI 60 and TEDI 45/PTL 35 :</a:t>
            </a:r>
            <a:endParaRPr lang="en-US" dirty="0"/>
          </a:p>
        </p:txBody>
      </p:sp>
      <p:pic>
        <p:nvPicPr>
          <p:cNvPr id="5" name="Picture 4">
            <a:extLst>
              <a:ext uri="{FF2B5EF4-FFF2-40B4-BE49-F238E27FC236}">
                <a16:creationId xmlns:a16="http://schemas.microsoft.com/office/drawing/2014/main" id="{57308DE7-EA8A-4E03-9378-8326F0E29366}"/>
              </a:ext>
            </a:extLst>
          </p:cNvPr>
          <p:cNvPicPr>
            <a:picLocks noChangeAspect="1"/>
          </p:cNvPicPr>
          <p:nvPr/>
        </p:nvPicPr>
        <p:blipFill rotWithShape="1">
          <a:blip r:embed="rId2"/>
          <a:srcRect l="46363" t="32836" r="28526" b="51290"/>
          <a:stretch/>
        </p:blipFill>
        <p:spPr>
          <a:xfrm>
            <a:off x="137643" y="2507672"/>
            <a:ext cx="8868713" cy="1842655"/>
          </a:xfrm>
          <a:prstGeom prst="rect">
            <a:avLst/>
          </a:prstGeom>
          <a:ln w="15875">
            <a:solidFill>
              <a:schemeClr val="tx1"/>
            </a:solidFill>
          </a:ln>
        </p:spPr>
      </p:pic>
      <p:sp>
        <p:nvSpPr>
          <p:cNvPr id="6" name="TextBox 5">
            <a:extLst>
              <a:ext uri="{FF2B5EF4-FFF2-40B4-BE49-F238E27FC236}">
                <a16:creationId xmlns:a16="http://schemas.microsoft.com/office/drawing/2014/main" id="{CB8D6863-3D94-40EB-9EE8-FF6F191BD395}"/>
              </a:ext>
            </a:extLst>
          </p:cNvPr>
          <p:cNvSpPr txBox="1"/>
          <p:nvPr/>
        </p:nvSpPr>
        <p:spPr>
          <a:xfrm>
            <a:off x="457200" y="5063706"/>
            <a:ext cx="7733674" cy="523220"/>
          </a:xfrm>
          <a:prstGeom prst="rect">
            <a:avLst/>
          </a:prstGeom>
          <a:noFill/>
        </p:spPr>
        <p:txBody>
          <a:bodyPr wrap="square" rtlCol="0">
            <a:spAutoFit/>
          </a:bodyPr>
          <a:lstStyle/>
          <a:p>
            <a:r>
              <a:rPr lang="en-US" sz="2800" dirty="0"/>
              <a:t>(214,533MJ)/1008 sq m = MEUI 59.1 kWh/sq m a  </a:t>
            </a:r>
          </a:p>
        </p:txBody>
      </p:sp>
      <p:pic>
        <p:nvPicPr>
          <p:cNvPr id="7" name="Picture 6">
            <a:extLst>
              <a:ext uri="{FF2B5EF4-FFF2-40B4-BE49-F238E27FC236}">
                <a16:creationId xmlns:a16="http://schemas.microsoft.com/office/drawing/2014/main" id="{23BE5B77-27C6-49D1-8D76-0831D31B2DBB}"/>
              </a:ext>
            </a:extLst>
          </p:cNvPr>
          <p:cNvPicPr>
            <a:picLocks noChangeAspect="1"/>
          </p:cNvPicPr>
          <p:nvPr/>
        </p:nvPicPr>
        <p:blipFill>
          <a:blip r:embed="rId3"/>
          <a:stretch>
            <a:fillRect/>
          </a:stretch>
        </p:blipFill>
        <p:spPr>
          <a:xfrm>
            <a:off x="7181850" y="4605851"/>
            <a:ext cx="1962150" cy="1962150"/>
          </a:xfrm>
          <a:prstGeom prst="rect">
            <a:avLst/>
          </a:prstGeom>
        </p:spPr>
      </p:pic>
      <p:sp>
        <p:nvSpPr>
          <p:cNvPr id="8" name="Rectangle 7">
            <a:extLst>
              <a:ext uri="{FF2B5EF4-FFF2-40B4-BE49-F238E27FC236}">
                <a16:creationId xmlns:a16="http://schemas.microsoft.com/office/drawing/2014/main" id="{ED7327D4-E7F7-432E-B3FA-8CFFD8BD1C58}"/>
              </a:ext>
            </a:extLst>
          </p:cNvPr>
          <p:cNvSpPr/>
          <p:nvPr/>
        </p:nvSpPr>
        <p:spPr>
          <a:xfrm>
            <a:off x="707171" y="1662409"/>
            <a:ext cx="2702984" cy="415498"/>
          </a:xfrm>
          <a:prstGeom prst="rect">
            <a:avLst/>
          </a:prstGeom>
        </p:spPr>
        <p:txBody>
          <a:bodyPr wrap="none">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What about MEUI?</a:t>
            </a:r>
          </a:p>
        </p:txBody>
      </p:sp>
    </p:spTree>
    <p:extLst>
      <p:ext uri="{BB962C8B-B14F-4D97-AF65-F5344CB8AC3E}">
        <p14:creationId xmlns:p14="http://schemas.microsoft.com/office/powerpoint/2010/main" val="40607769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MEUI 60 and TEDI 45/PTL 35:</a:t>
            </a:r>
            <a:endParaRPr lang="en-US" dirty="0"/>
          </a:p>
        </p:txBody>
      </p:sp>
      <p:sp>
        <p:nvSpPr>
          <p:cNvPr id="4" name="TextBox 3"/>
          <p:cNvSpPr txBox="1"/>
          <p:nvPr/>
        </p:nvSpPr>
        <p:spPr>
          <a:xfrm>
            <a:off x="831272" y="4906976"/>
            <a:ext cx="5029201" cy="1384995"/>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132,398MJ = 36,777kWh</a:t>
            </a:r>
          </a:p>
          <a:p>
            <a:endParaRPr lang="en-CA" sz="2100" dirty="0">
              <a:latin typeface="Verdana" panose="020B0604030504040204" pitchFamily="34" charset="0"/>
              <a:ea typeface="Verdana" panose="020B0604030504040204" pitchFamily="34" charset="0"/>
              <a:cs typeface="Verdana" panose="020B0604030504040204" pitchFamily="34" charset="0"/>
            </a:endParaRPr>
          </a:p>
          <a:p>
            <a:r>
              <a:rPr lang="en-CA" sz="2100" dirty="0">
                <a:latin typeface="Verdana" panose="020B0604030504040204" pitchFamily="34" charset="0"/>
                <a:ea typeface="Verdana" panose="020B0604030504040204" pitchFamily="34" charset="0"/>
                <a:cs typeface="Verdana" panose="020B0604030504040204" pitchFamily="34" charset="0"/>
              </a:rPr>
              <a:t>11,295kWh/1008sq m = TEDI 36.5</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p:txBody>
      </p:sp>
      <p:pic>
        <p:nvPicPr>
          <p:cNvPr id="5" name="Picture 4">
            <a:extLst>
              <a:ext uri="{FF2B5EF4-FFF2-40B4-BE49-F238E27FC236}">
                <a16:creationId xmlns:a16="http://schemas.microsoft.com/office/drawing/2014/main" id="{BE9A5EC2-0C25-40FE-84C4-179FEC347B40}"/>
              </a:ext>
            </a:extLst>
          </p:cNvPr>
          <p:cNvPicPr>
            <a:picLocks noChangeAspect="1"/>
          </p:cNvPicPr>
          <p:nvPr/>
        </p:nvPicPr>
        <p:blipFill rotWithShape="1">
          <a:blip r:embed="rId2"/>
          <a:srcRect l="46502" t="18156" r="34734" b="60510"/>
          <a:stretch/>
        </p:blipFill>
        <p:spPr>
          <a:xfrm>
            <a:off x="854647" y="2084287"/>
            <a:ext cx="7197153" cy="2689426"/>
          </a:xfrm>
          <a:prstGeom prst="rect">
            <a:avLst/>
          </a:prstGeom>
          <a:ln w="15875">
            <a:solidFill>
              <a:schemeClr val="tx1"/>
            </a:solidFill>
          </a:ln>
        </p:spPr>
      </p:pic>
      <p:pic>
        <p:nvPicPr>
          <p:cNvPr id="7" name="Picture 6">
            <a:extLst>
              <a:ext uri="{FF2B5EF4-FFF2-40B4-BE49-F238E27FC236}">
                <a16:creationId xmlns:a16="http://schemas.microsoft.com/office/drawing/2014/main" id="{C1ED254F-EB3A-4B12-B856-DCE01ED45DA9}"/>
              </a:ext>
            </a:extLst>
          </p:cNvPr>
          <p:cNvPicPr>
            <a:picLocks noChangeAspect="1"/>
          </p:cNvPicPr>
          <p:nvPr/>
        </p:nvPicPr>
        <p:blipFill>
          <a:blip r:embed="rId3"/>
          <a:stretch>
            <a:fillRect/>
          </a:stretch>
        </p:blipFill>
        <p:spPr>
          <a:xfrm>
            <a:off x="6327203" y="4655126"/>
            <a:ext cx="1962150" cy="1962150"/>
          </a:xfrm>
          <a:prstGeom prst="rect">
            <a:avLst/>
          </a:prstGeom>
        </p:spPr>
      </p:pic>
      <p:sp>
        <p:nvSpPr>
          <p:cNvPr id="8" name="Rectangle 7">
            <a:extLst>
              <a:ext uri="{FF2B5EF4-FFF2-40B4-BE49-F238E27FC236}">
                <a16:creationId xmlns:a16="http://schemas.microsoft.com/office/drawing/2014/main" id="{85FB3724-3DEF-4E81-8DC5-B822FF492ABE}"/>
              </a:ext>
            </a:extLst>
          </p:cNvPr>
          <p:cNvSpPr/>
          <p:nvPr/>
        </p:nvSpPr>
        <p:spPr>
          <a:xfrm>
            <a:off x="694184" y="1602158"/>
            <a:ext cx="2651688" cy="415498"/>
          </a:xfrm>
          <a:prstGeom prst="rect">
            <a:avLst/>
          </a:prstGeom>
        </p:spPr>
        <p:txBody>
          <a:bodyPr wrap="none">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What about TEDI?</a:t>
            </a:r>
          </a:p>
        </p:txBody>
      </p:sp>
    </p:spTree>
    <p:extLst>
      <p:ext uri="{BB962C8B-B14F-4D97-AF65-F5344CB8AC3E}">
        <p14:creationId xmlns:p14="http://schemas.microsoft.com/office/powerpoint/2010/main" val="4498390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2- MEUI 60 and TEDI 45/PTL 35:</a:t>
            </a:r>
            <a:endParaRPr lang="en-US" dirty="0"/>
          </a:p>
        </p:txBody>
      </p:sp>
      <p:sp>
        <p:nvSpPr>
          <p:cNvPr id="4" name="TextBox 3"/>
          <p:cNvSpPr txBox="1"/>
          <p:nvPr/>
        </p:nvSpPr>
        <p:spPr>
          <a:xfrm>
            <a:off x="831272" y="4906976"/>
            <a:ext cx="5029201" cy="738664"/>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26,098W/1008sq m = PTL 25.9</a:t>
            </a:r>
          </a:p>
          <a:p>
            <a:pPr>
              <a:buSzPct val="90000"/>
            </a:pPr>
            <a:endParaRPr lang="en-CA" sz="2100" dirty="0">
              <a:latin typeface="Verdana" panose="020B0604030504040204" pitchFamily="34" charset="0"/>
              <a:ea typeface="Verdana" panose="020B0604030504040204" pitchFamily="34" charset="0"/>
              <a:cs typeface="Verdana" panose="020B0604030504040204" pitchFamily="34" charset="0"/>
            </a:endParaRPr>
          </a:p>
        </p:txBody>
      </p:sp>
      <p:pic>
        <p:nvPicPr>
          <p:cNvPr id="7" name="Picture 6">
            <a:extLst>
              <a:ext uri="{FF2B5EF4-FFF2-40B4-BE49-F238E27FC236}">
                <a16:creationId xmlns:a16="http://schemas.microsoft.com/office/drawing/2014/main" id="{C1ED254F-EB3A-4B12-B856-DCE01ED45DA9}"/>
              </a:ext>
            </a:extLst>
          </p:cNvPr>
          <p:cNvPicPr>
            <a:picLocks noChangeAspect="1"/>
          </p:cNvPicPr>
          <p:nvPr/>
        </p:nvPicPr>
        <p:blipFill>
          <a:blip r:embed="rId2"/>
          <a:stretch>
            <a:fillRect/>
          </a:stretch>
        </p:blipFill>
        <p:spPr>
          <a:xfrm>
            <a:off x="6327203" y="4655126"/>
            <a:ext cx="1962150" cy="1962150"/>
          </a:xfrm>
          <a:prstGeom prst="rect">
            <a:avLst/>
          </a:prstGeom>
        </p:spPr>
      </p:pic>
      <p:pic>
        <p:nvPicPr>
          <p:cNvPr id="3" name="Picture 2">
            <a:extLst>
              <a:ext uri="{FF2B5EF4-FFF2-40B4-BE49-F238E27FC236}">
                <a16:creationId xmlns:a16="http://schemas.microsoft.com/office/drawing/2014/main" id="{AD4415D6-682D-4386-A541-A8B92181EB4D}"/>
              </a:ext>
            </a:extLst>
          </p:cNvPr>
          <p:cNvPicPr>
            <a:picLocks noChangeAspect="1"/>
          </p:cNvPicPr>
          <p:nvPr/>
        </p:nvPicPr>
        <p:blipFill rotWithShape="1">
          <a:blip r:embed="rId3"/>
          <a:srcRect l="46575" t="47147" r="34274" b="40382"/>
          <a:stretch/>
        </p:blipFill>
        <p:spPr>
          <a:xfrm>
            <a:off x="654838" y="2449055"/>
            <a:ext cx="7634515" cy="1634005"/>
          </a:xfrm>
          <a:prstGeom prst="rect">
            <a:avLst/>
          </a:prstGeom>
          <a:ln w="15875">
            <a:solidFill>
              <a:schemeClr val="tx1"/>
            </a:solidFill>
          </a:ln>
        </p:spPr>
      </p:pic>
      <p:sp>
        <p:nvSpPr>
          <p:cNvPr id="8" name="TextBox 7">
            <a:extLst>
              <a:ext uri="{FF2B5EF4-FFF2-40B4-BE49-F238E27FC236}">
                <a16:creationId xmlns:a16="http://schemas.microsoft.com/office/drawing/2014/main" id="{03535A81-2CC1-48DE-9BA8-6DC338153E23}"/>
              </a:ext>
            </a:extLst>
          </p:cNvPr>
          <p:cNvSpPr txBox="1"/>
          <p:nvPr/>
        </p:nvSpPr>
        <p:spPr>
          <a:xfrm>
            <a:off x="808566" y="1768241"/>
            <a:ext cx="6290973" cy="415498"/>
          </a:xfrm>
          <a:prstGeom prst="rect">
            <a:avLst/>
          </a:prstGeom>
          <a:noFill/>
        </p:spPr>
        <p:txBody>
          <a:bodyPr wrap="square" rtlCol="0">
            <a:spAutoFit/>
          </a:bodyPr>
          <a:lstStyle/>
          <a:p>
            <a:r>
              <a:rPr lang="en-CA" sz="2100" dirty="0">
                <a:latin typeface="Verdana" panose="020B0604030504040204" pitchFamily="34" charset="0"/>
                <a:ea typeface="Verdana" panose="020B0604030504040204" pitchFamily="34" charset="0"/>
                <a:cs typeface="Verdana" panose="020B0604030504040204" pitchFamily="34" charset="0"/>
              </a:rPr>
              <a:t>Do we also need to comply with PTL?</a:t>
            </a:r>
          </a:p>
        </p:txBody>
      </p:sp>
    </p:spTree>
    <p:extLst>
      <p:ext uri="{BB962C8B-B14F-4D97-AF65-F5344CB8AC3E}">
        <p14:creationId xmlns:p14="http://schemas.microsoft.com/office/powerpoint/2010/main" val="1338285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MEUI 45 and TEDI 40/PTL 30:</a:t>
            </a:r>
            <a:endParaRPr lang="en-US" dirty="0"/>
          </a:p>
        </p:txBody>
      </p:sp>
      <p:sp>
        <p:nvSpPr>
          <p:cNvPr id="4" name="TextBox 3"/>
          <p:cNvSpPr txBox="1"/>
          <p:nvPr/>
        </p:nvSpPr>
        <p:spPr>
          <a:xfrm>
            <a:off x="457200" y="1860331"/>
            <a:ext cx="8521700" cy="4493538"/>
          </a:xfrm>
          <a:prstGeom prst="rect">
            <a:avLst/>
          </a:prstGeom>
          <a:noFill/>
        </p:spPr>
        <p:txBody>
          <a:bodyPr wrap="square" rtlCol="0">
            <a:spAutoFit/>
          </a:bodyPr>
          <a:lstStyle/>
          <a:p>
            <a:pPr marL="342900" indent="-3429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Upgrade air tightness to required 2.5ACH@50Pa for Step 3</a:t>
            </a:r>
          </a:p>
          <a:p>
            <a:pPr marL="342900" indent="-3429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SzPct val="900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MEUI drops to 57.6 kWh/sq m a</a:t>
            </a:r>
          </a:p>
          <a:p>
            <a:pPr marL="342900" indent="-342900">
              <a:buSzPct val="900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SzPct val="900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TEDI and PTL already ok</a:t>
            </a:r>
          </a:p>
          <a:p>
            <a:pPr marL="342900" indent="-342900">
              <a:buSzPct val="900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SzPct val="900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What to upgrade to lower MEUI?</a:t>
            </a:r>
          </a:p>
          <a:p>
            <a:pPr marL="342900" indent="-342900">
              <a:buSzPct val="900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SzPct val="900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Mechanicals!</a:t>
            </a:r>
          </a:p>
          <a:p>
            <a:pPr marL="342900" indent="-342900">
              <a:buSzPct val="900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SzPct val="900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Where to go beyond electric baseboard heaters and DHW?</a:t>
            </a:r>
          </a:p>
        </p:txBody>
      </p:sp>
    </p:spTree>
    <p:extLst>
      <p:ext uri="{BB962C8B-B14F-4D97-AF65-F5344CB8AC3E}">
        <p14:creationId xmlns:p14="http://schemas.microsoft.com/office/powerpoint/2010/main" val="1172971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
                                            <p:txEl>
                                              <p:pRg st="8" end="8"/>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Step 3- MEUI 45 and TEDI 40/PTL 30:</a:t>
            </a:r>
            <a:endParaRPr lang="en-US" dirty="0"/>
          </a:p>
        </p:txBody>
      </p:sp>
      <p:sp>
        <p:nvSpPr>
          <p:cNvPr id="4" name="TextBox 3"/>
          <p:cNvSpPr txBox="1"/>
          <p:nvPr/>
        </p:nvSpPr>
        <p:spPr>
          <a:xfrm>
            <a:off x="457200" y="1860331"/>
            <a:ext cx="8521700" cy="2893100"/>
          </a:xfrm>
          <a:prstGeom prst="rect">
            <a:avLst/>
          </a:prstGeom>
          <a:noFill/>
        </p:spPr>
        <p:txBody>
          <a:bodyPr wrap="square" rtlCol="0">
            <a:spAutoFit/>
          </a:bodyPr>
          <a:lstStyle/>
          <a:p>
            <a:pPr marL="342900" indent="-3429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Upgrade ventilation to 85% HRV (one per unit)</a:t>
            </a:r>
          </a:p>
          <a:p>
            <a:pPr marL="342900" indent="-3429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Add drain water heat recovery systems (one per unit)</a:t>
            </a:r>
          </a:p>
          <a:p>
            <a:pPr marL="342900" indent="-3429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SzPct val="900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MEUI drops to 44.4 kWh/sq m a</a:t>
            </a:r>
          </a:p>
          <a:p>
            <a:pPr marL="342900" indent="-342900">
              <a:buSzPct val="90000"/>
              <a:buFont typeface="Wingdings" panose="05000000000000000000" pitchFamily="2" charset="2"/>
              <a:buChar char="ü"/>
            </a:pPr>
            <a:endParaRPr lang="en-CA" sz="2600" dirty="0">
              <a:latin typeface="+mj-lt"/>
              <a:ea typeface="Verdana" panose="020B0604030504040204" pitchFamily="34" charset="0"/>
              <a:cs typeface="Verdana" panose="020B0604030504040204" pitchFamily="34" charset="0"/>
            </a:endParaRPr>
          </a:p>
          <a:p>
            <a:pPr marL="342900" indent="-342900">
              <a:buSzPct val="90000"/>
              <a:buFont typeface="Wingdings" panose="05000000000000000000" pitchFamily="2" charset="2"/>
              <a:buChar char="ü"/>
            </a:pPr>
            <a:r>
              <a:rPr lang="en-CA" sz="2600" dirty="0">
                <a:latin typeface="+mj-lt"/>
                <a:ea typeface="Verdana" panose="020B0604030504040204" pitchFamily="34" charset="0"/>
                <a:cs typeface="Verdana" panose="020B0604030504040204" pitchFamily="34" charset="0"/>
              </a:rPr>
              <a:t>TEDI and PTL already ok.</a:t>
            </a:r>
          </a:p>
        </p:txBody>
      </p:sp>
    </p:spTree>
    <p:extLst>
      <p:ext uri="{BB962C8B-B14F-4D97-AF65-F5344CB8AC3E}">
        <p14:creationId xmlns:p14="http://schemas.microsoft.com/office/powerpoint/2010/main" val="32936434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CA" dirty="0"/>
              <a:t>Heat Pumps and Step Code:</a:t>
            </a:r>
            <a:endParaRPr lang="en-US" dirty="0"/>
          </a:p>
        </p:txBody>
      </p:sp>
      <p:sp>
        <p:nvSpPr>
          <p:cNvPr id="4" name="TextBox 3"/>
          <p:cNvSpPr txBox="1"/>
          <p:nvPr/>
        </p:nvSpPr>
        <p:spPr>
          <a:xfrm>
            <a:off x="457200" y="1757935"/>
            <a:ext cx="8340436" cy="4708981"/>
          </a:xfrm>
          <a:prstGeom prst="rect">
            <a:avLst/>
          </a:prstGeom>
          <a:noFill/>
        </p:spPr>
        <p:txBody>
          <a:bodyPr wrap="square" rtlCol="0">
            <a:spAutoFit/>
          </a:bodyPr>
          <a:lstStyle/>
          <a:p>
            <a:r>
              <a:rPr lang="en-CA" sz="3000" dirty="0">
                <a:latin typeface="+mj-lt"/>
                <a:ea typeface="Verdana" panose="020B0604030504040204" pitchFamily="34" charset="0"/>
                <a:cs typeface="Verdana" panose="020B0604030504040204" pitchFamily="34" charset="0"/>
              </a:rPr>
              <a:t>Remember Step Code metrics include cooling load, if cooling is “needed” and possible in the house</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Heat pump means cooling is possible</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Heating energy goes down, but cooling energy is introduced- how does MEUI change?</a:t>
            </a:r>
          </a:p>
          <a:p>
            <a:endParaRPr lang="en-CA" sz="3000" dirty="0">
              <a:latin typeface="+mj-lt"/>
              <a:ea typeface="Verdana" panose="020B0604030504040204" pitchFamily="34" charset="0"/>
              <a:cs typeface="Verdana" panose="020B0604030504040204" pitchFamily="34" charset="0"/>
            </a:endParaRPr>
          </a:p>
          <a:p>
            <a:r>
              <a:rPr lang="en-CA" sz="3000" dirty="0">
                <a:latin typeface="+mj-lt"/>
                <a:ea typeface="Verdana" panose="020B0604030504040204" pitchFamily="34" charset="0"/>
                <a:cs typeface="Verdana" panose="020B0604030504040204" pitchFamily="34" charset="0"/>
              </a:rPr>
              <a:t>Be cautious of heat pumps combined with high Solar Heat Gain windows.</a:t>
            </a:r>
          </a:p>
        </p:txBody>
      </p:sp>
    </p:spTree>
    <p:extLst>
      <p:ext uri="{BB962C8B-B14F-4D97-AF65-F5344CB8AC3E}">
        <p14:creationId xmlns:p14="http://schemas.microsoft.com/office/powerpoint/2010/main" val="37684860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Blower Fan Testing a Rowhouse for Step Code:</a:t>
            </a:r>
            <a:endParaRPr lang="en-US" dirty="0"/>
          </a:p>
        </p:txBody>
      </p:sp>
      <p:pic>
        <p:nvPicPr>
          <p:cNvPr id="5" name="Picture 4"/>
          <p:cNvPicPr>
            <a:picLocks noChangeAspect="1"/>
          </p:cNvPicPr>
          <p:nvPr/>
        </p:nvPicPr>
        <p:blipFill rotWithShape="1">
          <a:blip r:embed="rId2" cstate="print">
            <a:extLst>
              <a:ext uri="{28A0092B-C50C-407E-A947-70E740481C1C}">
                <a14:useLocalDpi xmlns:a14="http://schemas.microsoft.com/office/drawing/2010/main" val="0"/>
              </a:ext>
            </a:extLst>
          </a:blip>
          <a:srcRect l="6377" r="3847" b="10232"/>
          <a:stretch/>
        </p:blipFill>
        <p:spPr>
          <a:xfrm rot="5400000">
            <a:off x="393375" y="2312638"/>
            <a:ext cx="3335161" cy="2501140"/>
          </a:xfrm>
          <a:prstGeom prst="rect">
            <a:avLst/>
          </a:prstGeom>
        </p:spPr>
      </p:pic>
      <p:pic>
        <p:nvPicPr>
          <p:cNvPr id="3" name="Picture 2">
            <a:extLst>
              <a:ext uri="{FF2B5EF4-FFF2-40B4-BE49-F238E27FC236}">
                <a16:creationId xmlns:a16="http://schemas.microsoft.com/office/drawing/2014/main" id="{5CE228F9-B3ED-4D08-B0EA-39997E09E357}"/>
              </a:ext>
            </a:extLst>
          </p:cNvPr>
          <p:cNvPicPr>
            <a:picLocks noChangeAspect="1"/>
          </p:cNvPicPr>
          <p:nvPr/>
        </p:nvPicPr>
        <p:blipFill>
          <a:blip r:embed="rId3"/>
          <a:stretch>
            <a:fillRect/>
          </a:stretch>
        </p:blipFill>
        <p:spPr>
          <a:xfrm>
            <a:off x="169382" y="1918166"/>
            <a:ext cx="8609686" cy="3335161"/>
          </a:xfrm>
          <a:prstGeom prst="rect">
            <a:avLst/>
          </a:prstGeom>
        </p:spPr>
      </p:pic>
      <p:sp>
        <p:nvSpPr>
          <p:cNvPr id="4" name="Rectangle 3">
            <a:extLst>
              <a:ext uri="{FF2B5EF4-FFF2-40B4-BE49-F238E27FC236}">
                <a16:creationId xmlns:a16="http://schemas.microsoft.com/office/drawing/2014/main" id="{17C4E7E4-D9AB-4DC9-BBAF-24CC6758E1B8}"/>
              </a:ext>
            </a:extLst>
          </p:cNvPr>
          <p:cNvSpPr/>
          <p:nvPr/>
        </p:nvSpPr>
        <p:spPr>
          <a:xfrm>
            <a:off x="2042160" y="4511040"/>
            <a:ext cx="182880" cy="502920"/>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6542C738-B050-4854-91EC-102B88F8B10C}"/>
              </a:ext>
            </a:extLst>
          </p:cNvPr>
          <p:cNvSpPr/>
          <p:nvPr/>
        </p:nvSpPr>
        <p:spPr>
          <a:xfrm>
            <a:off x="2324294" y="4511040"/>
            <a:ext cx="182880" cy="502920"/>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A8CCC0B1-9ABD-49B6-A2A9-4734F042A76A}"/>
              </a:ext>
            </a:extLst>
          </p:cNvPr>
          <p:cNvSpPr/>
          <p:nvPr/>
        </p:nvSpPr>
        <p:spPr>
          <a:xfrm>
            <a:off x="4611881" y="4518660"/>
            <a:ext cx="182880" cy="502920"/>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4F203ACA-29B9-456D-861C-E77BBF6448D8}"/>
              </a:ext>
            </a:extLst>
          </p:cNvPr>
          <p:cNvSpPr/>
          <p:nvPr/>
        </p:nvSpPr>
        <p:spPr>
          <a:xfrm>
            <a:off x="6621780" y="4511040"/>
            <a:ext cx="182880" cy="502920"/>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03FA2A14-396A-4DCA-A35F-F91EDE025C17}"/>
              </a:ext>
            </a:extLst>
          </p:cNvPr>
          <p:cNvSpPr/>
          <p:nvPr/>
        </p:nvSpPr>
        <p:spPr>
          <a:xfrm>
            <a:off x="6350634" y="4511040"/>
            <a:ext cx="182880" cy="502920"/>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231D77ED-DECB-4A3F-894F-BDF53E6B28F9}"/>
              </a:ext>
            </a:extLst>
          </p:cNvPr>
          <p:cNvSpPr/>
          <p:nvPr/>
        </p:nvSpPr>
        <p:spPr>
          <a:xfrm>
            <a:off x="4320098" y="4518660"/>
            <a:ext cx="182880" cy="502920"/>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TextBox 12">
            <a:extLst>
              <a:ext uri="{FF2B5EF4-FFF2-40B4-BE49-F238E27FC236}">
                <a16:creationId xmlns:a16="http://schemas.microsoft.com/office/drawing/2014/main" id="{DEA1BD15-48DA-46B1-88EC-5B8E53F5286F}"/>
              </a:ext>
            </a:extLst>
          </p:cNvPr>
          <p:cNvSpPr txBox="1"/>
          <p:nvPr/>
        </p:nvSpPr>
        <p:spPr>
          <a:xfrm>
            <a:off x="549314" y="5772650"/>
            <a:ext cx="8308013" cy="954107"/>
          </a:xfrm>
          <a:prstGeom prst="rect">
            <a:avLst/>
          </a:prstGeom>
          <a:noFill/>
        </p:spPr>
        <p:txBody>
          <a:bodyPr wrap="square" rtlCol="0">
            <a:spAutoFit/>
          </a:bodyPr>
          <a:lstStyle/>
          <a:p>
            <a:r>
              <a:rPr lang="en-US" sz="2800" dirty="0"/>
              <a:t>Option 1: Test the whole rowhouse building using 6 fans simultaneously.</a:t>
            </a:r>
          </a:p>
        </p:txBody>
      </p:sp>
    </p:spTree>
    <p:extLst>
      <p:ext uri="{BB962C8B-B14F-4D97-AF65-F5344CB8AC3E}">
        <p14:creationId xmlns:p14="http://schemas.microsoft.com/office/powerpoint/2010/main" val="18289882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2" presetClass="entr" presetSubtype="4" fill="hold" grpId="0" nodeType="clickEffect">
                                  <p:stCondLst>
                                    <p:cond delay="0"/>
                                  </p:stCondLst>
                                  <p:childTnLst>
                                    <p:set>
                                      <p:cBhvr>
                                        <p:cTn id="14" dur="1" fill="hold">
                                          <p:stCondLst>
                                            <p:cond delay="0"/>
                                          </p:stCondLst>
                                        </p:cTn>
                                        <p:tgtEl>
                                          <p:spTgt spid="4"/>
                                        </p:tgtEl>
                                        <p:attrNameLst>
                                          <p:attrName>style.visibility</p:attrName>
                                        </p:attrNameLst>
                                      </p:cBhvr>
                                      <p:to>
                                        <p:strVal val="visible"/>
                                      </p:to>
                                    </p:set>
                                    <p:anim calcmode="lin" valueType="num">
                                      <p:cBhvr additive="base">
                                        <p:cTn id="15" dur="500" fill="hold"/>
                                        <p:tgtEl>
                                          <p:spTgt spid="4"/>
                                        </p:tgtEl>
                                        <p:attrNameLst>
                                          <p:attrName>ppt_x</p:attrName>
                                        </p:attrNameLst>
                                      </p:cBhvr>
                                      <p:tavLst>
                                        <p:tav tm="0">
                                          <p:val>
                                            <p:strVal val="#ppt_x"/>
                                          </p:val>
                                        </p:tav>
                                        <p:tav tm="100000">
                                          <p:val>
                                            <p:strVal val="#ppt_x"/>
                                          </p:val>
                                        </p:tav>
                                      </p:tavLst>
                                    </p:anim>
                                    <p:anim calcmode="lin" valueType="num">
                                      <p:cBhvr additive="base">
                                        <p:cTn id="16" dur="500" fill="hold"/>
                                        <p:tgtEl>
                                          <p:spTgt spid="4"/>
                                        </p:tgtEl>
                                        <p:attrNameLst>
                                          <p:attrName>ppt_y</p:attrName>
                                        </p:attrNameLst>
                                      </p:cBhvr>
                                      <p:tavLst>
                                        <p:tav tm="0">
                                          <p:val>
                                            <p:strVal val="1+#ppt_h/2"/>
                                          </p:val>
                                        </p:tav>
                                        <p:tav tm="100000">
                                          <p:val>
                                            <p:strVal val="#ppt_y"/>
                                          </p:val>
                                        </p:tav>
                                      </p:tavLst>
                                    </p:anim>
                                  </p:childTnLst>
                                </p:cTn>
                              </p:par>
                              <p:par>
                                <p:cTn id="17" presetID="2" presetClass="entr" presetSubtype="4" fill="hold" grpId="0" nodeType="withEffect">
                                  <p:stCondLst>
                                    <p:cond delay="0"/>
                                  </p:stCondLst>
                                  <p:childTnLst>
                                    <p:set>
                                      <p:cBhvr>
                                        <p:cTn id="18" dur="1" fill="hold">
                                          <p:stCondLst>
                                            <p:cond delay="0"/>
                                          </p:stCondLst>
                                        </p:cTn>
                                        <p:tgtEl>
                                          <p:spTgt spid="7"/>
                                        </p:tgtEl>
                                        <p:attrNameLst>
                                          <p:attrName>style.visibility</p:attrName>
                                        </p:attrNameLst>
                                      </p:cBhvr>
                                      <p:to>
                                        <p:strVal val="visible"/>
                                      </p:to>
                                    </p:set>
                                    <p:anim calcmode="lin" valueType="num">
                                      <p:cBhvr additive="base">
                                        <p:cTn id="19" dur="500" fill="hold"/>
                                        <p:tgtEl>
                                          <p:spTgt spid="7"/>
                                        </p:tgtEl>
                                        <p:attrNameLst>
                                          <p:attrName>ppt_x</p:attrName>
                                        </p:attrNameLst>
                                      </p:cBhvr>
                                      <p:tavLst>
                                        <p:tav tm="0">
                                          <p:val>
                                            <p:strVal val="#ppt_x"/>
                                          </p:val>
                                        </p:tav>
                                        <p:tav tm="100000">
                                          <p:val>
                                            <p:strVal val="#ppt_x"/>
                                          </p:val>
                                        </p:tav>
                                      </p:tavLst>
                                    </p:anim>
                                    <p:anim calcmode="lin" valueType="num">
                                      <p:cBhvr additive="base">
                                        <p:cTn id="20" dur="500" fill="hold"/>
                                        <p:tgtEl>
                                          <p:spTgt spid="7"/>
                                        </p:tgtEl>
                                        <p:attrNameLst>
                                          <p:attrName>ppt_y</p:attrName>
                                        </p:attrNameLst>
                                      </p:cBhvr>
                                      <p:tavLst>
                                        <p:tav tm="0">
                                          <p:val>
                                            <p:strVal val="1+#ppt_h/2"/>
                                          </p:val>
                                        </p:tav>
                                        <p:tav tm="100000">
                                          <p:val>
                                            <p:strVal val="#ppt_y"/>
                                          </p:val>
                                        </p:tav>
                                      </p:tavLst>
                                    </p:anim>
                                  </p:childTnLst>
                                </p:cTn>
                              </p:par>
                              <p:par>
                                <p:cTn id="21" presetID="2" presetClass="entr" presetSubtype="4" fill="hold" grpId="0" nodeType="withEffect">
                                  <p:stCondLst>
                                    <p:cond delay="0"/>
                                  </p:stCondLst>
                                  <p:childTnLst>
                                    <p:set>
                                      <p:cBhvr>
                                        <p:cTn id="22" dur="1" fill="hold">
                                          <p:stCondLst>
                                            <p:cond delay="0"/>
                                          </p:stCondLst>
                                        </p:cTn>
                                        <p:tgtEl>
                                          <p:spTgt spid="12"/>
                                        </p:tgtEl>
                                        <p:attrNameLst>
                                          <p:attrName>style.visibility</p:attrName>
                                        </p:attrNameLst>
                                      </p:cBhvr>
                                      <p:to>
                                        <p:strVal val="visible"/>
                                      </p:to>
                                    </p:set>
                                    <p:anim calcmode="lin" valueType="num">
                                      <p:cBhvr additive="base">
                                        <p:cTn id="23" dur="500" fill="hold"/>
                                        <p:tgtEl>
                                          <p:spTgt spid="12"/>
                                        </p:tgtEl>
                                        <p:attrNameLst>
                                          <p:attrName>ppt_x</p:attrName>
                                        </p:attrNameLst>
                                      </p:cBhvr>
                                      <p:tavLst>
                                        <p:tav tm="0">
                                          <p:val>
                                            <p:strVal val="#ppt_x"/>
                                          </p:val>
                                        </p:tav>
                                        <p:tav tm="100000">
                                          <p:val>
                                            <p:strVal val="#ppt_x"/>
                                          </p:val>
                                        </p:tav>
                                      </p:tavLst>
                                    </p:anim>
                                    <p:anim calcmode="lin" valueType="num">
                                      <p:cBhvr additive="base">
                                        <p:cTn id="24" dur="500" fill="hold"/>
                                        <p:tgtEl>
                                          <p:spTgt spid="12"/>
                                        </p:tgtEl>
                                        <p:attrNameLst>
                                          <p:attrName>ppt_y</p:attrName>
                                        </p:attrNameLst>
                                      </p:cBhvr>
                                      <p:tavLst>
                                        <p:tav tm="0">
                                          <p:val>
                                            <p:strVal val="1+#ppt_h/2"/>
                                          </p:val>
                                        </p:tav>
                                        <p:tav tm="100000">
                                          <p:val>
                                            <p:strVal val="#ppt_y"/>
                                          </p:val>
                                        </p:tav>
                                      </p:tavLst>
                                    </p:anim>
                                  </p:childTnLst>
                                </p:cTn>
                              </p:par>
                              <p:par>
                                <p:cTn id="25" presetID="2" presetClass="entr" presetSubtype="4" fill="hold" grpId="0" nodeType="withEffect">
                                  <p:stCondLst>
                                    <p:cond delay="0"/>
                                  </p:stCondLst>
                                  <p:childTnLst>
                                    <p:set>
                                      <p:cBhvr>
                                        <p:cTn id="26" dur="1" fill="hold">
                                          <p:stCondLst>
                                            <p:cond delay="0"/>
                                          </p:stCondLst>
                                        </p:cTn>
                                        <p:tgtEl>
                                          <p:spTgt spid="8"/>
                                        </p:tgtEl>
                                        <p:attrNameLst>
                                          <p:attrName>style.visibility</p:attrName>
                                        </p:attrNameLst>
                                      </p:cBhvr>
                                      <p:to>
                                        <p:strVal val="visible"/>
                                      </p:to>
                                    </p:set>
                                    <p:anim calcmode="lin" valueType="num">
                                      <p:cBhvr additive="base">
                                        <p:cTn id="27" dur="500" fill="hold"/>
                                        <p:tgtEl>
                                          <p:spTgt spid="8"/>
                                        </p:tgtEl>
                                        <p:attrNameLst>
                                          <p:attrName>ppt_x</p:attrName>
                                        </p:attrNameLst>
                                      </p:cBhvr>
                                      <p:tavLst>
                                        <p:tav tm="0">
                                          <p:val>
                                            <p:strVal val="#ppt_x"/>
                                          </p:val>
                                        </p:tav>
                                        <p:tav tm="100000">
                                          <p:val>
                                            <p:strVal val="#ppt_x"/>
                                          </p:val>
                                        </p:tav>
                                      </p:tavLst>
                                    </p:anim>
                                    <p:anim calcmode="lin" valueType="num">
                                      <p:cBhvr additive="base">
                                        <p:cTn id="28" dur="500" fill="hold"/>
                                        <p:tgtEl>
                                          <p:spTgt spid="8"/>
                                        </p:tgtEl>
                                        <p:attrNameLst>
                                          <p:attrName>ppt_y</p:attrName>
                                        </p:attrNameLst>
                                      </p:cBhvr>
                                      <p:tavLst>
                                        <p:tav tm="0">
                                          <p:val>
                                            <p:strVal val="1+#ppt_h/2"/>
                                          </p:val>
                                        </p:tav>
                                        <p:tav tm="100000">
                                          <p:val>
                                            <p:strVal val="#ppt_y"/>
                                          </p:val>
                                        </p:tav>
                                      </p:tavLst>
                                    </p:anim>
                                  </p:childTnLst>
                                </p:cTn>
                              </p:par>
                              <p:par>
                                <p:cTn id="29" presetID="2" presetClass="entr" presetSubtype="4" fill="hold" grpId="0" nodeType="withEffect">
                                  <p:stCondLst>
                                    <p:cond delay="0"/>
                                  </p:stCondLst>
                                  <p:childTnLst>
                                    <p:set>
                                      <p:cBhvr>
                                        <p:cTn id="30" dur="1" fill="hold">
                                          <p:stCondLst>
                                            <p:cond delay="0"/>
                                          </p:stCondLst>
                                        </p:cTn>
                                        <p:tgtEl>
                                          <p:spTgt spid="10"/>
                                        </p:tgtEl>
                                        <p:attrNameLst>
                                          <p:attrName>style.visibility</p:attrName>
                                        </p:attrNameLst>
                                      </p:cBhvr>
                                      <p:to>
                                        <p:strVal val="visible"/>
                                      </p:to>
                                    </p:set>
                                    <p:anim calcmode="lin" valueType="num">
                                      <p:cBhvr additive="base">
                                        <p:cTn id="31" dur="500" fill="hold"/>
                                        <p:tgtEl>
                                          <p:spTgt spid="10"/>
                                        </p:tgtEl>
                                        <p:attrNameLst>
                                          <p:attrName>ppt_x</p:attrName>
                                        </p:attrNameLst>
                                      </p:cBhvr>
                                      <p:tavLst>
                                        <p:tav tm="0">
                                          <p:val>
                                            <p:strVal val="#ppt_x"/>
                                          </p:val>
                                        </p:tav>
                                        <p:tav tm="100000">
                                          <p:val>
                                            <p:strVal val="#ppt_x"/>
                                          </p:val>
                                        </p:tav>
                                      </p:tavLst>
                                    </p:anim>
                                    <p:anim calcmode="lin" valueType="num">
                                      <p:cBhvr additive="base">
                                        <p:cTn id="32" dur="500" fill="hold"/>
                                        <p:tgtEl>
                                          <p:spTgt spid="10"/>
                                        </p:tgtEl>
                                        <p:attrNameLst>
                                          <p:attrName>ppt_y</p:attrName>
                                        </p:attrNameLst>
                                      </p:cBhvr>
                                      <p:tavLst>
                                        <p:tav tm="0">
                                          <p:val>
                                            <p:strVal val="1+#ppt_h/2"/>
                                          </p:val>
                                        </p:tav>
                                        <p:tav tm="100000">
                                          <p:val>
                                            <p:strVal val="#ppt_y"/>
                                          </p:val>
                                        </p:tav>
                                      </p:tavLst>
                                    </p:anim>
                                  </p:childTnLst>
                                </p:cTn>
                              </p:par>
                              <p:par>
                                <p:cTn id="33" presetID="2" presetClass="entr" presetSubtype="4" fill="hold" grpId="0" nodeType="withEffect">
                                  <p:stCondLst>
                                    <p:cond delay="0"/>
                                  </p:stCondLst>
                                  <p:childTnLst>
                                    <p:set>
                                      <p:cBhvr>
                                        <p:cTn id="34" dur="1" fill="hold">
                                          <p:stCondLst>
                                            <p:cond delay="0"/>
                                          </p:stCondLst>
                                        </p:cTn>
                                        <p:tgtEl>
                                          <p:spTgt spid="9"/>
                                        </p:tgtEl>
                                        <p:attrNameLst>
                                          <p:attrName>style.visibility</p:attrName>
                                        </p:attrNameLst>
                                      </p:cBhvr>
                                      <p:to>
                                        <p:strVal val="visible"/>
                                      </p:to>
                                    </p:set>
                                    <p:anim calcmode="lin" valueType="num">
                                      <p:cBhvr additive="base">
                                        <p:cTn id="35" dur="500" fill="hold"/>
                                        <p:tgtEl>
                                          <p:spTgt spid="9"/>
                                        </p:tgtEl>
                                        <p:attrNameLst>
                                          <p:attrName>ppt_x</p:attrName>
                                        </p:attrNameLst>
                                      </p:cBhvr>
                                      <p:tavLst>
                                        <p:tav tm="0">
                                          <p:val>
                                            <p:strVal val="#ppt_x"/>
                                          </p:val>
                                        </p:tav>
                                        <p:tav tm="100000">
                                          <p:val>
                                            <p:strVal val="#ppt_x"/>
                                          </p:val>
                                        </p:tav>
                                      </p:tavLst>
                                    </p:anim>
                                    <p:anim calcmode="lin" valueType="num">
                                      <p:cBhvr additive="base">
                                        <p:cTn id="36" dur="500" fill="hold"/>
                                        <p:tgtEl>
                                          <p:spTgt spid="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7" grpId="0" animBg="1"/>
      <p:bldP spid="8" grpId="0" animBg="1"/>
      <p:bldP spid="9" grpId="0" animBg="1"/>
      <p:bldP spid="10" grpId="0" animBg="1"/>
      <p:bldP spid="12" grpId="0" animBg="1"/>
      <p:bldP spid="13" grpId="0"/>
    </p:bldLst>
  </p:timing>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Blower Fan Testing a Rowhouse for Step Code:</a:t>
            </a:r>
            <a:endParaRPr lang="en-US" dirty="0"/>
          </a:p>
        </p:txBody>
      </p:sp>
      <p:pic>
        <p:nvPicPr>
          <p:cNvPr id="6" name="Picture 5">
            <a:extLst>
              <a:ext uri="{FF2B5EF4-FFF2-40B4-BE49-F238E27FC236}">
                <a16:creationId xmlns:a16="http://schemas.microsoft.com/office/drawing/2014/main" id="{51171139-9D0C-439D-B9ED-B6445BA18BAA}"/>
              </a:ext>
            </a:extLst>
          </p:cNvPr>
          <p:cNvPicPr>
            <a:picLocks noChangeAspect="1"/>
          </p:cNvPicPr>
          <p:nvPr/>
        </p:nvPicPr>
        <p:blipFill>
          <a:blip r:embed="rId2"/>
          <a:stretch>
            <a:fillRect/>
          </a:stretch>
        </p:blipFill>
        <p:spPr>
          <a:xfrm>
            <a:off x="124691" y="1820395"/>
            <a:ext cx="8894618" cy="3577411"/>
          </a:xfrm>
          <a:prstGeom prst="rect">
            <a:avLst/>
          </a:prstGeom>
        </p:spPr>
      </p:pic>
      <p:sp>
        <p:nvSpPr>
          <p:cNvPr id="7" name="TextBox 6">
            <a:extLst>
              <a:ext uri="{FF2B5EF4-FFF2-40B4-BE49-F238E27FC236}">
                <a16:creationId xmlns:a16="http://schemas.microsoft.com/office/drawing/2014/main" id="{6655ED8D-18EB-43D3-B6B7-088AB313F668}"/>
              </a:ext>
            </a:extLst>
          </p:cNvPr>
          <p:cNvSpPr txBox="1"/>
          <p:nvPr/>
        </p:nvSpPr>
        <p:spPr>
          <a:xfrm>
            <a:off x="549314" y="5772650"/>
            <a:ext cx="8308013" cy="954107"/>
          </a:xfrm>
          <a:prstGeom prst="rect">
            <a:avLst/>
          </a:prstGeom>
          <a:noFill/>
        </p:spPr>
        <p:txBody>
          <a:bodyPr wrap="square" rtlCol="0">
            <a:spAutoFit/>
          </a:bodyPr>
          <a:lstStyle/>
          <a:p>
            <a:r>
              <a:rPr lang="en-US" sz="2800" dirty="0"/>
              <a:t>Option 2: Builder leaves openings in party walls so whole rowhouse building is tested using 1 fan.</a:t>
            </a:r>
          </a:p>
        </p:txBody>
      </p:sp>
      <p:sp>
        <p:nvSpPr>
          <p:cNvPr id="8" name="Arrow: Striped Right 7">
            <a:extLst>
              <a:ext uri="{FF2B5EF4-FFF2-40B4-BE49-F238E27FC236}">
                <a16:creationId xmlns:a16="http://schemas.microsoft.com/office/drawing/2014/main" id="{8E0BF5C8-37B8-494D-9382-66AB41D1D351}"/>
              </a:ext>
            </a:extLst>
          </p:cNvPr>
          <p:cNvSpPr/>
          <p:nvPr/>
        </p:nvSpPr>
        <p:spPr>
          <a:xfrm>
            <a:off x="2076450" y="3838576"/>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Arrow: Striped Right 8">
            <a:extLst>
              <a:ext uri="{FF2B5EF4-FFF2-40B4-BE49-F238E27FC236}">
                <a16:creationId xmlns:a16="http://schemas.microsoft.com/office/drawing/2014/main" id="{E513B5BD-CE6C-411F-B515-D506CF48CA46}"/>
              </a:ext>
            </a:extLst>
          </p:cNvPr>
          <p:cNvSpPr/>
          <p:nvPr/>
        </p:nvSpPr>
        <p:spPr>
          <a:xfrm rot="10800000">
            <a:off x="4496665" y="4410077"/>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Arrow: Striped Right 9">
            <a:extLst>
              <a:ext uri="{FF2B5EF4-FFF2-40B4-BE49-F238E27FC236}">
                <a16:creationId xmlns:a16="http://schemas.microsoft.com/office/drawing/2014/main" id="{B4BFEA3A-8B1F-438D-BCD0-5AE327A3C6CB}"/>
              </a:ext>
            </a:extLst>
          </p:cNvPr>
          <p:cNvSpPr/>
          <p:nvPr/>
        </p:nvSpPr>
        <p:spPr>
          <a:xfrm>
            <a:off x="3095625" y="3838577"/>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Arrow: Striped Right 10">
            <a:extLst>
              <a:ext uri="{FF2B5EF4-FFF2-40B4-BE49-F238E27FC236}">
                <a16:creationId xmlns:a16="http://schemas.microsoft.com/office/drawing/2014/main" id="{BA0828BF-7293-4D86-A4CF-C42864FC586C}"/>
              </a:ext>
            </a:extLst>
          </p:cNvPr>
          <p:cNvSpPr/>
          <p:nvPr/>
        </p:nvSpPr>
        <p:spPr>
          <a:xfrm rot="10800000">
            <a:off x="5591175" y="4410076"/>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Arrow: Striped Right 11">
            <a:extLst>
              <a:ext uri="{FF2B5EF4-FFF2-40B4-BE49-F238E27FC236}">
                <a16:creationId xmlns:a16="http://schemas.microsoft.com/office/drawing/2014/main" id="{56B874C6-E018-419E-AC2A-50EAACDE832D}"/>
              </a:ext>
            </a:extLst>
          </p:cNvPr>
          <p:cNvSpPr/>
          <p:nvPr/>
        </p:nvSpPr>
        <p:spPr>
          <a:xfrm rot="10800000">
            <a:off x="6638925" y="4410076"/>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C2DBD57A-5D2E-4F12-909A-8AF0EFDF9020}"/>
              </a:ext>
            </a:extLst>
          </p:cNvPr>
          <p:cNvSpPr/>
          <p:nvPr/>
        </p:nvSpPr>
        <p:spPr>
          <a:xfrm>
            <a:off x="3590925" y="4781553"/>
            <a:ext cx="361950" cy="135252"/>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Arrow: Striped Right 13">
            <a:extLst>
              <a:ext uri="{FF2B5EF4-FFF2-40B4-BE49-F238E27FC236}">
                <a16:creationId xmlns:a16="http://schemas.microsoft.com/office/drawing/2014/main" id="{E013FB38-8EB0-495D-A8EF-01E4FB3B3B42}"/>
              </a:ext>
            </a:extLst>
          </p:cNvPr>
          <p:cNvSpPr/>
          <p:nvPr/>
        </p:nvSpPr>
        <p:spPr>
          <a:xfrm rot="5400000">
            <a:off x="3533775" y="5120199"/>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7785611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2" presetClass="entr" presetSubtype="4" fill="hold" grpId="0" nodeType="clickEffect">
                                  <p:stCondLst>
                                    <p:cond delay="0"/>
                                  </p:stCondLst>
                                  <p:childTnLst>
                                    <p:set>
                                      <p:cBhvr>
                                        <p:cTn id="14" dur="1" fill="hold">
                                          <p:stCondLst>
                                            <p:cond delay="0"/>
                                          </p:stCondLst>
                                        </p:cTn>
                                        <p:tgtEl>
                                          <p:spTgt spid="13"/>
                                        </p:tgtEl>
                                        <p:attrNameLst>
                                          <p:attrName>style.visibility</p:attrName>
                                        </p:attrNameLst>
                                      </p:cBhvr>
                                      <p:to>
                                        <p:strVal val="visible"/>
                                      </p:to>
                                    </p:set>
                                    <p:anim calcmode="lin" valueType="num">
                                      <p:cBhvr additive="base">
                                        <p:cTn id="15" dur="500" fill="hold"/>
                                        <p:tgtEl>
                                          <p:spTgt spid="13"/>
                                        </p:tgtEl>
                                        <p:attrNameLst>
                                          <p:attrName>ppt_x</p:attrName>
                                        </p:attrNameLst>
                                      </p:cBhvr>
                                      <p:tavLst>
                                        <p:tav tm="0">
                                          <p:val>
                                            <p:strVal val="#ppt_x"/>
                                          </p:val>
                                        </p:tav>
                                        <p:tav tm="100000">
                                          <p:val>
                                            <p:strVal val="#ppt_x"/>
                                          </p:val>
                                        </p:tav>
                                      </p:tavLst>
                                    </p:anim>
                                    <p:anim calcmode="lin" valueType="num">
                                      <p:cBhvr additive="base">
                                        <p:cTn id="16"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4"/>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8"/>
                                        </p:tgtEl>
                                        <p:attrNameLst>
                                          <p:attrName>style.visibility</p:attrName>
                                        </p:attrNameLst>
                                      </p:cBhvr>
                                      <p:to>
                                        <p:strVal val="visible"/>
                                      </p:to>
                                    </p:set>
                                    <p:anim calcmode="lin" valueType="num">
                                      <p:cBhvr additive="base">
                                        <p:cTn id="25" dur="500" fill="hold"/>
                                        <p:tgtEl>
                                          <p:spTgt spid="8"/>
                                        </p:tgtEl>
                                        <p:attrNameLst>
                                          <p:attrName>ppt_x</p:attrName>
                                        </p:attrNameLst>
                                      </p:cBhvr>
                                      <p:tavLst>
                                        <p:tav tm="0">
                                          <p:val>
                                            <p:strVal val="#ppt_x"/>
                                          </p:val>
                                        </p:tav>
                                        <p:tav tm="100000">
                                          <p:val>
                                            <p:strVal val="#ppt_x"/>
                                          </p:val>
                                        </p:tav>
                                      </p:tavLst>
                                    </p:anim>
                                    <p:anim calcmode="lin" valueType="num">
                                      <p:cBhvr additive="base">
                                        <p:cTn id="26" dur="500" fill="hold"/>
                                        <p:tgtEl>
                                          <p:spTgt spid="8"/>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10"/>
                                        </p:tgtEl>
                                        <p:attrNameLst>
                                          <p:attrName>style.visibility</p:attrName>
                                        </p:attrNameLst>
                                      </p:cBhvr>
                                      <p:to>
                                        <p:strVal val="visible"/>
                                      </p:to>
                                    </p:set>
                                    <p:anim calcmode="lin" valueType="num">
                                      <p:cBhvr additive="base">
                                        <p:cTn id="29" dur="500" fill="hold"/>
                                        <p:tgtEl>
                                          <p:spTgt spid="10"/>
                                        </p:tgtEl>
                                        <p:attrNameLst>
                                          <p:attrName>ppt_x</p:attrName>
                                        </p:attrNameLst>
                                      </p:cBhvr>
                                      <p:tavLst>
                                        <p:tav tm="0">
                                          <p:val>
                                            <p:strVal val="#ppt_x"/>
                                          </p:val>
                                        </p:tav>
                                        <p:tav tm="100000">
                                          <p:val>
                                            <p:strVal val="#ppt_x"/>
                                          </p:val>
                                        </p:tav>
                                      </p:tavLst>
                                    </p:anim>
                                    <p:anim calcmode="lin" valueType="num">
                                      <p:cBhvr additive="base">
                                        <p:cTn id="30" dur="500" fill="hold"/>
                                        <p:tgtEl>
                                          <p:spTgt spid="10"/>
                                        </p:tgtEl>
                                        <p:attrNameLst>
                                          <p:attrName>ppt_y</p:attrName>
                                        </p:attrNameLst>
                                      </p:cBhvr>
                                      <p:tavLst>
                                        <p:tav tm="0">
                                          <p:val>
                                            <p:strVal val="1+#ppt_h/2"/>
                                          </p:val>
                                        </p:tav>
                                        <p:tav tm="100000">
                                          <p:val>
                                            <p:strVal val="#ppt_y"/>
                                          </p:val>
                                        </p:tav>
                                      </p:tavLst>
                                    </p:anim>
                                  </p:childTnLst>
                                </p:cTn>
                              </p:par>
                              <p:par>
                                <p:cTn id="31" presetID="2" presetClass="entr" presetSubtype="4" fill="hold" grpId="0" nodeType="withEffect">
                                  <p:stCondLst>
                                    <p:cond delay="0"/>
                                  </p:stCondLst>
                                  <p:childTnLst>
                                    <p:set>
                                      <p:cBhvr>
                                        <p:cTn id="32" dur="1" fill="hold">
                                          <p:stCondLst>
                                            <p:cond delay="0"/>
                                          </p:stCondLst>
                                        </p:cTn>
                                        <p:tgtEl>
                                          <p:spTgt spid="9"/>
                                        </p:tgtEl>
                                        <p:attrNameLst>
                                          <p:attrName>style.visibility</p:attrName>
                                        </p:attrNameLst>
                                      </p:cBhvr>
                                      <p:to>
                                        <p:strVal val="visible"/>
                                      </p:to>
                                    </p:set>
                                    <p:anim calcmode="lin" valueType="num">
                                      <p:cBhvr additive="base">
                                        <p:cTn id="33" dur="500" fill="hold"/>
                                        <p:tgtEl>
                                          <p:spTgt spid="9"/>
                                        </p:tgtEl>
                                        <p:attrNameLst>
                                          <p:attrName>ppt_x</p:attrName>
                                        </p:attrNameLst>
                                      </p:cBhvr>
                                      <p:tavLst>
                                        <p:tav tm="0">
                                          <p:val>
                                            <p:strVal val="#ppt_x"/>
                                          </p:val>
                                        </p:tav>
                                        <p:tav tm="100000">
                                          <p:val>
                                            <p:strVal val="#ppt_x"/>
                                          </p:val>
                                        </p:tav>
                                      </p:tavLst>
                                    </p:anim>
                                    <p:anim calcmode="lin" valueType="num">
                                      <p:cBhvr additive="base">
                                        <p:cTn id="34" dur="500" fill="hold"/>
                                        <p:tgtEl>
                                          <p:spTgt spid="9"/>
                                        </p:tgtEl>
                                        <p:attrNameLst>
                                          <p:attrName>ppt_y</p:attrName>
                                        </p:attrNameLst>
                                      </p:cBhvr>
                                      <p:tavLst>
                                        <p:tav tm="0">
                                          <p:val>
                                            <p:strVal val="1+#ppt_h/2"/>
                                          </p:val>
                                        </p:tav>
                                        <p:tav tm="100000">
                                          <p:val>
                                            <p:strVal val="#ppt_y"/>
                                          </p:val>
                                        </p:tav>
                                      </p:tavLst>
                                    </p:anim>
                                  </p:childTnLst>
                                </p:cTn>
                              </p:par>
                              <p:par>
                                <p:cTn id="35" presetID="2" presetClass="entr" presetSubtype="4" fill="hold" grpId="0" nodeType="withEffect">
                                  <p:stCondLst>
                                    <p:cond delay="0"/>
                                  </p:stCondLst>
                                  <p:childTnLst>
                                    <p:set>
                                      <p:cBhvr>
                                        <p:cTn id="36" dur="1" fill="hold">
                                          <p:stCondLst>
                                            <p:cond delay="0"/>
                                          </p:stCondLst>
                                        </p:cTn>
                                        <p:tgtEl>
                                          <p:spTgt spid="11"/>
                                        </p:tgtEl>
                                        <p:attrNameLst>
                                          <p:attrName>style.visibility</p:attrName>
                                        </p:attrNameLst>
                                      </p:cBhvr>
                                      <p:to>
                                        <p:strVal val="visible"/>
                                      </p:to>
                                    </p:set>
                                    <p:anim calcmode="lin" valueType="num">
                                      <p:cBhvr additive="base">
                                        <p:cTn id="37" dur="500" fill="hold"/>
                                        <p:tgtEl>
                                          <p:spTgt spid="11"/>
                                        </p:tgtEl>
                                        <p:attrNameLst>
                                          <p:attrName>ppt_x</p:attrName>
                                        </p:attrNameLst>
                                      </p:cBhvr>
                                      <p:tavLst>
                                        <p:tav tm="0">
                                          <p:val>
                                            <p:strVal val="#ppt_x"/>
                                          </p:val>
                                        </p:tav>
                                        <p:tav tm="100000">
                                          <p:val>
                                            <p:strVal val="#ppt_x"/>
                                          </p:val>
                                        </p:tav>
                                      </p:tavLst>
                                    </p:anim>
                                    <p:anim calcmode="lin" valueType="num">
                                      <p:cBhvr additive="base">
                                        <p:cTn id="38" dur="500" fill="hold"/>
                                        <p:tgtEl>
                                          <p:spTgt spid="11"/>
                                        </p:tgtEl>
                                        <p:attrNameLst>
                                          <p:attrName>ppt_y</p:attrName>
                                        </p:attrNameLst>
                                      </p:cBhvr>
                                      <p:tavLst>
                                        <p:tav tm="0">
                                          <p:val>
                                            <p:strVal val="1+#ppt_h/2"/>
                                          </p:val>
                                        </p:tav>
                                        <p:tav tm="100000">
                                          <p:val>
                                            <p:strVal val="#ppt_y"/>
                                          </p:val>
                                        </p:tav>
                                      </p:tavLst>
                                    </p:anim>
                                  </p:childTnLst>
                                </p:cTn>
                              </p:par>
                              <p:par>
                                <p:cTn id="39" presetID="2" presetClass="entr" presetSubtype="4" fill="hold" grpId="0" nodeType="withEffect">
                                  <p:stCondLst>
                                    <p:cond delay="0"/>
                                  </p:stCondLst>
                                  <p:childTnLst>
                                    <p:set>
                                      <p:cBhvr>
                                        <p:cTn id="40" dur="1" fill="hold">
                                          <p:stCondLst>
                                            <p:cond delay="0"/>
                                          </p:stCondLst>
                                        </p:cTn>
                                        <p:tgtEl>
                                          <p:spTgt spid="12"/>
                                        </p:tgtEl>
                                        <p:attrNameLst>
                                          <p:attrName>style.visibility</p:attrName>
                                        </p:attrNameLst>
                                      </p:cBhvr>
                                      <p:to>
                                        <p:strVal val="visible"/>
                                      </p:to>
                                    </p:set>
                                    <p:anim calcmode="lin" valueType="num">
                                      <p:cBhvr additive="base">
                                        <p:cTn id="41" dur="500" fill="hold"/>
                                        <p:tgtEl>
                                          <p:spTgt spid="12"/>
                                        </p:tgtEl>
                                        <p:attrNameLst>
                                          <p:attrName>ppt_x</p:attrName>
                                        </p:attrNameLst>
                                      </p:cBhvr>
                                      <p:tavLst>
                                        <p:tav tm="0">
                                          <p:val>
                                            <p:strVal val="#ppt_x"/>
                                          </p:val>
                                        </p:tav>
                                        <p:tav tm="100000">
                                          <p:val>
                                            <p:strVal val="#ppt_x"/>
                                          </p:val>
                                        </p:tav>
                                      </p:tavLst>
                                    </p:anim>
                                    <p:anim calcmode="lin" valueType="num">
                                      <p:cBhvr additive="base">
                                        <p:cTn id="42"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8" grpId="0" animBg="1"/>
      <p:bldP spid="9" grpId="0" animBg="1"/>
      <p:bldP spid="10" grpId="0" animBg="1"/>
      <p:bldP spid="11" grpId="0" animBg="1"/>
      <p:bldP spid="12" grpId="0" animBg="1"/>
      <p:bldP spid="13" grpId="0" animBg="1"/>
      <p:bldP spid="14" grpId="0" animBg="1"/>
    </p:bld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Blower Fan Testing a Rowhouse for Step Code:</a:t>
            </a:r>
            <a:endParaRPr lang="en-US" dirty="0"/>
          </a:p>
        </p:txBody>
      </p:sp>
      <p:pic>
        <p:nvPicPr>
          <p:cNvPr id="6" name="Picture 5">
            <a:extLst>
              <a:ext uri="{FF2B5EF4-FFF2-40B4-BE49-F238E27FC236}">
                <a16:creationId xmlns:a16="http://schemas.microsoft.com/office/drawing/2014/main" id="{51171139-9D0C-439D-B9ED-B6445BA18BAA}"/>
              </a:ext>
            </a:extLst>
          </p:cNvPr>
          <p:cNvPicPr>
            <a:picLocks noChangeAspect="1"/>
          </p:cNvPicPr>
          <p:nvPr/>
        </p:nvPicPr>
        <p:blipFill>
          <a:blip r:embed="rId2"/>
          <a:stretch>
            <a:fillRect/>
          </a:stretch>
        </p:blipFill>
        <p:spPr>
          <a:xfrm>
            <a:off x="124691" y="1820395"/>
            <a:ext cx="8894618" cy="3577411"/>
          </a:xfrm>
          <a:prstGeom prst="rect">
            <a:avLst/>
          </a:prstGeom>
        </p:spPr>
      </p:pic>
      <p:sp>
        <p:nvSpPr>
          <p:cNvPr id="7" name="TextBox 6">
            <a:extLst>
              <a:ext uri="{FF2B5EF4-FFF2-40B4-BE49-F238E27FC236}">
                <a16:creationId xmlns:a16="http://schemas.microsoft.com/office/drawing/2014/main" id="{6655ED8D-18EB-43D3-B6B7-088AB313F668}"/>
              </a:ext>
            </a:extLst>
          </p:cNvPr>
          <p:cNvSpPr txBox="1"/>
          <p:nvPr/>
        </p:nvSpPr>
        <p:spPr>
          <a:xfrm>
            <a:off x="549314" y="5772650"/>
            <a:ext cx="8308013" cy="954107"/>
          </a:xfrm>
          <a:prstGeom prst="rect">
            <a:avLst/>
          </a:prstGeom>
          <a:noFill/>
        </p:spPr>
        <p:txBody>
          <a:bodyPr wrap="square" rtlCol="0">
            <a:spAutoFit/>
          </a:bodyPr>
          <a:lstStyle/>
          <a:p>
            <a:r>
              <a:rPr lang="en-US" sz="2800" dirty="0"/>
              <a:t>Option 3: “Guarded” blower fan testing of each unit and add the results.</a:t>
            </a:r>
          </a:p>
        </p:txBody>
      </p:sp>
      <p:sp>
        <p:nvSpPr>
          <p:cNvPr id="13" name="Rectangle 12">
            <a:extLst>
              <a:ext uri="{FF2B5EF4-FFF2-40B4-BE49-F238E27FC236}">
                <a16:creationId xmlns:a16="http://schemas.microsoft.com/office/drawing/2014/main" id="{C2DBD57A-5D2E-4F12-909A-8AF0EFDF9020}"/>
              </a:ext>
            </a:extLst>
          </p:cNvPr>
          <p:cNvSpPr/>
          <p:nvPr/>
        </p:nvSpPr>
        <p:spPr>
          <a:xfrm>
            <a:off x="3590925" y="4781553"/>
            <a:ext cx="361950" cy="135252"/>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7CBADDBC-5CC9-44FA-9CB6-B285D902BE43}"/>
              </a:ext>
            </a:extLst>
          </p:cNvPr>
          <p:cNvSpPr/>
          <p:nvPr/>
        </p:nvSpPr>
        <p:spPr>
          <a:xfrm>
            <a:off x="1676833" y="4798701"/>
            <a:ext cx="361950" cy="135252"/>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F6B0360D-37C3-4EB9-92CC-CDF5D6184739}"/>
              </a:ext>
            </a:extLst>
          </p:cNvPr>
          <p:cNvSpPr/>
          <p:nvPr/>
        </p:nvSpPr>
        <p:spPr>
          <a:xfrm>
            <a:off x="2733675" y="4868062"/>
            <a:ext cx="361950" cy="135252"/>
          </a:xfrm>
          <a:prstGeom prst="rect">
            <a:avLst/>
          </a:prstGeom>
          <a:solidFill>
            <a:srgbClr val="FF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Arrow: Striped Right 15">
            <a:extLst>
              <a:ext uri="{FF2B5EF4-FFF2-40B4-BE49-F238E27FC236}">
                <a16:creationId xmlns:a16="http://schemas.microsoft.com/office/drawing/2014/main" id="{58801650-063D-4724-86AC-F6D118D1259A}"/>
              </a:ext>
            </a:extLst>
          </p:cNvPr>
          <p:cNvSpPr/>
          <p:nvPr/>
        </p:nvSpPr>
        <p:spPr>
          <a:xfrm rot="5400000">
            <a:off x="2667000" y="5175653"/>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7" name="Arrow: Striped Right 16">
            <a:extLst>
              <a:ext uri="{FF2B5EF4-FFF2-40B4-BE49-F238E27FC236}">
                <a16:creationId xmlns:a16="http://schemas.microsoft.com/office/drawing/2014/main" id="{C0249A26-05FF-4896-ABC8-5E78E0A0B43C}"/>
              </a:ext>
            </a:extLst>
          </p:cNvPr>
          <p:cNvSpPr/>
          <p:nvPr/>
        </p:nvSpPr>
        <p:spPr>
          <a:xfrm rot="5400000">
            <a:off x="3543300" y="5059039"/>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Arrow: Striped Right 17">
            <a:extLst>
              <a:ext uri="{FF2B5EF4-FFF2-40B4-BE49-F238E27FC236}">
                <a16:creationId xmlns:a16="http://schemas.microsoft.com/office/drawing/2014/main" id="{346111B3-F26D-4D3D-83A4-7805F020514A}"/>
              </a:ext>
            </a:extLst>
          </p:cNvPr>
          <p:cNvSpPr/>
          <p:nvPr/>
        </p:nvSpPr>
        <p:spPr>
          <a:xfrm rot="5400000">
            <a:off x="1610158" y="5069989"/>
            <a:ext cx="476250" cy="342900"/>
          </a:xfrm>
          <a:prstGeom prst="stripedRightArrow">
            <a:avLst/>
          </a:prstGeom>
          <a:solidFill>
            <a:srgbClr val="00B05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Freeform: Shape 3">
            <a:extLst>
              <a:ext uri="{FF2B5EF4-FFF2-40B4-BE49-F238E27FC236}">
                <a16:creationId xmlns:a16="http://schemas.microsoft.com/office/drawing/2014/main" id="{5A967234-9622-48CF-A6DA-E8809C9C8A74}"/>
              </a:ext>
            </a:extLst>
          </p:cNvPr>
          <p:cNvSpPr/>
          <p:nvPr/>
        </p:nvSpPr>
        <p:spPr>
          <a:xfrm>
            <a:off x="1988820" y="1996440"/>
            <a:ext cx="1379220" cy="2834640"/>
          </a:xfrm>
          <a:custGeom>
            <a:avLst/>
            <a:gdLst>
              <a:gd name="connsiteX0" fmla="*/ 0 w 1379220"/>
              <a:gd name="connsiteY0" fmla="*/ 0 h 2834640"/>
              <a:gd name="connsiteX1" fmla="*/ 1379220 w 1379220"/>
              <a:gd name="connsiteY1" fmla="*/ 0 h 2834640"/>
              <a:gd name="connsiteX2" fmla="*/ 1379220 w 1379220"/>
              <a:gd name="connsiteY2" fmla="*/ 2834640 h 2834640"/>
              <a:gd name="connsiteX3" fmla="*/ 281940 w 1379220"/>
              <a:gd name="connsiteY3" fmla="*/ 2819400 h 2834640"/>
              <a:gd name="connsiteX4" fmla="*/ 274320 w 1379220"/>
              <a:gd name="connsiteY4" fmla="*/ 1310640 h 2834640"/>
              <a:gd name="connsiteX5" fmla="*/ 0 w 1379220"/>
              <a:gd name="connsiteY5" fmla="*/ 1303020 h 28346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379220" h="2834640">
                <a:moveTo>
                  <a:pt x="0" y="0"/>
                </a:moveTo>
                <a:lnTo>
                  <a:pt x="1379220" y="0"/>
                </a:lnTo>
                <a:lnTo>
                  <a:pt x="1379220" y="2834640"/>
                </a:lnTo>
                <a:lnTo>
                  <a:pt x="281940" y="2819400"/>
                </a:lnTo>
                <a:lnTo>
                  <a:pt x="274320" y="1310640"/>
                </a:lnTo>
                <a:lnTo>
                  <a:pt x="0" y="1303020"/>
                </a:lnTo>
              </a:path>
            </a:pathLst>
          </a:custGeom>
          <a:solidFill>
            <a:srgbClr val="00B050">
              <a:alpha val="50000"/>
            </a:srgbClr>
          </a:solidFill>
          <a:ln>
            <a:solidFill>
              <a:schemeClr val="accent1">
                <a:shade val="95000"/>
                <a:satMod val="105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a:p>
        </p:txBody>
      </p:sp>
      <p:sp>
        <p:nvSpPr>
          <p:cNvPr id="5" name="Freeform: Shape 4">
            <a:extLst>
              <a:ext uri="{FF2B5EF4-FFF2-40B4-BE49-F238E27FC236}">
                <a16:creationId xmlns:a16="http://schemas.microsoft.com/office/drawing/2014/main" id="{12209BE8-6A22-4100-AD3B-FC526D1EE3D1}"/>
              </a:ext>
            </a:extLst>
          </p:cNvPr>
          <p:cNvSpPr/>
          <p:nvPr/>
        </p:nvSpPr>
        <p:spPr>
          <a:xfrm>
            <a:off x="3390900" y="2004060"/>
            <a:ext cx="1356360" cy="2827020"/>
          </a:xfrm>
          <a:custGeom>
            <a:avLst/>
            <a:gdLst>
              <a:gd name="connsiteX0" fmla="*/ 0 w 1356360"/>
              <a:gd name="connsiteY0" fmla="*/ 0 h 2827020"/>
              <a:gd name="connsiteX1" fmla="*/ 1051560 w 1356360"/>
              <a:gd name="connsiteY1" fmla="*/ 0 h 2827020"/>
              <a:gd name="connsiteX2" fmla="*/ 1089660 w 1356360"/>
              <a:gd name="connsiteY2" fmla="*/ 1310640 h 2827020"/>
              <a:gd name="connsiteX3" fmla="*/ 1348740 w 1356360"/>
              <a:gd name="connsiteY3" fmla="*/ 1310640 h 2827020"/>
              <a:gd name="connsiteX4" fmla="*/ 1356360 w 1356360"/>
              <a:gd name="connsiteY4" fmla="*/ 2819400 h 2827020"/>
              <a:gd name="connsiteX5" fmla="*/ 7620 w 1356360"/>
              <a:gd name="connsiteY5" fmla="*/ 2827020 h 28270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1356360" h="2827020">
                <a:moveTo>
                  <a:pt x="0" y="0"/>
                </a:moveTo>
                <a:lnTo>
                  <a:pt x="1051560" y="0"/>
                </a:lnTo>
                <a:lnTo>
                  <a:pt x="1089660" y="1310640"/>
                </a:lnTo>
                <a:lnTo>
                  <a:pt x="1348740" y="1310640"/>
                </a:lnTo>
                <a:lnTo>
                  <a:pt x="1356360" y="2819400"/>
                </a:lnTo>
                <a:lnTo>
                  <a:pt x="7620" y="2827020"/>
                </a:lnTo>
              </a:path>
            </a:pathLst>
          </a:custGeom>
          <a:solidFill>
            <a:srgbClr val="00B050">
              <a:alpha val="50000"/>
            </a:srgb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a:p>
        </p:txBody>
      </p:sp>
      <p:sp>
        <p:nvSpPr>
          <p:cNvPr id="20" name="Freeform: Shape 19">
            <a:extLst>
              <a:ext uri="{FF2B5EF4-FFF2-40B4-BE49-F238E27FC236}">
                <a16:creationId xmlns:a16="http://schemas.microsoft.com/office/drawing/2014/main" id="{2A4B7888-38CD-4B92-944F-BFEF13A47D1C}"/>
              </a:ext>
            </a:extLst>
          </p:cNvPr>
          <p:cNvSpPr/>
          <p:nvPr/>
        </p:nvSpPr>
        <p:spPr>
          <a:xfrm>
            <a:off x="632460" y="1988820"/>
            <a:ext cx="1645920" cy="2827020"/>
          </a:xfrm>
          <a:custGeom>
            <a:avLst/>
            <a:gdLst>
              <a:gd name="connsiteX0" fmla="*/ 0 w 1645920"/>
              <a:gd name="connsiteY0" fmla="*/ 0 h 2827020"/>
              <a:gd name="connsiteX1" fmla="*/ 1341120 w 1645920"/>
              <a:gd name="connsiteY1" fmla="*/ 0 h 2827020"/>
              <a:gd name="connsiteX2" fmla="*/ 1348740 w 1645920"/>
              <a:gd name="connsiteY2" fmla="*/ 1333500 h 2827020"/>
              <a:gd name="connsiteX3" fmla="*/ 1645920 w 1645920"/>
              <a:gd name="connsiteY3" fmla="*/ 1348740 h 2827020"/>
              <a:gd name="connsiteX4" fmla="*/ 1623060 w 1645920"/>
              <a:gd name="connsiteY4" fmla="*/ 2827020 h 2827020"/>
              <a:gd name="connsiteX5" fmla="*/ 693420 w 1645920"/>
              <a:gd name="connsiteY5" fmla="*/ 2819400 h 2827020"/>
              <a:gd name="connsiteX6" fmla="*/ 701040 w 1645920"/>
              <a:gd name="connsiteY6" fmla="*/ 2773680 h 2827020"/>
              <a:gd name="connsiteX7" fmla="*/ 114300 w 1645920"/>
              <a:gd name="connsiteY7" fmla="*/ 2773680 h 2827020"/>
              <a:gd name="connsiteX8" fmla="*/ 114300 w 1645920"/>
              <a:gd name="connsiteY8" fmla="*/ 2819400 h 2827020"/>
              <a:gd name="connsiteX9" fmla="*/ 7620 w 1645920"/>
              <a:gd name="connsiteY9" fmla="*/ 2827020 h 282702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Lst>
            <a:rect l="l" t="t" r="r" b="b"/>
            <a:pathLst>
              <a:path w="1645920" h="2827020">
                <a:moveTo>
                  <a:pt x="0" y="0"/>
                </a:moveTo>
                <a:lnTo>
                  <a:pt x="1341120" y="0"/>
                </a:lnTo>
                <a:lnTo>
                  <a:pt x="1348740" y="1333500"/>
                </a:lnTo>
                <a:lnTo>
                  <a:pt x="1645920" y="1348740"/>
                </a:lnTo>
                <a:lnTo>
                  <a:pt x="1623060" y="2827020"/>
                </a:lnTo>
                <a:lnTo>
                  <a:pt x="693420" y="2819400"/>
                </a:lnTo>
                <a:lnTo>
                  <a:pt x="701040" y="2773680"/>
                </a:lnTo>
                <a:lnTo>
                  <a:pt x="114300" y="2773680"/>
                </a:lnTo>
                <a:lnTo>
                  <a:pt x="114300" y="2819400"/>
                </a:lnTo>
                <a:lnTo>
                  <a:pt x="7620" y="2827020"/>
                </a:lnTo>
              </a:path>
            </a:pathLst>
          </a:custGeom>
          <a:solidFill>
            <a:srgbClr val="00B050">
              <a:alpha val="50000"/>
            </a:srgb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CA"/>
          </a:p>
        </p:txBody>
      </p:sp>
    </p:spTree>
    <p:extLst>
      <p:ext uri="{BB962C8B-B14F-4D97-AF65-F5344CB8AC3E}">
        <p14:creationId xmlns:p14="http://schemas.microsoft.com/office/powerpoint/2010/main" val="19830866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2" presetClass="entr" presetSubtype="4" fill="hold" grpId="0" nodeType="clickEffect">
                                  <p:stCondLst>
                                    <p:cond delay="0"/>
                                  </p:stCondLst>
                                  <p:childTnLst>
                                    <p:set>
                                      <p:cBhvr>
                                        <p:cTn id="14" dur="1" fill="hold">
                                          <p:stCondLst>
                                            <p:cond delay="0"/>
                                          </p:stCondLst>
                                        </p:cTn>
                                        <p:tgtEl>
                                          <p:spTgt spid="15"/>
                                        </p:tgtEl>
                                        <p:attrNameLst>
                                          <p:attrName>style.visibility</p:attrName>
                                        </p:attrNameLst>
                                      </p:cBhvr>
                                      <p:to>
                                        <p:strVal val="visible"/>
                                      </p:to>
                                    </p:set>
                                    <p:anim calcmode="lin" valueType="num">
                                      <p:cBhvr additive="base">
                                        <p:cTn id="15" dur="500" fill="hold"/>
                                        <p:tgtEl>
                                          <p:spTgt spid="15"/>
                                        </p:tgtEl>
                                        <p:attrNameLst>
                                          <p:attrName>ppt_x</p:attrName>
                                        </p:attrNameLst>
                                      </p:cBhvr>
                                      <p:tavLst>
                                        <p:tav tm="0">
                                          <p:val>
                                            <p:strVal val="#ppt_x"/>
                                          </p:val>
                                        </p:tav>
                                        <p:tav tm="100000">
                                          <p:val>
                                            <p:strVal val="#ppt_x"/>
                                          </p:val>
                                        </p:tav>
                                      </p:tavLst>
                                    </p:anim>
                                    <p:anim calcmode="lin" valueType="num">
                                      <p:cBhvr additive="base">
                                        <p:cTn id="16" dur="500" fill="hold"/>
                                        <p:tgtEl>
                                          <p:spTgt spid="15"/>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16"/>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grpId="0" nodeType="clickEffect">
                                  <p:stCondLst>
                                    <p:cond delay="0"/>
                                  </p:stCondLst>
                                  <p:childTnLst>
                                    <p:set>
                                      <p:cBhvr>
                                        <p:cTn id="24" dur="1" fill="hold">
                                          <p:stCondLst>
                                            <p:cond delay="0"/>
                                          </p:stCondLst>
                                        </p:cTn>
                                        <p:tgtEl>
                                          <p:spTgt spid="4"/>
                                        </p:tgtEl>
                                        <p:attrNameLst>
                                          <p:attrName>style.visibility</p:attrName>
                                        </p:attrNameLst>
                                      </p:cBhvr>
                                      <p:to>
                                        <p:strVal val="visible"/>
                                      </p:to>
                                    </p:set>
                                    <p:animEffect transition="in" filter="fade">
                                      <p:cBhvr>
                                        <p:cTn id="25" dur="500"/>
                                        <p:tgtEl>
                                          <p:spTgt spid="4"/>
                                        </p:tgtEl>
                                      </p:cBhvr>
                                    </p:animEffect>
                                  </p:childTnLst>
                                </p:cTn>
                              </p:par>
                            </p:childTnLst>
                          </p:cTn>
                        </p:par>
                      </p:childTnLst>
                    </p:cTn>
                  </p:par>
                  <p:par>
                    <p:cTn id="26" fill="hold">
                      <p:stCondLst>
                        <p:cond delay="indefinite"/>
                      </p:stCondLst>
                      <p:childTnLst>
                        <p:par>
                          <p:cTn id="27" fill="hold">
                            <p:stCondLst>
                              <p:cond delay="0"/>
                            </p:stCondLst>
                            <p:childTnLst>
                              <p:par>
                                <p:cTn id="28" presetID="1" presetClass="entr" presetSubtype="0" fill="hold" grpId="0" nodeType="clickEffect">
                                  <p:stCondLst>
                                    <p:cond delay="0"/>
                                  </p:stCondLst>
                                  <p:childTnLst>
                                    <p:set>
                                      <p:cBhvr>
                                        <p:cTn id="29" dur="1" fill="hold">
                                          <p:stCondLst>
                                            <p:cond delay="0"/>
                                          </p:stCondLst>
                                        </p:cTn>
                                        <p:tgtEl>
                                          <p:spTgt spid="14"/>
                                        </p:tgtEl>
                                        <p:attrNameLst>
                                          <p:attrName>style.visibility</p:attrName>
                                        </p:attrNameLst>
                                      </p:cBhvr>
                                      <p:to>
                                        <p:strVal val="visible"/>
                                      </p:to>
                                    </p:set>
                                  </p:childTnLst>
                                </p:cTn>
                              </p:par>
                              <p:par>
                                <p:cTn id="30" presetID="1" presetClass="entr" presetSubtype="0" fill="hold" grpId="0" nodeType="withEffect">
                                  <p:stCondLst>
                                    <p:cond delay="0"/>
                                  </p:stCondLst>
                                  <p:childTnLst>
                                    <p:set>
                                      <p:cBhvr>
                                        <p:cTn id="31" dur="1" fill="hold">
                                          <p:stCondLst>
                                            <p:cond delay="0"/>
                                          </p:stCondLst>
                                        </p:cTn>
                                        <p:tgtEl>
                                          <p:spTgt spid="13"/>
                                        </p:tgtEl>
                                        <p:attrNameLst>
                                          <p:attrName>style.visibility</p:attrName>
                                        </p:attrNameLst>
                                      </p:cBhvr>
                                      <p:to>
                                        <p:strVal val="visible"/>
                                      </p:to>
                                    </p:set>
                                  </p:childTnLst>
                                </p:cTn>
                              </p:par>
                            </p:childTnLst>
                          </p:cTn>
                        </p:par>
                      </p:childTnLst>
                    </p:cTn>
                  </p:par>
                  <p:par>
                    <p:cTn id="32" fill="hold">
                      <p:stCondLst>
                        <p:cond delay="indefinite"/>
                      </p:stCondLst>
                      <p:childTnLst>
                        <p:par>
                          <p:cTn id="33" fill="hold">
                            <p:stCondLst>
                              <p:cond delay="0"/>
                            </p:stCondLst>
                            <p:childTnLst>
                              <p:par>
                                <p:cTn id="34" presetID="1" presetClass="entr" presetSubtype="0" fill="hold" grpId="0" nodeType="clickEffect">
                                  <p:stCondLst>
                                    <p:cond delay="0"/>
                                  </p:stCondLst>
                                  <p:childTnLst>
                                    <p:set>
                                      <p:cBhvr>
                                        <p:cTn id="35" dur="1" fill="hold">
                                          <p:stCondLst>
                                            <p:cond delay="0"/>
                                          </p:stCondLst>
                                        </p:cTn>
                                        <p:tgtEl>
                                          <p:spTgt spid="18"/>
                                        </p:tgtEl>
                                        <p:attrNameLst>
                                          <p:attrName>style.visibility</p:attrName>
                                        </p:attrNameLst>
                                      </p:cBhvr>
                                      <p:to>
                                        <p:strVal val="visible"/>
                                      </p:to>
                                    </p:set>
                                  </p:childTnLst>
                                </p:cTn>
                              </p:par>
                              <p:par>
                                <p:cTn id="36" presetID="1" presetClass="entr" presetSubtype="0" fill="hold" grpId="0" nodeType="withEffect">
                                  <p:stCondLst>
                                    <p:cond delay="0"/>
                                  </p:stCondLst>
                                  <p:childTnLst>
                                    <p:set>
                                      <p:cBhvr>
                                        <p:cTn id="37" dur="1" fill="hold">
                                          <p:stCondLst>
                                            <p:cond delay="0"/>
                                          </p:stCondLst>
                                        </p:cTn>
                                        <p:tgtEl>
                                          <p:spTgt spid="17"/>
                                        </p:tgtEl>
                                        <p:attrNameLst>
                                          <p:attrName>style.visibility</p:attrName>
                                        </p:attrNameLst>
                                      </p:cBhvr>
                                      <p:to>
                                        <p:strVal val="visible"/>
                                      </p:to>
                                    </p:se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20"/>
                                        </p:tgtEl>
                                        <p:attrNameLst>
                                          <p:attrName>style.visibility</p:attrName>
                                        </p:attrNameLst>
                                      </p:cBhvr>
                                      <p:to>
                                        <p:strVal val="visible"/>
                                      </p:to>
                                    </p:set>
                                    <p:animEffect transition="in" filter="fade">
                                      <p:cBhvr>
                                        <p:cTn id="42" dur="500"/>
                                        <p:tgtEl>
                                          <p:spTgt spid="20"/>
                                        </p:tgtEl>
                                      </p:cBhvr>
                                    </p:animEffect>
                                  </p:childTnLst>
                                </p:cTn>
                              </p:par>
                              <p:par>
                                <p:cTn id="43" presetID="10" presetClass="entr" presetSubtype="0" fill="hold" grpId="0" nodeType="withEffect">
                                  <p:stCondLst>
                                    <p:cond delay="0"/>
                                  </p:stCondLst>
                                  <p:childTnLst>
                                    <p:set>
                                      <p:cBhvr>
                                        <p:cTn id="44" dur="1" fill="hold">
                                          <p:stCondLst>
                                            <p:cond delay="0"/>
                                          </p:stCondLst>
                                        </p:cTn>
                                        <p:tgtEl>
                                          <p:spTgt spid="5"/>
                                        </p:tgtEl>
                                        <p:attrNameLst>
                                          <p:attrName>style.visibility</p:attrName>
                                        </p:attrNameLst>
                                      </p:cBhvr>
                                      <p:to>
                                        <p:strVal val="visible"/>
                                      </p:to>
                                    </p:set>
                                    <p:animEffect transition="in" filter="fade">
                                      <p:cBhvr>
                                        <p:cTn id="45"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3" grpId="0" animBg="1"/>
      <p:bldP spid="14" grpId="0" animBg="1"/>
      <p:bldP spid="15" grpId="0" animBg="1"/>
      <p:bldP spid="16" grpId="0" animBg="1"/>
      <p:bldP spid="17" grpId="0" animBg="1"/>
      <p:bldP spid="18" grpId="0" animBg="1"/>
      <p:bldP spid="4" grpId="0" animBg="1"/>
      <p:bldP spid="5" grpId="0" animBg="1"/>
      <p:bldP spid="20" grpId="0" animBg="1"/>
    </p:bldLst>
  </p:timing>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CA" dirty="0"/>
              <a:t>Blower Fan Testing an Apartment Building for Step Code:</a:t>
            </a:r>
            <a:endParaRPr lang="en-US" dirty="0"/>
          </a:p>
        </p:txBody>
      </p:sp>
      <p:pic>
        <p:nvPicPr>
          <p:cNvPr id="1026" name="Picture 2" descr="Related image">
            <a:extLst>
              <a:ext uri="{FF2B5EF4-FFF2-40B4-BE49-F238E27FC236}">
                <a16:creationId xmlns:a16="http://schemas.microsoft.com/office/drawing/2014/main" id="{B84A5AAB-6CC5-44ED-96C0-CC9B15F5BED0}"/>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17115" t="9327" r="17713" b="6575"/>
          <a:stretch/>
        </p:blipFill>
        <p:spPr bwMode="auto">
          <a:xfrm>
            <a:off x="796636" y="1612900"/>
            <a:ext cx="7550727" cy="47625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64092982"/>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827393"/>
            <a:ext cx="8229600" cy="1143000"/>
          </a:xfrm>
        </p:spPr>
        <p:txBody>
          <a:bodyPr>
            <a:normAutofit/>
          </a:bodyPr>
          <a:lstStyle/>
          <a:p>
            <a:r>
              <a:rPr lang="en-CA" dirty="0"/>
              <a:t>Questions?</a:t>
            </a:r>
            <a:endParaRPr lang="en-US" dirty="0"/>
          </a:p>
        </p:txBody>
      </p:sp>
    </p:spTree>
    <p:extLst>
      <p:ext uri="{BB962C8B-B14F-4D97-AF65-F5344CB8AC3E}">
        <p14:creationId xmlns:p14="http://schemas.microsoft.com/office/powerpoint/2010/main" val="23744605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1372</TotalTime>
  <Words>5970</Words>
  <Application>Microsoft Office PowerPoint</Application>
  <PresentationFormat>On-screen Show (4:3)</PresentationFormat>
  <Paragraphs>716</Paragraphs>
  <Slides>88</Slides>
  <Notes>34</Notes>
  <HiddenSlides>5</HiddenSlides>
  <MMClips>1</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88</vt:i4>
      </vt:variant>
    </vt:vector>
  </HeadingPairs>
  <TitlesOfParts>
    <vt:vector size="99" baseType="lpstr">
      <vt:lpstr>ＭＳ Ｐゴシック</vt:lpstr>
      <vt:lpstr>ＭＳ Ｐゴシック</vt:lpstr>
      <vt:lpstr>PMingLiU</vt:lpstr>
      <vt:lpstr>Arial</vt:lpstr>
      <vt:lpstr>Calibri</vt:lpstr>
      <vt:lpstr>Courier New</vt:lpstr>
      <vt:lpstr>Source Sans Pro</vt:lpstr>
      <vt:lpstr>Times New Roman</vt:lpstr>
      <vt:lpstr>Verdana</vt:lpstr>
      <vt:lpstr>Wingdings</vt:lpstr>
      <vt:lpstr>Office Theme</vt:lpstr>
      <vt:lpstr>Step Code for Part 9 Buildings: Process and Case Studies</vt:lpstr>
      <vt:lpstr>Agenda:</vt:lpstr>
      <vt:lpstr>Audience Experience with Energy Efficiency</vt:lpstr>
      <vt:lpstr>Two Provincial Initiatives Led to the BC Step Code</vt:lpstr>
      <vt:lpstr>Where does Step Code fit in?</vt:lpstr>
      <vt:lpstr>Which Buildings?</vt:lpstr>
      <vt:lpstr>BC Energy Step Code</vt:lpstr>
      <vt:lpstr>Timing?</vt:lpstr>
      <vt:lpstr>BC Energy Step Code</vt:lpstr>
      <vt:lpstr>Who Has Announced Intent to Adopt BC Energy Step Code</vt:lpstr>
      <vt:lpstr>Key Components of the BC Energy Step Code</vt:lpstr>
      <vt:lpstr>Metrics – Airtightness: Air Changes Per Hour (ACH)</vt:lpstr>
      <vt:lpstr>PowerPoint Presentation</vt:lpstr>
      <vt:lpstr>Key Components of the BC Energy Step Code</vt:lpstr>
      <vt:lpstr>Equipment &amp; Systems</vt:lpstr>
      <vt:lpstr>Equipment &amp; Systems</vt:lpstr>
      <vt:lpstr>Equipment &amp; Systems</vt:lpstr>
      <vt:lpstr>Equipment &amp; Systems</vt:lpstr>
      <vt:lpstr>Key Components of the BC Energy Step Code</vt:lpstr>
      <vt:lpstr>Building Envelope</vt:lpstr>
      <vt:lpstr>Building Envelope</vt:lpstr>
      <vt:lpstr>Performance Compliance: Lower Mainland (except City of Vancouver)</vt:lpstr>
      <vt:lpstr>Working with an Energy Advisor</vt:lpstr>
      <vt:lpstr>Working with an Energy Advisor</vt:lpstr>
      <vt:lpstr>Working with an Energy Advisor</vt:lpstr>
      <vt:lpstr>Where to find an Energy Advisor</vt:lpstr>
      <vt:lpstr>Who are the Energy Advisors?</vt:lpstr>
      <vt:lpstr>Who are the Energy Advisors?</vt:lpstr>
      <vt:lpstr>PowerPoint Presentation</vt:lpstr>
      <vt:lpstr>Working with an Energy Advisor</vt:lpstr>
      <vt:lpstr>1: Engage An Energy Advisor</vt:lpstr>
      <vt:lpstr>Energy Modeling Process:</vt:lpstr>
      <vt:lpstr>Info needed for Energy Modeling:</vt:lpstr>
      <vt:lpstr>2: Energy Advisor Models the Building</vt:lpstr>
      <vt:lpstr>HOT2000 Software</vt:lpstr>
      <vt:lpstr>3: Energy Advisor &amp; Builder Develop Plan of Action</vt:lpstr>
      <vt:lpstr>Which upgrades make sense?</vt:lpstr>
      <vt:lpstr>Plan of Action:</vt:lpstr>
      <vt:lpstr>One “Wildcard”:</vt:lpstr>
      <vt:lpstr>PowerPoint Presentation</vt:lpstr>
      <vt:lpstr>PowerPoint Presentation</vt:lpstr>
      <vt:lpstr>4: Builder completes house, Energy Advisor confirms construction details </vt:lpstr>
      <vt:lpstr>Case Studies</vt:lpstr>
      <vt:lpstr>Step Code- builds upon current process:</vt:lpstr>
      <vt:lpstr>Example- How to Get This House to Steps 1-3:</vt:lpstr>
      <vt:lpstr>Step by Step:</vt:lpstr>
      <vt:lpstr>Energy Modelling:</vt:lpstr>
      <vt:lpstr>Energy Modeling Results:</vt:lpstr>
      <vt:lpstr>Step 1- Enhanced Compliance:</vt:lpstr>
      <vt:lpstr>Step 1- Enhanced Compliance:</vt:lpstr>
      <vt:lpstr>Step 1- Enhanced Compliance:</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2- 10% better/MEUI 60 and TEDI 45/PTL 35:</vt:lpstr>
      <vt:lpstr>Step 3- 20% better/MEUI 45 and TEDI 40/PTL 30:</vt:lpstr>
      <vt:lpstr>Step 3- 20% better/MEUI 45 and TEDI 40/PTL 30:</vt:lpstr>
      <vt:lpstr>Step 3- 20% better/MEUI 45 and TEDI 40/PTL 30:</vt:lpstr>
      <vt:lpstr>Step 3- 20% better/MEUI 45 and TEDI 40/PTL 30:</vt:lpstr>
      <vt:lpstr>Step 3- 20% better/MEUI 45 and TEDI 40/PTL 30:</vt:lpstr>
      <vt:lpstr>Step 3- 20% better/MEUI 45 and TEDI 40/PTL 30:</vt:lpstr>
      <vt:lpstr>Example- How to Get This Rowhouse Building to Steps 1-3:</vt:lpstr>
      <vt:lpstr>Energy Modelling:</vt:lpstr>
      <vt:lpstr>Step Code for Rowhouses:</vt:lpstr>
      <vt:lpstr>Step Code for Rowhouses:</vt:lpstr>
      <vt:lpstr>Step Code for Rowhouses:</vt:lpstr>
      <vt:lpstr>Step 1- Enhanced Compliance:</vt:lpstr>
      <vt:lpstr>Step 2- MEUI 60 and TEDI 45/PTL 35 :</vt:lpstr>
      <vt:lpstr>Step 2- MEUI 60 and TEDI 45/PTL 35:</vt:lpstr>
      <vt:lpstr>Step 2- MEUI 60 and TEDI 45/PTL 35:</vt:lpstr>
      <vt:lpstr>Step 3- MEUI 45 and TEDI 40/PTL 30:</vt:lpstr>
      <vt:lpstr>Step 3- MEUI 45 and TEDI 40/PTL 30:</vt:lpstr>
      <vt:lpstr>Heat Pumps and Step Code:</vt:lpstr>
      <vt:lpstr>Blower Fan Testing a Rowhouse for Step Code:</vt:lpstr>
      <vt:lpstr>Blower Fan Testing a Rowhouse for Step Code:</vt:lpstr>
      <vt:lpstr>Blower Fan Testing a Rowhouse for Step Code:</vt:lpstr>
      <vt:lpstr>Blower Fan Testing an Apartment Building for Step Code:</vt:lpstr>
      <vt:lpstr>Questions?</vt:lpstr>
    </vt:vector>
  </TitlesOfParts>
  <Company>Pinna Sustainability Inc.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Working with an Energy Advisor</dc:title>
  <dc:creator>Cariad Garratt</dc:creator>
  <cp:lastModifiedBy>Katherine Joyce</cp:lastModifiedBy>
  <cp:revision>86</cp:revision>
  <dcterms:created xsi:type="dcterms:W3CDTF">2018-02-05T01:22:49Z</dcterms:created>
  <dcterms:modified xsi:type="dcterms:W3CDTF">2018-05-02T17:07:53Z</dcterms:modified>
</cp:coreProperties>
</file>